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C3132-C559-48D1-B5F0-DFAC66D2C183}" v="1" dt="2022-10-27T20:01:58.401"/>
  </p1510:revLst>
</p1510:revInfo>
</file>

<file path=ppt/tableStyles.xml><?xml version="1.0" encoding="utf-8"?>
<a:tblStyleLst xmlns:a="http://schemas.openxmlformats.org/drawingml/2006/main" def="{84FB6111-03D8-46F7-94B8-8ADAE592DC75}">
  <a:tblStyle styleId="{84FB6111-03D8-46F7-94B8-8ADAE592D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tri, Patricio" userId="c175c315-e4b8-4dbc-988d-af1d3f8f4e32" providerId="ADAL" clId="{2ACC3132-C559-48D1-B5F0-DFAC66D2C183}"/>
    <pc:docChg chg="custSel modSld">
      <pc:chgData name="Veltri, Patricio" userId="c175c315-e4b8-4dbc-988d-af1d3f8f4e32" providerId="ADAL" clId="{2ACC3132-C559-48D1-B5F0-DFAC66D2C183}" dt="2022-10-27T20:10:12.681" v="12" actId="313"/>
      <pc:docMkLst>
        <pc:docMk/>
      </pc:docMkLst>
      <pc:sldChg chg="modSp mod">
        <pc:chgData name="Veltri, Patricio" userId="c175c315-e4b8-4dbc-988d-af1d3f8f4e32" providerId="ADAL" clId="{2ACC3132-C559-48D1-B5F0-DFAC66D2C183}" dt="2022-10-27T12:42:52.872" v="1"/>
        <pc:sldMkLst>
          <pc:docMk/>
          <pc:sldMk cId="0" sldId="260"/>
        </pc:sldMkLst>
        <pc:spChg chg="mod">
          <ac:chgData name="Veltri, Patricio" userId="c175c315-e4b8-4dbc-988d-af1d3f8f4e32" providerId="ADAL" clId="{2ACC3132-C559-48D1-B5F0-DFAC66D2C183}" dt="2022-10-27T12:42:52.872" v="1"/>
          <ac:spMkLst>
            <pc:docMk/>
            <pc:sldMk cId="0" sldId="260"/>
            <ac:spMk id="100" creationId="{00000000-0000-0000-0000-000000000000}"/>
          </ac:spMkLst>
        </pc:spChg>
      </pc:sldChg>
      <pc:sldChg chg="modSp modNotes">
        <pc:chgData name="Veltri, Patricio" userId="c175c315-e4b8-4dbc-988d-af1d3f8f4e32" providerId="ADAL" clId="{2ACC3132-C559-48D1-B5F0-DFAC66D2C183}" dt="2022-10-27T20:01:58.401" v="2"/>
        <pc:sldMkLst>
          <pc:docMk/>
          <pc:sldMk cId="0" sldId="284"/>
        </pc:sldMkLst>
        <pc:spChg chg="mod">
          <ac:chgData name="Veltri, Patricio" userId="c175c315-e4b8-4dbc-988d-af1d3f8f4e32" providerId="ADAL" clId="{2ACC3132-C559-48D1-B5F0-DFAC66D2C183}" dt="2022-10-27T20:01:58.401" v="2"/>
          <ac:spMkLst>
            <pc:docMk/>
            <pc:sldMk cId="0" sldId="284"/>
            <ac:spMk id="267" creationId="{00000000-0000-0000-0000-000000000000}"/>
          </ac:spMkLst>
        </pc:spChg>
      </pc:sldChg>
      <pc:sldChg chg="modSp mod">
        <pc:chgData name="Veltri, Patricio" userId="c175c315-e4b8-4dbc-988d-af1d3f8f4e32" providerId="ADAL" clId="{2ACC3132-C559-48D1-B5F0-DFAC66D2C183}" dt="2022-10-27T20:10:12.681" v="12" actId="313"/>
        <pc:sldMkLst>
          <pc:docMk/>
          <pc:sldMk cId="0" sldId="285"/>
        </pc:sldMkLst>
        <pc:spChg chg="mod">
          <ac:chgData name="Veltri, Patricio" userId="c175c315-e4b8-4dbc-988d-af1d3f8f4e32" providerId="ADAL" clId="{2ACC3132-C559-48D1-B5F0-DFAC66D2C183}" dt="2022-10-27T20:10:12.681" v="12" actId="313"/>
          <ac:spMkLst>
            <pc:docMk/>
            <pc:sldMk cId="0" sldId="285"/>
            <ac:spMk id="2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818c5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818c5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6ff3876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6ff3876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6ff3876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6ff3876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6ff387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a6ff387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171a4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171a4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171a44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171a44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171a44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171a44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171a441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171a441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7171a44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7171a44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171a441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7171a441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6ff3876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6ff3876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6ff3876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6ff3876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6ff3876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a6ff3876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6ff3876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6ff3876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6ff3876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6ff3876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6ff3876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6ff3876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a6ff3876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a6ff3876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6ff3876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6ff3876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a6ff3876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a6ff3876b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a6ff3876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a6ff3876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a7404dd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a7404dd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6ff3876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6ff3876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6ff387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6ff387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6ff3876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6ff3876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6ff3876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6ff3876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6ff387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6ff387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6ff3876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6ff3876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Subconsultas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+ Subconsulta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 devolver un solo campo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tipo de dato del campo a devolver debe ser compatible con el tipo del campo que se está comparando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 retornar 0, 1  o muchos registros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Predicado EXISTS 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 ( &lt;subconsulta&gt; 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Verdadero: la subconsulta retorna algún registro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Falso: la subconsulta no retorna registro alguno (tabla vacía)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 negarse la lógica mediante NOT EXISTS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 (EXISTS)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</a:t>
            </a:r>
            <a:br>
              <a:rPr lang="en"/>
            </a:br>
            <a:r>
              <a:rPr lang="en"/>
              <a:t>WHERE EXISTS       (  SELECT T.nro_emp</a:t>
            </a:r>
            <a:br>
              <a:rPr lang="en"/>
            </a:br>
            <a:r>
              <a:rPr lang="en"/>
              <a:t>                                        FROM Trabaja T JOIN</a:t>
            </a:r>
            <a:br>
              <a:rPr lang="en"/>
            </a:br>
            <a:r>
              <a:rPr lang="en"/>
              <a:t>                                                    Area A ON T.cod_area = A.cod_area</a:t>
            </a:r>
            <a:br>
              <a:rPr lang="en"/>
            </a:br>
            <a:r>
              <a:rPr lang="en"/>
              <a:t>                                        WHERE A.descripcion LIKE ‘%S’ </a:t>
            </a:r>
            <a:br>
              <a:rPr lang="en"/>
            </a:br>
            <a:r>
              <a:rPr lang="en"/>
              <a:t>                                        AND </a:t>
            </a:r>
            <a:r>
              <a:rPr lang="en" b="1"/>
              <a:t>EM.nro = T.nro_emp</a:t>
            </a:r>
            <a:r>
              <a:rPr lang="en"/>
              <a:t> 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 (EXISTS)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</a:t>
            </a:r>
            <a:br>
              <a:rPr lang="en"/>
            </a:br>
            <a:r>
              <a:rPr lang="en"/>
              <a:t>WHERE EXISTS       (  SELECT </a:t>
            </a:r>
            <a:r>
              <a:rPr lang="en" b="1"/>
              <a:t>1</a:t>
            </a:r>
            <a:br>
              <a:rPr lang="en"/>
            </a:br>
            <a:r>
              <a:rPr lang="en"/>
              <a:t>                                        FROM Trabaja T JOIN</a:t>
            </a:r>
            <a:br>
              <a:rPr lang="en"/>
            </a:br>
            <a:r>
              <a:rPr lang="en"/>
              <a:t>                                                    Area A ON T.cod_area = A.cod_area</a:t>
            </a:r>
            <a:br>
              <a:rPr lang="en"/>
            </a:br>
            <a:r>
              <a:rPr lang="en"/>
              <a:t>                                        WHERE A.descripcion LIKE ‘%S’ </a:t>
            </a:r>
            <a:br>
              <a:rPr lang="en"/>
            </a:br>
            <a:r>
              <a:rPr lang="en"/>
              <a:t>                                        AND EM.nro = T.nro_emp 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4080563" y="2610700"/>
          <a:ext cx="491425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3683338" y="2691075"/>
          <a:ext cx="1777300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8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nombre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nro, nombre, 18 AS literal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3554813" y="2676475"/>
          <a:ext cx="2034350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72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nombre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literal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nro, nombre, 18 AS literal, ‘hola’ AS otro_literal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3128088" y="2691075"/>
          <a:ext cx="2887800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72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nro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nombre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literal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otro_literal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1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4211013" y="2661850"/>
          <a:ext cx="721950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72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?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 (EXISTS)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</a:t>
            </a:r>
            <a:br>
              <a:rPr lang="en"/>
            </a:br>
            <a:r>
              <a:rPr lang="en"/>
              <a:t>WHERE EXISTS       (  SELECT </a:t>
            </a:r>
            <a:r>
              <a:rPr lang="en" b="1"/>
              <a:t>1</a:t>
            </a:r>
            <a:br>
              <a:rPr lang="en"/>
            </a:br>
            <a:r>
              <a:rPr lang="en"/>
              <a:t>                                        FROM Trabaja T JOIN</a:t>
            </a:r>
            <a:br>
              <a:rPr lang="en"/>
            </a:br>
            <a:r>
              <a:rPr lang="en"/>
              <a:t>                                                    Area A ON T.cod_area = A.cod_area</a:t>
            </a:r>
            <a:br>
              <a:rPr lang="en"/>
            </a:br>
            <a:r>
              <a:rPr lang="en"/>
              <a:t>                                        WHERE A.descripcion LIKE ‘%S’ </a:t>
            </a:r>
            <a:br>
              <a:rPr lang="en"/>
            </a:br>
            <a:r>
              <a:rPr lang="en"/>
              <a:t>                                        AND EM.nro = T.nro_emp 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0437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Pedro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1/10/2009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>
            <p:extLst>
              <p:ext uri="{D42A27DB-BD31-4B8C-83A1-F6EECF244321}">
                <p14:modId xmlns:p14="http://schemas.microsoft.com/office/powerpoint/2010/main" val="3363566502"/>
              </p:ext>
            </p:extLst>
          </p:nvPr>
        </p:nvGraphicFramePr>
        <p:xfrm>
          <a:off x="6484863" y="1704375"/>
          <a:ext cx="2252737" cy="167625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592705">
                  <a:extLst>
                    <a:ext uri="{9D8B030D-6E8A-4147-A177-3AD203B41FA5}">
                      <a16:colId xmlns:a16="http://schemas.microsoft.com/office/drawing/2014/main" val="3391076292"/>
                    </a:ext>
                  </a:extLst>
                </a:gridCol>
                <a:gridCol w="90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/>
                        <a:t>Cod_t</a:t>
                      </a:r>
                      <a:endParaRPr sz="1000" b="1" u="sng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nro_emp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cod_area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A2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cod_area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cod_esp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7287700" y="19701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8132113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ganan el sueldo máximo”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sueldo = &lt;sueldo_maximo&gt;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2.1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“Cuál es el sueldo máximo?”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MAX(EM2.sueldo)</a:t>
            </a:r>
            <a:br>
              <a:rPr lang="en"/>
            </a:br>
            <a:r>
              <a:rPr lang="en"/>
              <a:t>FROM Empleado EM2;</a:t>
            </a:r>
            <a:endParaRPr/>
          </a:p>
        </p:txBody>
      </p:sp>
      <p:graphicFrame>
        <p:nvGraphicFramePr>
          <p:cNvPr id="225" name="Google Shape;225;p35"/>
          <p:cNvGraphicFramePr/>
          <p:nvPr/>
        </p:nvGraphicFramePr>
        <p:xfrm>
          <a:off x="4140350" y="2001875"/>
          <a:ext cx="683225" cy="6705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6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max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sueldo =               </a:t>
            </a:r>
            <a:r>
              <a:rPr lang="en"/>
              <a:t>;</a:t>
            </a:r>
            <a:endParaRPr/>
          </a:p>
        </p:txBody>
      </p:sp>
      <p:graphicFrame>
        <p:nvGraphicFramePr>
          <p:cNvPr id="233" name="Google Shape;233;p36"/>
          <p:cNvGraphicFramePr/>
          <p:nvPr/>
        </p:nvGraphicFramePr>
        <p:xfrm>
          <a:off x="2144000" y="2651675"/>
          <a:ext cx="683225" cy="6705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6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max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sueldo = ( SELECT MAX(EM2.sueldo)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FROM Empleado EM2 ) 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Subconsulta como valor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 devolver un solo campo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tipo de dato del campo a devolver debe ser compatible con el tipo del campo que se está comparando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 retornar si o si un único registro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la descripción de aquellas áreas sin empleados asignados”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A.descripcion</a:t>
            </a:r>
            <a:br>
              <a:rPr lang="en"/>
            </a:br>
            <a:r>
              <a:rPr lang="en"/>
              <a:t>FROM Area A</a:t>
            </a:r>
            <a:br>
              <a:rPr lang="en"/>
            </a:br>
            <a:r>
              <a:rPr lang="en"/>
              <a:t>WHERE NOT EXISTS ( SELECT 1</a:t>
            </a:r>
            <a:br>
              <a:rPr lang="en"/>
            </a:br>
            <a:r>
              <a:rPr lang="en"/>
              <a:t>                                      FROM Trabaja T</a:t>
            </a:r>
            <a:br>
              <a:rPr lang="en"/>
            </a:br>
            <a:r>
              <a:rPr lang="en"/>
              <a:t>                                      WHERE T.cod_area = A.cod_area);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la descripción de aquellas áreas sin empleados asignados”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A.descripcion</a:t>
            </a:r>
            <a:br>
              <a:rPr lang="en"/>
            </a:br>
            <a:r>
              <a:rPr lang="en"/>
              <a:t>FROM Area A</a:t>
            </a:r>
            <a:br>
              <a:rPr lang="en"/>
            </a:br>
            <a:r>
              <a:rPr lang="en"/>
              <a:t>WHERE A.cod_area NOT IN ( SELECT T.cod_area</a:t>
            </a:r>
            <a:br>
              <a:rPr lang="en"/>
            </a:br>
            <a:r>
              <a:rPr lang="en"/>
              <a:t>                                                  FROM Trabaja T);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 (División)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los empleados que trabajan en todas las áreas de la empresa”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SELECT EM.nro, EM.nombre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Trabaja T ON T.nro_emp = EM.nro</a:t>
            </a:r>
            <a:br>
              <a:rPr lang="en" dirty="0"/>
            </a:br>
            <a:r>
              <a:rPr lang="en" dirty="0"/>
              <a:t>GROUP BY EM.nro, EM.nombre</a:t>
            </a:r>
            <a:br>
              <a:rPr lang="en" dirty="0"/>
            </a:br>
            <a:r>
              <a:rPr lang="en" dirty="0"/>
              <a:t>HAVING COUNT(*) = ( SELECT COUNT(*)</a:t>
            </a:r>
            <a:br>
              <a:rPr lang="en" dirty="0"/>
            </a:br>
            <a:r>
              <a:rPr lang="en" dirty="0"/>
              <a:t>                                      FROM Area);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69D6F5-7752-4426-B729-588193B2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46" y="2949886"/>
            <a:ext cx="4150895" cy="1912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T.nro_emp = EM.nro JOIN</a:t>
            </a:r>
            <a:br>
              <a:rPr lang="en"/>
            </a:br>
            <a:r>
              <a:rPr lang="en"/>
              <a:t>            Area A ON T.cod_area = A.cod_area</a:t>
            </a:r>
            <a:br>
              <a:rPr lang="en"/>
            </a:br>
            <a:r>
              <a:rPr lang="en"/>
              <a:t>WHERE A.descripcion LIKE ‘%S’;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387662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 dirty="0"/>
              <a:t>Problema 1</a:t>
            </a:r>
            <a:r>
              <a:rPr lang="en" i="1" dirty="0"/>
              <a:t>: qué sucede si un empleado trabaja en 2 o más áreas que terminan con la letra S y quiero 	que me lo liste una vez sola .. ?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SELECT </a:t>
            </a:r>
            <a:r>
              <a:rPr lang="en" b="1" dirty="0"/>
              <a:t>DISTINCT </a:t>
            </a:r>
            <a:r>
              <a:rPr lang="en" dirty="0"/>
              <a:t>EM.nombre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Trabaja T ON T.nro_emp = EM.nro JOIN</a:t>
            </a:r>
            <a:br>
              <a:rPr lang="en" dirty="0"/>
            </a:br>
            <a:r>
              <a:rPr lang="en" dirty="0"/>
              <a:t>            Area A ON T.cod_area = A.cod_area</a:t>
            </a:r>
            <a:br>
              <a:rPr lang="en" dirty="0"/>
            </a:br>
            <a:r>
              <a:rPr lang="en" dirty="0"/>
              <a:t>WHERE A.descripcion LIKE ‘%S’;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387662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 dirty="0"/>
              <a:t>Problema 2:</a:t>
            </a:r>
            <a:r>
              <a:rPr lang="en" i="1" dirty="0"/>
              <a:t> qué sucede si 2 o más empleados </a:t>
            </a:r>
            <a:r>
              <a:rPr lang="en" i="1" u="sng" dirty="0"/>
              <a:t>que se llaman igual </a:t>
            </a:r>
            <a:r>
              <a:rPr lang="en" i="1" dirty="0"/>
              <a:t>trabajan en áreas que terminan con la letra S?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SELECT </a:t>
            </a:r>
            <a:r>
              <a:rPr lang="en" b="1" dirty="0"/>
              <a:t>DISTINCT </a:t>
            </a:r>
            <a:r>
              <a:rPr lang="en" dirty="0"/>
              <a:t>EM.nro, EM.nombre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Trabaja T ON T.nro_emp = EM.nro JOIN</a:t>
            </a:r>
            <a:br>
              <a:rPr lang="en" dirty="0"/>
            </a:br>
            <a:r>
              <a:rPr lang="en" dirty="0"/>
              <a:t>            Area A ON T.cod_area = A.cod_area</a:t>
            </a:r>
            <a:br>
              <a:rPr lang="en" dirty="0"/>
            </a:br>
            <a:r>
              <a:rPr lang="en" dirty="0"/>
              <a:t>WHERE A.descripcion LIKE ‘%S’</a:t>
            </a:r>
            <a:br>
              <a:rPr lang="en" dirty="0"/>
            </a:br>
            <a:r>
              <a:rPr lang="en" dirty="0"/>
              <a:t>GROUP BY EM.nro, EM.nombre;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trabajan en algún área que termina con la letra S</a:t>
            </a:r>
            <a:r>
              <a:rPr lang="en"/>
              <a:t>”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EM.nro IN ( &lt;nros_empleados_de_areas_terminan_s&gt; )</a:t>
            </a:r>
            <a:r>
              <a:rPr lang="en"/>
              <a:t>;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1.1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los números de los empleados que trabajan en algún área que termina con la letra S”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T.nro_emp</a:t>
            </a:r>
            <a:br>
              <a:rPr lang="en"/>
            </a:br>
            <a:r>
              <a:rPr lang="en"/>
              <a:t>FROM Trabaja T JOIN</a:t>
            </a:r>
            <a:br>
              <a:rPr lang="en"/>
            </a:br>
            <a:r>
              <a:rPr lang="en"/>
              <a:t>            Area A ON T.cod_area = A.cod_area</a:t>
            </a:r>
            <a:br>
              <a:rPr lang="en"/>
            </a:br>
            <a:r>
              <a:rPr lang="en"/>
              <a:t>WHERE A.descripcion LIKE ‘%S’;</a:t>
            </a:r>
            <a:endParaRPr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6450763" y="2189775"/>
          <a:ext cx="491425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1006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trabajan en algún área que termina con la letra S</a:t>
            </a:r>
            <a:r>
              <a:rPr lang="en"/>
              <a:t>”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EM.nro IN      (                )</a:t>
            </a:r>
            <a:r>
              <a:rPr lang="en"/>
              <a:t>;</a:t>
            </a:r>
            <a:endParaRPr>
              <a:solidFill>
                <a:srgbClr val="93C47D"/>
              </a:solidFill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2833863" y="2134975"/>
          <a:ext cx="491425" cy="1341000"/>
        </p:xfrm>
        <a:graphic>
          <a:graphicData uri="http://schemas.openxmlformats.org/drawingml/2006/table">
            <a:tbl>
              <a:tblPr>
                <a:noFill/>
                <a:tableStyleId>{84FB6111-03D8-46F7-94B8-8ADAE592DC75}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1006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trabajan en algún área que termina con la letra S</a:t>
            </a:r>
            <a:r>
              <a:rPr lang="en"/>
              <a:t>”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EM.nro IN      (  SELECT T.nro_emp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        FROM Trabaja T JOIN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                    Area A ON T.cod_area = A.cod_area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        WHERE A.descripcion LIKE ‘%S’  )</a:t>
            </a:r>
            <a:r>
              <a:rPr lang="en"/>
              <a:t>;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1400</Words>
  <Application>Microsoft Office PowerPoint</Application>
  <PresentationFormat>Presentación en pantalla (16:9)</PresentationFormat>
  <Paragraphs>193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Proxima Nova</vt:lpstr>
      <vt:lpstr>Spearmint</vt:lpstr>
      <vt:lpstr>Base de Datos I</vt:lpstr>
      <vt:lpstr>Modelo de datos</vt:lpstr>
      <vt:lpstr>Ejercicio 1</vt:lpstr>
      <vt:lpstr>Ejercicio 1</vt:lpstr>
      <vt:lpstr>Ejercicio 1</vt:lpstr>
      <vt:lpstr>Ejercicio 1</vt:lpstr>
      <vt:lpstr>Ejercicio 1.1</vt:lpstr>
      <vt:lpstr>Ejercicio 1</vt:lpstr>
      <vt:lpstr>Ejercicio 1</vt:lpstr>
      <vt:lpstr>IN + Subconsulta</vt:lpstr>
      <vt:lpstr>Predicado EXISTS </vt:lpstr>
      <vt:lpstr>Ejercicio 1 (EXISTS)</vt:lpstr>
      <vt:lpstr>Ejercicio 1 (EXISTS)</vt:lpstr>
      <vt:lpstr>Uso de literales en cláusula SELECT</vt:lpstr>
      <vt:lpstr>Uso de literales en cláusula SELECT</vt:lpstr>
      <vt:lpstr>Uso de literales en cláusula SELECT</vt:lpstr>
      <vt:lpstr>Uso de literales en cláusula SELECT</vt:lpstr>
      <vt:lpstr>Uso de literales en cláusula SELECT</vt:lpstr>
      <vt:lpstr>Ejercicio 1 (EXISTS)</vt:lpstr>
      <vt:lpstr>Ejercicio 2</vt:lpstr>
      <vt:lpstr>Ejercicio 2</vt:lpstr>
      <vt:lpstr>Ejercicio 2</vt:lpstr>
      <vt:lpstr>Ejercicio 2.1</vt:lpstr>
      <vt:lpstr>Ejercicio 2</vt:lpstr>
      <vt:lpstr>Ejercicio 2</vt:lpstr>
      <vt:lpstr>Subconsulta como valor</vt:lpstr>
      <vt:lpstr>Ejercicio 3</vt:lpstr>
      <vt:lpstr>Ejercicio 3</vt:lpstr>
      <vt:lpstr>Ejercicio 4 (División)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cp:lastModifiedBy>Patricio Veltri</cp:lastModifiedBy>
  <cp:revision>8</cp:revision>
  <dcterms:modified xsi:type="dcterms:W3CDTF">2024-06-18T21:51:18Z</dcterms:modified>
</cp:coreProperties>
</file>