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F79B0E-DCEF-4ADB-BEE8-229C0D6CBFCA}">
  <a:tblStyle styleId="{02F79B0E-DCEF-4ADB-BEE8-229C0D6CB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tri, Patricio" userId="c175c315-e4b8-4dbc-988d-af1d3f8f4e32" providerId="ADAL" clId="{80E398E9-DB14-43E5-9818-8E01B1A4A907}"/>
    <pc:docChg chg="modSld">
      <pc:chgData name="Veltri, Patricio" userId="c175c315-e4b8-4dbc-988d-af1d3f8f4e32" providerId="ADAL" clId="{80E398E9-DB14-43E5-9818-8E01B1A4A907}" dt="2022-09-29T23:56:38.203" v="3" actId="1076"/>
      <pc:docMkLst>
        <pc:docMk/>
      </pc:docMkLst>
      <pc:sldChg chg="addSp modSp mod">
        <pc:chgData name="Veltri, Patricio" userId="c175c315-e4b8-4dbc-988d-af1d3f8f4e32" providerId="ADAL" clId="{80E398E9-DB14-43E5-9818-8E01B1A4A907}" dt="2022-09-29T23:56:38.203" v="3" actId="1076"/>
        <pc:sldMkLst>
          <pc:docMk/>
          <pc:sldMk cId="0" sldId="268"/>
        </pc:sldMkLst>
        <pc:picChg chg="add mod">
          <ac:chgData name="Veltri, Patricio" userId="c175c315-e4b8-4dbc-988d-af1d3f8f4e32" providerId="ADAL" clId="{80E398E9-DB14-43E5-9818-8E01B1A4A907}" dt="2022-09-29T23:56:38.203" v="3" actId="1076"/>
          <ac:picMkLst>
            <pc:docMk/>
            <pc:sldMk cId="0" sldId="268"/>
            <ac:picMk id="3" creationId="{E8BDEA00-2BF5-45B8-B0C9-F4291AFE0E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e221197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6e221197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a7404d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a7404d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0a7404d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0a7404d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0a7404dd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0a7404dd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0a7404dd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0a7404dd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a7404dd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a7404dd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a7404dd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a7404dd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a7404d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0a7404d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a7404dd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0a7404dd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7404dd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7404dd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0a7404dd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0a7404dd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0a7404dd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0a7404dd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0a7404dd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0a7404dd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7404dd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7404dd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a7404dd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a7404dd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a7404dd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a7404dd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e221197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e221197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0a7404dd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0a7404dd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a7404dd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a7404dd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0a7404dd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0a7404dd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a7404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a7404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SELECT Multitabla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Junta explícita (JOIN)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junta explícita más comunes: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 INNER ] JOIN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[ OUTER ] JOIN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&lt;tabla1&gt; [ INNER ] JOIN &lt;tabla2&gt; ON &lt;condicion_junta&gt;</a:t>
            </a: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Resulta una tabla formada por la combinación de registros de tabla1 y tabla2 que cumplan con la condición de junta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 (con junta explícita)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EM.nombre, ES.descripcion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Especialidad ES ON EM.cod_esp = ES.cod_esp;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 (junta implícita)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aquellos empleados que trabajan en el área de código A1”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71004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 EM,</a:t>
            </a:r>
            <a:br>
              <a:rPr lang="en"/>
            </a:br>
            <a:r>
              <a:rPr lang="en"/>
              <a:t>            Trabaja T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4926900" cy="20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WHERE EM.nro = T.nro_emp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32040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AND T.cod_area = ‘A1’;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32040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19A7E6-0ED1-45B9-ACED-10262A1A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59" y="1565182"/>
            <a:ext cx="5852981" cy="259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 (junta explícita)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aquellos empleados que trabajan en el área de código A1”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118867" y="1788525"/>
            <a:ext cx="71004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SELECT EM.nombre</a:t>
            </a:r>
            <a:br>
              <a:rPr lang="en" dirty="0"/>
            </a:br>
            <a:r>
              <a:rPr lang="en" dirty="0"/>
              <a:t>FROM Empleado EM JOIN</a:t>
            </a:r>
            <a:br>
              <a:rPr lang="en" dirty="0"/>
            </a:br>
            <a:r>
              <a:rPr lang="en" dirty="0"/>
              <a:t>            Trabaja T ON EM.nro = T.nro_emp</a:t>
            </a:r>
            <a:br>
              <a:rPr lang="en" dirty="0"/>
            </a:br>
            <a:r>
              <a:rPr lang="en" dirty="0"/>
              <a:t>WHERE T.cod_area = ‘A1’;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B0B32F-F5C4-49AC-BE38-50F14287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69" y="2857425"/>
            <a:ext cx="4723764" cy="209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311700" y="1152750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 junto al nombre de su jefe”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654300" y="2075725"/>
            <a:ext cx="7632600" cy="2877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7" name="Google Shape;217;p28"/>
          <p:cNvGraphicFramePr/>
          <p:nvPr/>
        </p:nvGraphicFramePr>
        <p:xfrm>
          <a:off x="4478438" y="2418825"/>
          <a:ext cx="3456075" cy="2439125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325100" y="896675"/>
            <a:ext cx="5749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 EM,</a:t>
            </a:r>
            <a:br>
              <a:rPr lang="en"/>
            </a:br>
            <a:r>
              <a:rPr lang="en"/>
              <a:t>            Empleado J</a:t>
            </a:r>
            <a:br>
              <a:rPr lang="en"/>
            </a:br>
            <a:endParaRPr/>
          </a:p>
        </p:txBody>
      </p:sp>
      <p:graphicFrame>
        <p:nvGraphicFramePr>
          <p:cNvPr id="220" name="Google Shape;220;p28"/>
          <p:cNvGraphicFramePr/>
          <p:nvPr/>
        </p:nvGraphicFramePr>
        <p:xfrm>
          <a:off x="1022363" y="2418825"/>
          <a:ext cx="3456075" cy="2439125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1" name="Google Shape;221;p28"/>
          <p:cNvSpPr txBox="1"/>
          <p:nvPr/>
        </p:nvSpPr>
        <p:spPr>
          <a:xfrm>
            <a:off x="1850413" y="20757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(EM)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3672000" y="1675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306488" y="2025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(J)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2983550" y="2906450"/>
            <a:ext cx="4329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2983550" y="3150475"/>
            <a:ext cx="4329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4478450" y="3150475"/>
            <a:ext cx="3879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4478438" y="2906450"/>
            <a:ext cx="3879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 junto al nombre de su jefe”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71004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EM.nombre, J.nombre jefe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Empleado J ON EM.nro_jefe = J.nro;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empleados. Indicar además el nombre de su jefe (si es que tiene)”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OUTER JOIN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&lt;tabla1&gt; LEFT [ OUTER ] JOIN &lt;tabla2&gt; ON &lt;condicion_junta&gt;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 una tabla formada por la combinación de registros de tabla1 y tabla2 que cumplan con la condición de junta.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Si existe algún registro de tabla1 (izquierda) para el cual no se encontrara combinación alguna, </a:t>
            </a:r>
            <a:r>
              <a:rPr lang="en" b="1" dirty="0"/>
              <a:t>se agrega el registro en la tabla resultante </a:t>
            </a:r>
            <a:r>
              <a:rPr lang="en" dirty="0"/>
              <a:t>y se completa con valores nulos en los campos correspondientes a tabla2.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7113" y="170437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>
            <p:extLst>
              <p:ext uri="{D42A27DB-BD31-4B8C-83A1-F6EECF244321}">
                <p14:modId xmlns:p14="http://schemas.microsoft.com/office/powerpoint/2010/main" val="3020110653"/>
              </p:ext>
            </p:extLst>
          </p:nvPr>
        </p:nvGraphicFramePr>
        <p:xfrm>
          <a:off x="6400800" y="1704375"/>
          <a:ext cx="2431499" cy="167625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853494">
                  <a:extLst>
                    <a:ext uri="{9D8B030D-6E8A-4147-A177-3AD203B41FA5}">
                      <a16:colId xmlns:a16="http://schemas.microsoft.com/office/drawing/2014/main" val="4075819339"/>
                    </a:ext>
                  </a:extLst>
                </a:gridCol>
                <a:gridCol w="776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/>
                        <a:t>ID_Trabaja</a:t>
                      </a:r>
                      <a:endParaRPr sz="1000" b="1" u="sng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nro_emp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cod_area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A2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cod_area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cod_esp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8164000" y="195025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Google Shape;76;p14">
            <a:extLst>
              <a:ext uri="{FF2B5EF4-FFF2-40B4-BE49-F238E27FC236}">
                <a16:creationId xmlns:a16="http://schemas.microsoft.com/office/drawing/2014/main" id="{876B2B91-27C4-49D7-88F7-AAE0AD110A0E}"/>
              </a:ext>
            </a:extLst>
          </p:cNvPr>
          <p:cNvCxnSpPr/>
          <p:nvPr/>
        </p:nvCxnSpPr>
        <p:spPr>
          <a:xfrm>
            <a:off x="7370250" y="195025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628325" y="3210075"/>
            <a:ext cx="7632600" cy="1613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3" name="Google Shape;253;p32"/>
          <p:cNvGraphicFramePr/>
          <p:nvPr/>
        </p:nvGraphicFramePr>
        <p:xfrm>
          <a:off x="4452463" y="3553175"/>
          <a:ext cx="3456075" cy="975575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311700" y="1653775"/>
            <a:ext cx="5749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FROM Empleado EM LEFT JOIN</a:t>
            </a:r>
            <a:br>
              <a:rPr lang="en"/>
            </a:br>
            <a:r>
              <a:rPr lang="en"/>
              <a:t>            Empleado J ON EM.nro_jefe = J.nro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56" name="Google Shape;256;p32"/>
          <p:cNvGraphicFramePr/>
          <p:nvPr/>
        </p:nvGraphicFramePr>
        <p:xfrm>
          <a:off x="996388" y="3553175"/>
          <a:ext cx="3456075" cy="975575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Google Shape;257;p32"/>
          <p:cNvSpPr txBox="1"/>
          <p:nvPr/>
        </p:nvSpPr>
        <p:spPr>
          <a:xfrm>
            <a:off x="1824438" y="32100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(EM)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3646025" y="2810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5280513" y="31599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(J)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empleados. Indicar además el nombre de su jefe (si es que tiene)”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todos los empleados. Indicar además el nombre de su jefe (si es que tiene)”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311700" y="2037300"/>
            <a:ext cx="71004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EM.nombre, J.nombre jefe</a:t>
            </a:r>
            <a:br>
              <a:rPr lang="en"/>
            </a:br>
            <a:r>
              <a:rPr lang="en"/>
              <a:t>FROM Empleado EM LEFT JOIN</a:t>
            </a:r>
            <a:br>
              <a:rPr lang="en"/>
            </a:br>
            <a:r>
              <a:rPr lang="en"/>
              <a:t>            Empleado J ON EM.nro_jefe = J.nro;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de los empleados que trabajan en el área de descripción Area 1 y que cobran más de $5000”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311700" y="2037300"/>
            <a:ext cx="7100400" cy="10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EM.nro = T.nro_emp JOIN</a:t>
            </a:r>
            <a:br>
              <a:rPr lang="en"/>
            </a:br>
            <a:r>
              <a:rPr lang="en"/>
              <a:t>            Area A ON A.cod_area = T.cod_area</a:t>
            </a:r>
            <a:br>
              <a:rPr lang="en"/>
            </a:br>
            <a:r>
              <a:rPr lang="en"/>
              <a:t>WHERE A.descripcion LIKE ‘Area 1’</a:t>
            </a:r>
            <a:br>
              <a:rPr lang="en"/>
            </a:br>
            <a:r>
              <a:rPr lang="en"/>
              <a:t>AND EM.sueldo &gt; 5000;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variantes de junta explícita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[ OUTER ] JOIN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Igual al LEFT JOIN pero se invierte el orden de las tablas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JOIN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requiere condición de junta (ON) y combina mediante los campos de mismo nombre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5737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endParaRPr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1017488" y="3117150"/>
          <a:ext cx="476700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5784488" y="3117150"/>
          <a:ext cx="233925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8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5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11700" y="15737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endParaRPr/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1017488" y="3117150"/>
          <a:ext cx="476700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0" name="Google Shape;100;p16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5784488" y="3117150"/>
          <a:ext cx="233925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8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" name="Google Shape;103;p16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 rot="-5400000">
            <a:off x="-329050" y="3758025"/>
            <a:ext cx="16626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Producto</a:t>
            </a:r>
            <a:br>
              <a:rPr lang="en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Cartesiano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355275" y="33597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741225" y="33597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355275" y="3604750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741225" y="3604750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2355275" y="45742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741225" y="45742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Junta implícita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Producto cartesiano en FROM +</a:t>
            </a:r>
            <a:br>
              <a:rPr lang="en"/>
            </a:br>
            <a:r>
              <a:rPr lang="en"/>
              <a:t>Condición de junta en WHERE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11700" y="94845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br>
              <a:rPr lang="en"/>
            </a:br>
            <a:r>
              <a:rPr lang="en"/>
              <a:t>WHERE cod_esp = cod_esp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1017488" y="3117150"/>
          <a:ext cx="476700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5784488" y="3117150"/>
          <a:ext cx="233925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8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" name="Google Shape;128;p18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 rot="-5400000">
            <a:off x="-329050" y="3758025"/>
            <a:ext cx="16626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Producto</a:t>
            </a:r>
            <a:br>
              <a:rPr lang="en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Cartesiano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355275" y="33597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741225" y="33597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55275" y="3604750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5741225" y="3604750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2355275" y="45742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5741225" y="45742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177625" y="1948300"/>
            <a:ext cx="2063925" cy="386400"/>
          </a:xfrm>
          <a:prstGeom prst="flowChartProcess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311700" y="94845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Empleado.nombre, Especialidad.descripcion</a:t>
            </a: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br>
              <a:rPr lang="en"/>
            </a:br>
            <a:r>
              <a:rPr lang="en"/>
              <a:t>WHERE Empleado.cod_esp = Especialidad.cod_esp</a:t>
            </a:r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1017488" y="3117150"/>
          <a:ext cx="476700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sz="1000"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5784488" y="3117150"/>
          <a:ext cx="2339250" cy="1706600"/>
        </p:xfrm>
        <a:graphic>
          <a:graphicData uri="http://schemas.openxmlformats.org/drawingml/2006/table">
            <a:tbl>
              <a:tblPr>
                <a:noFill/>
                <a:tableStyleId>{02F79B0E-DCEF-4ADB-BEE8-229C0D6CBFCA}</a:tableStyleId>
              </a:tblPr>
              <a:tblGrid>
                <a:gridCol w="8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8" name="Google Shape;148;p19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 rot="-5400000">
            <a:off x="-329050" y="3758025"/>
            <a:ext cx="16626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Producto</a:t>
            </a:r>
            <a:br>
              <a:rPr lang="en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Cartesiano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2355275" y="33597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741225" y="33597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355275" y="3604750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741225" y="3604750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355275" y="45742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741225" y="4574225"/>
            <a:ext cx="251100" cy="242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tablas en FROM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&lt;tabla1&gt; [ [AS] Alias1 ] , &lt;tabla2&gt; [ [AS] Alias1 ] , … , &lt;tablaN&gt; [ [AS] AliasN 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EM.nombre, ES.descripcion</a:t>
            </a:r>
            <a:br>
              <a:rPr lang="en"/>
            </a:br>
            <a:r>
              <a:rPr lang="en"/>
              <a:t>FROM Empleado EM,</a:t>
            </a:r>
            <a:br>
              <a:rPr lang="en"/>
            </a:br>
            <a:r>
              <a:rPr lang="en"/>
              <a:t>            Especialidad ES</a:t>
            </a:r>
            <a:br>
              <a:rPr lang="en"/>
            </a:br>
            <a:r>
              <a:rPr lang="en"/>
              <a:t>WHERE EM.cod_esp = ES.cod_esp;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1313</Words>
  <Application>Microsoft Office PowerPoint</Application>
  <PresentationFormat>Presentación en pantalla (16:9)</PresentationFormat>
  <Paragraphs>463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Proxima Nova</vt:lpstr>
      <vt:lpstr>Spearmint</vt:lpstr>
      <vt:lpstr>Base de Datos I</vt:lpstr>
      <vt:lpstr>Modelo de datos</vt:lpstr>
      <vt:lpstr>Ejercicio 1</vt:lpstr>
      <vt:lpstr>Ejercicio 1</vt:lpstr>
      <vt:lpstr>Junta implícita</vt:lpstr>
      <vt:lpstr>Ejercicio 1</vt:lpstr>
      <vt:lpstr>Ejercicio 1</vt:lpstr>
      <vt:lpstr>Lista de tablas en FROM</vt:lpstr>
      <vt:lpstr>Ejercicio 1</vt:lpstr>
      <vt:lpstr>Junta explícita (JOIN)</vt:lpstr>
      <vt:lpstr>INNER JOIN</vt:lpstr>
      <vt:lpstr>Ejercicio 1 (con junta explícita)</vt:lpstr>
      <vt:lpstr>Ejercicio 2 (junta implícita)</vt:lpstr>
      <vt:lpstr>Ejercicio 2 (junta explícita)</vt:lpstr>
      <vt:lpstr>Ejercicio 3</vt:lpstr>
      <vt:lpstr>Ejercicio 3</vt:lpstr>
      <vt:lpstr>Ejercicio 3</vt:lpstr>
      <vt:lpstr>Ejercicio 4</vt:lpstr>
      <vt:lpstr>LEFT OUTER JOIN</vt:lpstr>
      <vt:lpstr>Ejercicio 4</vt:lpstr>
      <vt:lpstr>Ejercicio 4</vt:lpstr>
      <vt:lpstr>Ejercicio 5</vt:lpstr>
      <vt:lpstr>Otras variantes de junta explícita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</dc:title>
  <cp:lastModifiedBy>Patricio Veltri</cp:lastModifiedBy>
  <cp:revision>6</cp:revision>
  <dcterms:modified xsi:type="dcterms:W3CDTF">2024-10-15T18:46:22Z</dcterms:modified>
</cp:coreProperties>
</file>