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b997fdd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3b997fdd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3b997fdd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3b997fdd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3b997fdd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3b997fdd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3b997fdd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3b997fdd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34ca5446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34ca5446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b997fd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b997fd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b997fd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b997fd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997fdd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997fdd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b997fd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b997fd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b997fdd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b997fdd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b997fdd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b997fdd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b997fdd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3b997fdd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Entidad-Relación (Extendido)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</a:t>
            </a:r>
            <a:endParaRPr/>
          </a:p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Supraentidad: posee </a:t>
            </a:r>
            <a:r>
              <a:rPr b="1" lang="en"/>
              <a:t>identificador</a:t>
            </a:r>
            <a:r>
              <a:rPr lang="en"/>
              <a:t> y atributos </a:t>
            </a:r>
            <a:r>
              <a:rPr b="1" lang="en"/>
              <a:t>comunes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Subentidad: tiene atributos </a:t>
            </a:r>
            <a:r>
              <a:rPr b="1" lang="en"/>
              <a:t>específicos </a:t>
            </a:r>
            <a:r>
              <a:rPr lang="en"/>
              <a:t>y hereda los de la supraentidad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788238" y="2138850"/>
            <a:ext cx="1567500" cy="73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Supraentidad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2569038" y="2873550"/>
            <a:ext cx="4005900" cy="1683750"/>
            <a:chOff x="2569038" y="2873550"/>
            <a:chExt cx="4005900" cy="1683750"/>
          </a:xfrm>
        </p:grpSpPr>
        <p:sp>
          <p:nvSpPr>
            <p:cNvPr id="298" name="Google Shape;298;p22"/>
            <p:cNvSpPr/>
            <p:nvPr/>
          </p:nvSpPr>
          <p:spPr>
            <a:xfrm>
              <a:off x="5007438" y="3822600"/>
              <a:ext cx="1567500" cy="7347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Subentidad</a:t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569038" y="3822600"/>
              <a:ext cx="1567500" cy="7347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Subentidad</a:t>
              </a:r>
              <a:endParaRPr/>
            </a:p>
          </p:txBody>
        </p:sp>
        <p:cxnSp>
          <p:nvCxnSpPr>
            <p:cNvPr id="300" name="Google Shape;300;p22"/>
            <p:cNvCxnSpPr>
              <a:stCxn id="296" idx="2"/>
            </p:cNvCxnSpPr>
            <p:nvPr/>
          </p:nvCxnSpPr>
          <p:spPr>
            <a:xfrm>
              <a:off x="4571988" y="28735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2"/>
            <p:cNvCxnSpPr/>
            <p:nvPr/>
          </p:nvCxnSpPr>
          <p:spPr>
            <a:xfrm>
              <a:off x="3352800" y="335280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2"/>
            <p:cNvCxnSpPr/>
            <p:nvPr/>
          </p:nvCxnSpPr>
          <p:spPr>
            <a:xfrm>
              <a:off x="3352788" y="33528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2"/>
            <p:cNvCxnSpPr/>
            <p:nvPr/>
          </p:nvCxnSpPr>
          <p:spPr>
            <a:xfrm>
              <a:off x="5791188" y="33528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22"/>
          <p:cNvGrpSpPr/>
          <p:nvPr/>
        </p:nvGrpSpPr>
        <p:grpSpPr>
          <a:xfrm>
            <a:off x="542925" y="2276475"/>
            <a:ext cx="4389000" cy="2280825"/>
            <a:chOff x="542925" y="2276475"/>
            <a:chExt cx="4389000" cy="2280825"/>
          </a:xfrm>
        </p:grpSpPr>
        <p:sp>
          <p:nvSpPr>
            <p:cNvPr id="305" name="Google Shape;305;p22"/>
            <p:cNvSpPr/>
            <p:nvPr/>
          </p:nvSpPr>
          <p:spPr>
            <a:xfrm>
              <a:off x="1838325" y="2324100"/>
              <a:ext cx="219000" cy="223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 txBox="1"/>
            <p:nvPr/>
          </p:nvSpPr>
          <p:spPr>
            <a:xfrm rot="-5400000">
              <a:off x="688275" y="3096750"/>
              <a:ext cx="2130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Especialización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7" name="Google Shape;307;p22"/>
            <p:cNvSpPr txBox="1"/>
            <p:nvPr/>
          </p:nvSpPr>
          <p:spPr>
            <a:xfrm>
              <a:off x="542925" y="2276475"/>
              <a:ext cx="4389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5895975" y="2212375"/>
            <a:ext cx="4389000" cy="2280825"/>
            <a:chOff x="5895975" y="2212375"/>
            <a:chExt cx="4389000" cy="2280825"/>
          </a:xfrm>
        </p:grpSpPr>
        <p:sp>
          <p:nvSpPr>
            <p:cNvPr id="309" name="Google Shape;309;p22"/>
            <p:cNvSpPr/>
            <p:nvPr/>
          </p:nvSpPr>
          <p:spPr>
            <a:xfrm rot="10800000">
              <a:off x="7191375" y="2260000"/>
              <a:ext cx="219000" cy="223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 txBox="1"/>
            <p:nvPr/>
          </p:nvSpPr>
          <p:spPr>
            <a:xfrm rot="-5400000">
              <a:off x="6041325" y="3032650"/>
              <a:ext cx="2130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Generalización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5895975" y="2212375"/>
              <a:ext cx="4389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- Solapamiento</a:t>
            </a:r>
            <a:endParaRPr/>
          </a:p>
        </p:txBody>
      </p:sp>
      <p:sp>
        <p:nvSpPr>
          <p:cNvPr id="317" name="Google Shape;317;p23"/>
          <p:cNvSpPr txBox="1"/>
          <p:nvPr>
            <p:ph idx="1" type="body"/>
          </p:nvPr>
        </p:nvSpPr>
        <p:spPr>
          <a:xfrm>
            <a:off x="311700" y="1152475"/>
            <a:ext cx="74988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solapamiento cuando una instancia de una supraentidad puede ser a su vez una instancia de dos o </a:t>
            </a:r>
            <a:r>
              <a:rPr lang="en"/>
              <a:t>más</a:t>
            </a:r>
            <a:r>
              <a:rPr lang="en"/>
              <a:t> subentidades</a:t>
            </a:r>
            <a:endParaRPr b="1"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425913" y="2148300"/>
            <a:ext cx="4005900" cy="2947925"/>
            <a:chOff x="425913" y="2148300"/>
            <a:chExt cx="4005900" cy="2947925"/>
          </a:xfrm>
        </p:grpSpPr>
        <p:sp>
          <p:nvSpPr>
            <p:cNvPr id="319" name="Google Shape;319;p23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Persona</a:t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Docente</a:t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Alumno</a:t>
              </a:r>
              <a:endParaRPr/>
            </a:p>
          </p:txBody>
        </p:sp>
        <p:cxnSp>
          <p:nvCxnSpPr>
            <p:cNvPr id="322" name="Google Shape;322;p23"/>
            <p:cNvCxnSpPr>
              <a:stCxn id="319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3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23"/>
            <p:cNvSpPr txBox="1"/>
            <p:nvPr/>
          </p:nvSpPr>
          <p:spPr>
            <a:xfrm>
              <a:off x="147637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Con Solapamiento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27" name="Google Shape;327;p23"/>
          <p:cNvGrpSpPr/>
          <p:nvPr/>
        </p:nvGrpSpPr>
        <p:grpSpPr>
          <a:xfrm>
            <a:off x="4750263" y="2153025"/>
            <a:ext cx="4005900" cy="2943200"/>
            <a:chOff x="4750263" y="2153025"/>
            <a:chExt cx="4005900" cy="2943200"/>
          </a:xfrm>
        </p:grpSpPr>
        <p:sp>
          <p:nvSpPr>
            <p:cNvPr id="328" name="Google Shape;328;p23"/>
            <p:cNvSpPr/>
            <p:nvPr/>
          </p:nvSpPr>
          <p:spPr>
            <a:xfrm>
              <a:off x="6286500" y="3205088"/>
              <a:ext cx="933450" cy="314325"/>
            </a:xfrm>
            <a:custGeom>
              <a:rect b="b" l="l" r="r" t="t"/>
              <a:pathLst>
                <a:path extrusionOk="0" h="12573" w="37338">
                  <a:moveTo>
                    <a:pt x="0" y="0"/>
                  </a:moveTo>
                  <a:cubicBezTo>
                    <a:pt x="3048" y="2096"/>
                    <a:pt x="12065" y="12510"/>
                    <a:pt x="18288" y="12573"/>
                  </a:cubicBezTo>
                  <a:cubicBezTo>
                    <a:pt x="24511" y="12637"/>
                    <a:pt x="34163" y="2413"/>
                    <a:pt x="37338" y="381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29" name="Google Shape;329;p23"/>
            <p:cNvGrpSpPr/>
            <p:nvPr/>
          </p:nvGrpSpPr>
          <p:grpSpPr>
            <a:xfrm>
              <a:off x="4750263" y="2153025"/>
              <a:ext cx="4005900" cy="2943200"/>
              <a:chOff x="4750263" y="2153025"/>
              <a:chExt cx="4005900" cy="2943200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5969463" y="21530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Vehículo</a:t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71886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Moto</a:t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47502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Auto</a:t>
                </a:r>
                <a:endParaRPr/>
              </a:p>
            </p:txBody>
          </p:sp>
          <p:cxnSp>
            <p:nvCxnSpPr>
              <p:cNvPr id="333" name="Google Shape;333;p23"/>
              <p:cNvCxnSpPr>
                <a:stCxn id="330" idx="2"/>
              </p:cNvCxnSpPr>
              <p:nvPr/>
            </p:nvCxnSpPr>
            <p:spPr>
              <a:xfrm>
                <a:off x="6753213" y="288772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23"/>
              <p:cNvCxnSpPr/>
              <p:nvPr/>
            </p:nvCxnSpPr>
            <p:spPr>
              <a:xfrm>
                <a:off x="5534025" y="3366975"/>
                <a:ext cx="243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23"/>
              <p:cNvCxnSpPr/>
              <p:nvPr/>
            </p:nvCxnSpPr>
            <p:spPr>
              <a:xfrm>
                <a:off x="55340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23"/>
              <p:cNvCxnSpPr/>
              <p:nvPr/>
            </p:nvCxnSpPr>
            <p:spPr>
              <a:xfrm>
                <a:off x="79724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23"/>
              <p:cNvSpPr txBox="1"/>
              <p:nvPr/>
            </p:nvSpPr>
            <p:spPr>
              <a:xfrm>
                <a:off x="5800725" y="4584125"/>
                <a:ext cx="1905000" cy="51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Sin</a:t>
                </a: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 Solapamiento</a:t>
                </a:r>
                <a:endParaRPr b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- </a:t>
            </a:r>
            <a:r>
              <a:rPr lang="en"/>
              <a:t>Partición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311700" y="1152475"/>
            <a:ext cx="80037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Parcial: una instancia de una supraentidad puede no ser una subentidad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Total: toda instancia de una supraentidad es al menos una subentidad</a:t>
            </a:r>
            <a:endParaRPr b="1"/>
          </a:p>
        </p:txBody>
      </p:sp>
      <p:grpSp>
        <p:nvGrpSpPr>
          <p:cNvPr id="344" name="Google Shape;344;p24"/>
          <p:cNvGrpSpPr/>
          <p:nvPr/>
        </p:nvGrpSpPr>
        <p:grpSpPr>
          <a:xfrm>
            <a:off x="425913" y="2148300"/>
            <a:ext cx="4005900" cy="2947925"/>
            <a:chOff x="425913" y="2148300"/>
            <a:chExt cx="4005900" cy="2947925"/>
          </a:xfrm>
        </p:grpSpPr>
        <p:sp>
          <p:nvSpPr>
            <p:cNvPr id="345" name="Google Shape;345;p24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Personal</a:t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Administrativo</a:t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Médico</a:t>
              </a:r>
              <a:endParaRPr/>
            </a:p>
          </p:txBody>
        </p:sp>
        <p:cxnSp>
          <p:nvCxnSpPr>
            <p:cNvPr id="348" name="Google Shape;348;p24"/>
            <p:cNvCxnSpPr>
              <a:stCxn id="345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4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24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4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2" name="Google Shape;352;p24"/>
            <p:cNvSpPr txBox="1"/>
            <p:nvPr/>
          </p:nvSpPr>
          <p:spPr>
            <a:xfrm>
              <a:off x="147637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Partición Parcial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3" name="Google Shape;353;p24"/>
          <p:cNvGrpSpPr/>
          <p:nvPr/>
        </p:nvGrpSpPr>
        <p:grpSpPr>
          <a:xfrm>
            <a:off x="4750263" y="2153025"/>
            <a:ext cx="4005900" cy="2943200"/>
            <a:chOff x="4750263" y="2153025"/>
            <a:chExt cx="4005900" cy="2943200"/>
          </a:xfrm>
        </p:grpSpPr>
        <p:sp>
          <p:nvSpPr>
            <p:cNvPr id="354" name="Google Shape;354;p24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Minorista</a:t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Mayorista</a:t>
              </a:r>
              <a:endParaRPr/>
            </a:p>
          </p:txBody>
        </p:sp>
        <p:cxnSp>
          <p:nvCxnSpPr>
            <p:cNvPr id="357" name="Google Shape;357;p24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4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4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4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24"/>
            <p:cNvSpPr txBox="1"/>
            <p:nvPr/>
          </p:nvSpPr>
          <p:spPr>
            <a:xfrm>
              <a:off x="580072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Partición Total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62" name="Google Shape;362;p24"/>
            <p:cNvCxnSpPr/>
            <p:nvPr/>
          </p:nvCxnSpPr>
          <p:spPr>
            <a:xfrm>
              <a:off x="67937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Jerarquía - Tipo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311700" y="1152475"/>
            <a:ext cx="80037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Sólo existe en el caso </a:t>
            </a:r>
            <a:r>
              <a:rPr lang="en"/>
              <a:t>más</a:t>
            </a:r>
            <a:r>
              <a:rPr lang="en"/>
              <a:t> restrictivo: partición total, sin solapamiento</a:t>
            </a:r>
            <a:endParaRPr b="1"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2310588" y="1891125"/>
            <a:ext cx="4005900" cy="2913350"/>
            <a:chOff x="2310588" y="1891125"/>
            <a:chExt cx="4005900" cy="2913350"/>
          </a:xfrm>
        </p:grpSpPr>
        <p:sp>
          <p:nvSpPr>
            <p:cNvPr id="370" name="Google Shape;370;p25"/>
            <p:cNvSpPr/>
            <p:nvPr/>
          </p:nvSpPr>
          <p:spPr>
            <a:xfrm>
              <a:off x="3529788" y="18911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Tripulación</a:t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748988" y="4069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Azafata</a:t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310588" y="4069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Piloto</a:t>
              </a:r>
              <a:endParaRPr/>
            </a:p>
          </p:txBody>
        </p:sp>
        <p:cxnSp>
          <p:nvCxnSpPr>
            <p:cNvPr id="373" name="Google Shape;373;p25"/>
            <p:cNvCxnSpPr>
              <a:stCxn id="370" idx="2"/>
              <a:endCxn id="374" idx="0"/>
            </p:cNvCxnSpPr>
            <p:nvPr/>
          </p:nvCxnSpPr>
          <p:spPr>
            <a:xfrm>
              <a:off x="4313538" y="2625825"/>
              <a:ext cx="0" cy="330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5"/>
            <p:cNvCxnSpPr/>
            <p:nvPr/>
          </p:nvCxnSpPr>
          <p:spPr>
            <a:xfrm>
              <a:off x="3094350" y="3599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5"/>
            <p:cNvCxnSpPr/>
            <p:nvPr/>
          </p:nvCxnSpPr>
          <p:spPr>
            <a:xfrm>
              <a:off x="3094338" y="3599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5532738" y="3599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5"/>
            <p:cNvCxnSpPr>
              <a:stCxn id="374" idx="2"/>
            </p:cNvCxnSpPr>
            <p:nvPr/>
          </p:nvCxnSpPr>
          <p:spPr>
            <a:xfrm flipH="1">
              <a:off x="4309950" y="3270063"/>
              <a:ext cx="3600" cy="323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25"/>
            <p:cNvSpPr/>
            <p:nvPr/>
          </p:nvSpPr>
          <p:spPr>
            <a:xfrm>
              <a:off x="3851588" y="2955738"/>
              <a:ext cx="923925" cy="31432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Tipo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a Resolver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Modificar el ejercicio del videoclub, intentando aplicar el concepto de jerarquía.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Pregunta: Qué proceso de jerarquización estás aplicando?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Calculado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en el uso de edad como atributo normal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913525" y="1989413"/>
            <a:ext cx="4363175" cy="2324988"/>
            <a:chOff x="1913525" y="1989413"/>
            <a:chExt cx="4363175" cy="2324988"/>
          </a:xfrm>
        </p:grpSpPr>
        <p:sp>
          <p:nvSpPr>
            <p:cNvPr id="68" name="Google Shape;68;p14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179300" y="27405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651550" y="38833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74" name="Google Shape;74;p14"/>
            <p:cNvCxnSpPr>
              <a:stCxn id="69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>
              <a:stCxn id="70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68" idx="3"/>
              <a:endCxn id="71" idx="2"/>
            </p:cNvCxnSpPr>
            <p:nvPr/>
          </p:nvCxnSpPr>
          <p:spPr>
            <a:xfrm flipH="1" rot="10800000">
              <a:off x="4912188" y="2956175"/>
              <a:ext cx="267000" cy="6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endCxn id="73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>
              <a:stCxn id="72" idx="0"/>
              <a:endCxn id="68" idx="2"/>
            </p:cNvCxnSpPr>
            <p:nvPr/>
          </p:nvCxnSpPr>
          <p:spPr>
            <a:xfrm rot="10800000">
              <a:off x="4128550" y="3392200"/>
              <a:ext cx="71700" cy="491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69" idx="3"/>
              <a:endCxn id="69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70" idx="3"/>
              <a:endCxn id="70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4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82" name="Google Shape;82;p14"/>
            <p:cNvCxnSpPr>
              <a:stCxn id="81" idx="4"/>
              <a:endCxn id="68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Calculado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edad se calcula en base a la fecha de nacimiento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4433725" y="3388225"/>
            <a:ext cx="1101300" cy="959100"/>
            <a:chOff x="4433725" y="3388225"/>
            <a:chExt cx="1101300" cy="959100"/>
          </a:xfrm>
        </p:grpSpPr>
        <p:sp>
          <p:nvSpPr>
            <p:cNvPr id="90" name="Google Shape;90;p15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cxnSp>
          <p:nvCxnSpPr>
            <p:cNvPr id="91" name="Google Shape;91;p15"/>
            <p:cNvCxnSpPr>
              <a:stCxn id="90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1913525" y="1989413"/>
            <a:ext cx="4363175" cy="2357913"/>
            <a:chOff x="1913525" y="1989413"/>
            <a:chExt cx="4363175" cy="2357913"/>
          </a:xfrm>
        </p:grpSpPr>
        <p:sp>
          <p:nvSpPr>
            <p:cNvPr id="93" name="Google Shape;93;p15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179300" y="27405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98" name="Google Shape;98;p15"/>
            <p:cNvCxnSpPr>
              <a:stCxn id="94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>
              <a:stCxn id="9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>
              <a:stCxn id="93" idx="3"/>
              <a:endCxn id="96" idx="2"/>
            </p:cNvCxnSpPr>
            <p:nvPr/>
          </p:nvCxnSpPr>
          <p:spPr>
            <a:xfrm flipH="1" rot="10800000">
              <a:off x="4912188" y="2956175"/>
              <a:ext cx="267000" cy="6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>
              <a:endCxn id="97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>
              <a:stCxn id="94" idx="3"/>
              <a:endCxn id="94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>
              <a:stCxn id="95" idx="3"/>
              <a:endCxn id="9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5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05" name="Google Shape;105;p15"/>
            <p:cNvCxnSpPr>
              <a:stCxn id="104" idx="4"/>
              <a:endCxn id="9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f_nac</a:t>
              </a:r>
              <a:endParaRPr sz="1200"/>
            </a:p>
          </p:txBody>
        </p:sp>
        <p:cxnSp>
          <p:nvCxnSpPr>
            <p:cNvPr id="107" name="Google Shape;107;p15"/>
            <p:cNvCxnSpPr>
              <a:stCxn id="106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Agrupador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desea desagregar la descripción del domicilio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913525" y="1989413"/>
            <a:ext cx="4520550" cy="2357913"/>
            <a:chOff x="1913525" y="1989413"/>
            <a:chExt cx="4520550" cy="2357913"/>
          </a:xfrm>
        </p:grpSpPr>
        <p:sp>
          <p:nvSpPr>
            <p:cNvPr id="115" name="Google Shape;115;p16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119" name="Google Shape;119;p16"/>
            <p:cNvCxnSpPr>
              <a:stCxn id="116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6"/>
            <p:cNvCxnSpPr>
              <a:stCxn id="117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6"/>
            <p:cNvCxnSpPr>
              <a:endCxn id="118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6"/>
            <p:cNvCxnSpPr>
              <a:stCxn id="116" idx="3"/>
              <a:endCxn id="116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>
              <a:stCxn id="117" idx="3"/>
              <a:endCxn id="117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6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25" name="Google Shape;125;p16"/>
            <p:cNvCxnSpPr>
              <a:stCxn id="124" idx="4"/>
              <a:endCxn id="115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cxnSp>
          <p:nvCxnSpPr>
            <p:cNvPr id="127" name="Google Shape;127;p16"/>
            <p:cNvCxnSpPr>
              <a:stCxn id="126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f_nac</a:t>
              </a:r>
              <a:endParaRPr sz="1200"/>
            </a:p>
          </p:txBody>
        </p:sp>
        <p:cxnSp>
          <p:nvCxnSpPr>
            <p:cNvPr id="129" name="Google Shape;129;p16"/>
            <p:cNvCxnSpPr>
              <a:stCxn id="128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5336675" y="22514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calle</a:t>
              </a:r>
              <a:endParaRPr sz="1200"/>
            </a:p>
          </p:txBody>
        </p:sp>
        <p:cxnSp>
          <p:nvCxnSpPr>
            <p:cNvPr id="131" name="Google Shape;131;p16"/>
            <p:cNvCxnSpPr>
              <a:endCxn id="130" idx="3"/>
            </p:cNvCxnSpPr>
            <p:nvPr/>
          </p:nvCxnSpPr>
          <p:spPr>
            <a:xfrm flipH="1" rot="10800000">
              <a:off x="4910286" y="2619392"/>
              <a:ext cx="587100" cy="209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5336675" y="280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</a:t>
              </a:r>
              <a:endParaRPr sz="12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336675" y="33627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</a:t>
              </a:r>
              <a:endParaRPr sz="1200"/>
            </a:p>
          </p:txBody>
        </p:sp>
        <p:cxnSp>
          <p:nvCxnSpPr>
            <p:cNvPr id="134" name="Google Shape;134;p16"/>
            <p:cNvCxnSpPr>
              <a:stCxn id="115" idx="3"/>
              <a:endCxn id="132" idx="2"/>
            </p:cNvCxnSpPr>
            <p:nvPr/>
          </p:nvCxnSpPr>
          <p:spPr>
            <a:xfrm>
              <a:off x="4912188" y="3024875"/>
              <a:ext cx="4245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>
              <a:endCxn id="133" idx="1"/>
            </p:cNvCxnSpPr>
            <p:nvPr/>
          </p:nvCxnSpPr>
          <p:spPr>
            <a:xfrm>
              <a:off x="4914786" y="3233608"/>
              <a:ext cx="582600" cy="19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Agrupador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domicilio agrupa a sus atributos correspondientes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1913525" y="1989413"/>
            <a:ext cx="3621500" cy="2357913"/>
            <a:chOff x="1913525" y="1989413"/>
            <a:chExt cx="3621500" cy="2357913"/>
          </a:xfrm>
        </p:grpSpPr>
        <p:sp>
          <p:nvSpPr>
            <p:cNvPr id="143" name="Google Shape;143;p17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147" name="Google Shape;147;p17"/>
            <p:cNvCxnSpPr>
              <a:stCxn id="144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7"/>
            <p:cNvCxnSpPr>
              <a:stCxn id="14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7"/>
            <p:cNvCxnSpPr>
              <a:endCxn id="146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7"/>
            <p:cNvCxnSpPr>
              <a:stCxn id="144" idx="3"/>
              <a:endCxn id="144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7"/>
            <p:cNvCxnSpPr>
              <a:stCxn id="145" idx="3"/>
              <a:endCxn id="14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53" name="Google Shape;153;p17"/>
            <p:cNvCxnSpPr>
              <a:stCxn id="152" idx="4"/>
              <a:endCxn id="14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17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cxnSp>
          <p:nvCxnSpPr>
            <p:cNvPr id="155" name="Google Shape;155;p17"/>
            <p:cNvCxnSpPr>
              <a:stCxn id="154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f_nac</a:t>
              </a:r>
              <a:endParaRPr sz="1200"/>
            </a:p>
          </p:txBody>
        </p:sp>
        <p:cxnSp>
          <p:nvCxnSpPr>
            <p:cNvPr id="157" name="Google Shape;157;p17"/>
            <p:cNvCxnSpPr>
              <a:stCxn id="156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" name="Google Shape;158;p17"/>
          <p:cNvGrpSpPr/>
          <p:nvPr/>
        </p:nvGrpSpPr>
        <p:grpSpPr>
          <a:xfrm>
            <a:off x="6239464" y="2253650"/>
            <a:ext cx="1356161" cy="1542450"/>
            <a:chOff x="6239464" y="2253650"/>
            <a:chExt cx="1356161" cy="1542450"/>
          </a:xfrm>
        </p:grpSpPr>
        <p:sp>
          <p:nvSpPr>
            <p:cNvPr id="159" name="Google Shape;159;p17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calle</a:t>
              </a:r>
              <a:endParaRPr sz="1200"/>
            </a:p>
          </p:txBody>
        </p:sp>
        <p:cxnSp>
          <p:nvCxnSpPr>
            <p:cNvPr id="160" name="Google Shape;160;p17"/>
            <p:cNvCxnSpPr>
              <a:stCxn id="161" idx="7"/>
              <a:endCxn id="159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17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</a:t>
              </a:r>
              <a:endParaRPr sz="1200"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</a:t>
              </a:r>
              <a:endParaRPr sz="1200"/>
            </a:p>
          </p:txBody>
        </p:sp>
        <p:cxnSp>
          <p:nvCxnSpPr>
            <p:cNvPr id="164" name="Google Shape;164;p17"/>
            <p:cNvCxnSpPr>
              <a:stCxn id="161" idx="6"/>
              <a:endCxn id="162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>
              <a:stCxn id="161" idx="5"/>
              <a:endCxn id="163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17"/>
          <p:cNvGrpSpPr/>
          <p:nvPr/>
        </p:nvGrpSpPr>
        <p:grpSpPr>
          <a:xfrm>
            <a:off x="4912188" y="2811550"/>
            <a:ext cx="1487988" cy="431100"/>
            <a:chOff x="4912188" y="2811550"/>
            <a:chExt cx="1487988" cy="431100"/>
          </a:xfrm>
        </p:grpSpPr>
        <p:sp>
          <p:nvSpPr>
            <p:cNvPr id="161" name="Google Shape;161;p17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cxnSp>
          <p:nvCxnSpPr>
            <p:cNvPr id="167" name="Google Shape;167;p17"/>
            <p:cNvCxnSpPr>
              <a:stCxn id="143" idx="3"/>
              <a:endCxn id="161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Multivaluado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requiere almacenar </a:t>
            </a:r>
            <a:r>
              <a:rPr lang="en"/>
              <a:t>más</a:t>
            </a:r>
            <a:r>
              <a:rPr lang="en"/>
              <a:t> de un teléfono del cliente</a:t>
            </a:r>
            <a:endParaRPr/>
          </a:p>
        </p:txBody>
      </p:sp>
      <p:grpSp>
        <p:nvGrpSpPr>
          <p:cNvPr id="174" name="Google Shape;174;p18"/>
          <p:cNvGrpSpPr/>
          <p:nvPr/>
        </p:nvGrpSpPr>
        <p:grpSpPr>
          <a:xfrm>
            <a:off x="870526" y="1989413"/>
            <a:ext cx="6725099" cy="2665213"/>
            <a:chOff x="870526" y="1989413"/>
            <a:chExt cx="6725099" cy="2665213"/>
          </a:xfrm>
        </p:grpSpPr>
        <p:sp>
          <p:nvSpPr>
            <p:cNvPr id="175" name="Google Shape;175;p18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870526" y="317952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telefono1</a:t>
              </a:r>
              <a:endParaRPr sz="1200"/>
            </a:p>
          </p:txBody>
        </p:sp>
        <p:cxnSp>
          <p:nvCxnSpPr>
            <p:cNvPr id="179" name="Google Shape;179;p18"/>
            <p:cNvCxnSpPr>
              <a:stCxn id="176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8"/>
            <p:cNvCxnSpPr>
              <a:stCxn id="177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8"/>
            <p:cNvCxnSpPr>
              <a:stCxn id="175" idx="1"/>
              <a:endCxn id="178" idx="6"/>
            </p:cNvCxnSpPr>
            <p:nvPr/>
          </p:nvCxnSpPr>
          <p:spPr>
            <a:xfrm flipH="1">
              <a:off x="2017488" y="3024875"/>
              <a:ext cx="13272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8"/>
            <p:cNvCxnSpPr>
              <a:stCxn id="176" idx="3"/>
              <a:endCxn id="176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>
              <a:stCxn id="177" idx="3"/>
              <a:endCxn id="177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85" name="Google Shape;185;p18"/>
            <p:cNvCxnSpPr>
              <a:stCxn id="184" idx="4"/>
              <a:endCxn id="175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Google Shape;186;p18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cxnSp>
          <p:nvCxnSpPr>
            <p:cNvPr id="187" name="Google Shape;187;p18"/>
            <p:cNvCxnSpPr>
              <a:stCxn id="186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18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f_nac</a:t>
              </a:r>
              <a:endParaRPr sz="1200"/>
            </a:p>
          </p:txBody>
        </p:sp>
        <p:cxnSp>
          <p:nvCxnSpPr>
            <p:cNvPr id="189" name="Google Shape;189;p18"/>
            <p:cNvCxnSpPr>
              <a:stCxn id="188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8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calle</a:t>
              </a:r>
              <a:endParaRPr sz="1200"/>
            </a:p>
          </p:txBody>
        </p:sp>
        <p:cxnSp>
          <p:nvCxnSpPr>
            <p:cNvPr id="191" name="Google Shape;191;p18"/>
            <p:cNvCxnSpPr>
              <a:stCxn id="192" idx="7"/>
              <a:endCxn id="190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18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</a:t>
              </a:r>
              <a:endParaRPr sz="12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</a:t>
              </a:r>
              <a:endParaRPr sz="1200"/>
            </a:p>
          </p:txBody>
        </p:sp>
        <p:cxnSp>
          <p:nvCxnSpPr>
            <p:cNvPr id="195" name="Google Shape;195;p18"/>
            <p:cNvCxnSpPr>
              <a:stCxn id="192" idx="6"/>
              <a:endCxn id="193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8"/>
            <p:cNvCxnSpPr>
              <a:stCxn id="192" idx="5"/>
              <a:endCxn id="194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8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cxnSp>
          <p:nvCxnSpPr>
            <p:cNvPr id="197" name="Google Shape;197;p18"/>
            <p:cNvCxnSpPr>
              <a:stCxn id="175" idx="3"/>
              <a:endCxn id="192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18"/>
            <p:cNvSpPr/>
            <p:nvPr/>
          </p:nvSpPr>
          <p:spPr>
            <a:xfrm>
              <a:off x="1032451" y="374847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telefono2</a:t>
              </a:r>
              <a:endParaRPr sz="12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776426" y="422352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telefono3</a:t>
              </a:r>
              <a:endParaRPr sz="1200"/>
            </a:p>
          </p:txBody>
        </p:sp>
        <p:cxnSp>
          <p:nvCxnSpPr>
            <p:cNvPr id="200" name="Google Shape;200;p18"/>
            <p:cNvCxnSpPr>
              <a:endCxn id="198" idx="7"/>
            </p:cNvCxnSpPr>
            <p:nvPr/>
          </p:nvCxnSpPr>
          <p:spPr>
            <a:xfrm flipH="1">
              <a:off x="2011391" y="3229008"/>
              <a:ext cx="1334100" cy="582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>
              <a:endCxn id="199" idx="0"/>
            </p:cNvCxnSpPr>
            <p:nvPr/>
          </p:nvCxnSpPr>
          <p:spPr>
            <a:xfrm flipH="1">
              <a:off x="2349876" y="3390725"/>
              <a:ext cx="1092300" cy="832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Multivaluado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Ahora el atributo</a:t>
            </a:r>
            <a:r>
              <a:rPr lang="en"/>
              <a:t> permite el almacenamiento de múltiples valores</a:t>
            </a:r>
            <a:endParaRPr/>
          </a:p>
        </p:txBody>
      </p:sp>
      <p:grpSp>
        <p:nvGrpSpPr>
          <p:cNvPr id="208" name="Google Shape;208;p19"/>
          <p:cNvGrpSpPr/>
          <p:nvPr/>
        </p:nvGrpSpPr>
        <p:grpSpPr>
          <a:xfrm>
            <a:off x="1908300" y="3171774"/>
            <a:ext cx="1431526" cy="759976"/>
            <a:chOff x="1908300" y="3171774"/>
            <a:chExt cx="1431526" cy="759976"/>
          </a:xfrm>
        </p:grpSpPr>
        <p:sp>
          <p:nvSpPr>
            <p:cNvPr id="209" name="Google Shape;209;p19"/>
            <p:cNvSpPr/>
            <p:nvPr/>
          </p:nvSpPr>
          <p:spPr>
            <a:xfrm>
              <a:off x="1908300" y="3403750"/>
              <a:ext cx="1262400" cy="5280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962151" y="3452200"/>
              <a:ext cx="11547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211" name="Google Shape;211;p19"/>
            <p:cNvCxnSpPr>
              <a:endCxn id="209" idx="7"/>
            </p:cNvCxnSpPr>
            <p:nvPr/>
          </p:nvCxnSpPr>
          <p:spPr>
            <a:xfrm flipH="1">
              <a:off x="2985826" y="3171774"/>
              <a:ext cx="354000" cy="309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19"/>
          <p:cNvGrpSpPr/>
          <p:nvPr/>
        </p:nvGrpSpPr>
        <p:grpSpPr>
          <a:xfrm>
            <a:off x="1913525" y="1989413"/>
            <a:ext cx="5682100" cy="2357913"/>
            <a:chOff x="1913525" y="1989413"/>
            <a:chExt cx="5682100" cy="2357913"/>
          </a:xfrm>
        </p:grpSpPr>
        <p:sp>
          <p:nvSpPr>
            <p:cNvPr id="213" name="Google Shape;213;p19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cxnSp>
          <p:nvCxnSpPr>
            <p:cNvPr id="216" name="Google Shape;216;p19"/>
            <p:cNvCxnSpPr>
              <a:stCxn id="214" idx="5"/>
            </p:cNvCxnSpPr>
            <p:nvPr/>
          </p:nvCxnSpPr>
          <p:spPr>
            <a:xfrm>
              <a:off x="3335964" y="2466979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9"/>
            <p:cNvCxnSpPr>
              <a:stCxn id="21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9"/>
            <p:cNvCxnSpPr>
              <a:stCxn id="214" idx="3"/>
              <a:endCxn id="214" idx="5"/>
            </p:cNvCxnSpPr>
            <p:nvPr/>
          </p:nvCxnSpPr>
          <p:spPr>
            <a:xfrm>
              <a:off x="2559986" y="246697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9"/>
            <p:cNvCxnSpPr>
              <a:stCxn id="215" idx="3"/>
              <a:endCxn id="21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19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221" name="Google Shape;221;p19"/>
            <p:cNvCxnSpPr>
              <a:stCxn id="220" idx="4"/>
              <a:endCxn id="21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19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cxnSp>
          <p:nvCxnSpPr>
            <p:cNvPr id="223" name="Google Shape;223;p19"/>
            <p:cNvCxnSpPr>
              <a:stCxn id="222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19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f_nac</a:t>
              </a:r>
              <a:endParaRPr sz="1200"/>
            </a:p>
          </p:txBody>
        </p:sp>
        <p:cxnSp>
          <p:nvCxnSpPr>
            <p:cNvPr id="225" name="Google Shape;225;p19"/>
            <p:cNvCxnSpPr>
              <a:stCxn id="224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9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calle</a:t>
              </a:r>
              <a:endParaRPr sz="1200"/>
            </a:p>
          </p:txBody>
        </p:sp>
        <p:cxnSp>
          <p:nvCxnSpPr>
            <p:cNvPr id="227" name="Google Shape;227;p19"/>
            <p:cNvCxnSpPr>
              <a:stCxn id="228" idx="7"/>
              <a:endCxn id="226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19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</a:t>
              </a:r>
              <a:endParaRPr sz="120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</a:t>
              </a:r>
              <a:endParaRPr sz="1200"/>
            </a:p>
          </p:txBody>
        </p:sp>
        <p:cxnSp>
          <p:nvCxnSpPr>
            <p:cNvPr id="231" name="Google Shape;231;p19"/>
            <p:cNvCxnSpPr>
              <a:stCxn id="228" idx="6"/>
              <a:endCxn id="229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>
              <a:stCxn id="228" idx="5"/>
              <a:endCxn id="230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9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cxnSp>
          <p:nvCxnSpPr>
            <p:cNvPr id="233" name="Google Shape;233;p19"/>
            <p:cNvCxnSpPr>
              <a:stCxn id="213" idx="3"/>
              <a:endCxn id="228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 Débil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necesita poder saber qué copia de nuestras películas se llevó cada cliente. Las mismas se identifican con el código de </a:t>
            </a:r>
            <a:r>
              <a:rPr lang="en"/>
              <a:t>película</a:t>
            </a:r>
            <a:r>
              <a:rPr lang="en"/>
              <a:t> y un </a:t>
            </a:r>
            <a:r>
              <a:rPr lang="en"/>
              <a:t>número</a:t>
            </a:r>
            <a:r>
              <a:rPr lang="en"/>
              <a:t> secuencial (ej: si la película tiene código 5555, las copias serían 5555-1, 5555-2, 5555-3, etc.)</a:t>
            </a: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1437488" y="3148996"/>
            <a:ext cx="8135138" cy="1278079"/>
            <a:chOff x="1437488" y="3148996"/>
            <a:chExt cx="8135138" cy="1278079"/>
          </a:xfrm>
        </p:grpSpPr>
        <p:sp>
          <p:nvSpPr>
            <p:cNvPr id="241" name="Google Shape;241;p20"/>
            <p:cNvSpPr/>
            <p:nvPr/>
          </p:nvSpPr>
          <p:spPr>
            <a:xfrm>
              <a:off x="1437488" y="32121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373025" y="32121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258325" y="3363950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0"/>
            <p:cNvCxnSpPr>
              <a:stCxn id="241" idx="3"/>
              <a:endCxn id="243" idx="1"/>
            </p:cNvCxnSpPr>
            <p:nvPr/>
          </p:nvCxnSpPr>
          <p:spPr>
            <a:xfrm>
              <a:off x="3004988" y="3579500"/>
              <a:ext cx="1253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0"/>
            <p:cNvCxnSpPr>
              <a:stCxn id="243" idx="3"/>
              <a:endCxn id="242" idx="1"/>
            </p:cNvCxnSpPr>
            <p:nvPr/>
          </p:nvCxnSpPr>
          <p:spPr>
            <a:xfrm>
              <a:off x="4699025" y="3579500"/>
              <a:ext cx="1674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" name="Google Shape;246;p20"/>
            <p:cNvSpPr txBox="1"/>
            <p:nvPr/>
          </p:nvSpPr>
          <p:spPr>
            <a:xfrm>
              <a:off x="4086225" y="3786875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Alquila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6047579" y="31489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004991" y="31489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 Débil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entidad débil requiere de </a:t>
            </a:r>
            <a:r>
              <a:rPr b="1" lang="en"/>
              <a:t>otra</a:t>
            </a:r>
            <a:r>
              <a:rPr lang="en"/>
              <a:t> </a:t>
            </a:r>
            <a:r>
              <a:rPr b="1" lang="en"/>
              <a:t>entidad</a:t>
            </a:r>
            <a:r>
              <a:rPr lang="en"/>
              <a:t> para poder </a:t>
            </a:r>
            <a:r>
              <a:rPr b="1" lang="en"/>
              <a:t>identificarse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Posee además un </a:t>
            </a:r>
            <a:r>
              <a:rPr b="1" lang="en"/>
              <a:t>discriminante </a:t>
            </a:r>
            <a:r>
              <a:rPr lang="en"/>
              <a:t>y puede tener otros atributos</a:t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2056613" y="2007463"/>
            <a:ext cx="6175688" cy="2654138"/>
            <a:chOff x="2056613" y="2007463"/>
            <a:chExt cx="6175688" cy="2654138"/>
          </a:xfrm>
        </p:grpSpPr>
        <p:cxnSp>
          <p:nvCxnSpPr>
            <p:cNvPr id="256" name="Google Shape;256;p21"/>
            <p:cNvCxnSpPr>
              <a:stCxn id="257" idx="3"/>
              <a:endCxn id="258" idx="1"/>
            </p:cNvCxnSpPr>
            <p:nvPr/>
          </p:nvCxnSpPr>
          <p:spPr>
            <a:xfrm>
              <a:off x="3624113" y="4055750"/>
              <a:ext cx="1253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1"/>
            <p:cNvSpPr txBox="1"/>
            <p:nvPr/>
          </p:nvSpPr>
          <p:spPr>
            <a:xfrm>
              <a:off x="4787313" y="4271300"/>
              <a:ext cx="7143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Es de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60" name="Google Shape;260;p21"/>
            <p:cNvGrpSpPr/>
            <p:nvPr/>
          </p:nvGrpSpPr>
          <p:grpSpPr>
            <a:xfrm>
              <a:off x="2056613" y="2007463"/>
              <a:ext cx="6175688" cy="2415938"/>
              <a:chOff x="2056613" y="2007463"/>
              <a:chExt cx="6175688" cy="2415938"/>
            </a:xfrm>
          </p:grpSpPr>
          <p:sp>
            <p:nvSpPr>
              <p:cNvPr id="257" name="Google Shape;257;p21"/>
              <p:cNvSpPr/>
              <p:nvPr/>
            </p:nvSpPr>
            <p:spPr>
              <a:xfrm>
                <a:off x="2056613" y="36884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Copia</a:t>
                </a: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6664800" y="36887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Pelicula</a:t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4877450" y="3840200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2" name="Google Shape;262;p21"/>
              <p:cNvCxnSpPr>
                <a:stCxn id="258" idx="3"/>
                <a:endCxn id="261" idx="1"/>
              </p:cNvCxnSpPr>
              <p:nvPr/>
            </p:nvCxnSpPr>
            <p:spPr>
              <a:xfrm>
                <a:off x="5318150" y="4055750"/>
                <a:ext cx="1346700" cy="6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21"/>
              <p:cNvSpPr txBox="1"/>
              <p:nvPr/>
            </p:nvSpPr>
            <p:spPr>
              <a:xfrm>
                <a:off x="6342079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1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64" name="Google Shape;264;p21"/>
              <p:cNvSpPr txBox="1"/>
              <p:nvPr/>
            </p:nvSpPr>
            <p:spPr>
              <a:xfrm>
                <a:off x="3624116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056613" y="2007463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Cliente</a:t>
                </a: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2620025" y="2999738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" name="Google Shape;267;p21"/>
              <p:cNvCxnSpPr>
                <a:stCxn id="266" idx="0"/>
                <a:endCxn id="265" idx="2"/>
              </p:cNvCxnSpPr>
              <p:nvPr/>
            </p:nvCxnSpPr>
            <p:spPr>
              <a:xfrm rot="-5400000">
                <a:off x="2711825" y="28705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21"/>
              <p:cNvCxnSpPr/>
              <p:nvPr/>
            </p:nvCxnSpPr>
            <p:spPr>
              <a:xfrm rot="-5400000">
                <a:off x="2711525" y="35593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9" name="Google Shape;269;p21"/>
              <p:cNvSpPr txBox="1"/>
              <p:nvPr/>
            </p:nvSpPr>
            <p:spPr>
              <a:xfrm>
                <a:off x="2890691" y="270132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70" name="Google Shape;270;p21"/>
              <p:cNvSpPr txBox="1"/>
              <p:nvPr/>
            </p:nvSpPr>
            <p:spPr>
              <a:xfrm>
                <a:off x="2890691" y="33441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71" name="Google Shape;271;p21"/>
              <p:cNvSpPr txBox="1"/>
              <p:nvPr/>
            </p:nvSpPr>
            <p:spPr>
              <a:xfrm>
                <a:off x="3184925" y="3020138"/>
                <a:ext cx="714300" cy="39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Alquila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119525" y="3752850"/>
                <a:ext cx="1438200" cy="6090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" name="Google Shape;273;p21"/>
          <p:cNvGrpSpPr/>
          <p:nvPr/>
        </p:nvGrpSpPr>
        <p:grpSpPr>
          <a:xfrm>
            <a:off x="606975" y="3296150"/>
            <a:ext cx="1433587" cy="516467"/>
            <a:chOff x="606975" y="3296150"/>
            <a:chExt cx="1433587" cy="516467"/>
          </a:xfrm>
        </p:grpSpPr>
        <p:grpSp>
          <p:nvGrpSpPr>
            <p:cNvPr id="274" name="Google Shape;274;p21"/>
            <p:cNvGrpSpPr/>
            <p:nvPr/>
          </p:nvGrpSpPr>
          <p:grpSpPr>
            <a:xfrm>
              <a:off x="606975" y="3296150"/>
              <a:ext cx="1213500" cy="431100"/>
              <a:chOff x="606975" y="3296150"/>
              <a:chExt cx="1213500" cy="431100"/>
            </a:xfrm>
          </p:grpSpPr>
          <p:sp>
            <p:nvSpPr>
              <p:cNvPr id="275" name="Google Shape;275;p21"/>
              <p:cNvSpPr/>
              <p:nvPr/>
            </p:nvSpPr>
            <p:spPr>
              <a:xfrm>
                <a:off x="606975" y="3296150"/>
                <a:ext cx="12135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nro_copia</a:t>
                </a:r>
                <a:endParaRPr sz="1200"/>
              </a:p>
            </p:txBody>
          </p:sp>
          <p:cxnSp>
            <p:nvCxnSpPr>
              <p:cNvPr id="276" name="Google Shape;276;p21"/>
              <p:cNvCxnSpPr>
                <a:stCxn id="275" idx="3"/>
                <a:endCxn id="275" idx="5"/>
              </p:cNvCxnSpPr>
              <p:nvPr/>
            </p:nvCxnSpPr>
            <p:spPr>
              <a:xfrm>
                <a:off x="784688" y="3664117"/>
                <a:ext cx="85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AA84F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77" name="Google Shape;277;p21"/>
            <p:cNvCxnSpPr>
              <a:stCxn id="275" idx="5"/>
            </p:cNvCxnSpPr>
            <p:nvPr/>
          </p:nvCxnSpPr>
          <p:spPr>
            <a:xfrm>
              <a:off x="1642762" y="3664117"/>
              <a:ext cx="397800" cy="14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" name="Google Shape;278;p21"/>
          <p:cNvGrpSpPr/>
          <p:nvPr/>
        </p:nvGrpSpPr>
        <p:grpSpPr>
          <a:xfrm>
            <a:off x="623350" y="3840500"/>
            <a:ext cx="1433400" cy="975450"/>
            <a:chOff x="623350" y="3840500"/>
            <a:chExt cx="1433400" cy="975450"/>
          </a:xfrm>
        </p:grpSpPr>
        <p:sp>
          <p:nvSpPr>
            <p:cNvPr id="279" name="Google Shape;279;p21"/>
            <p:cNvSpPr/>
            <p:nvPr/>
          </p:nvSpPr>
          <p:spPr>
            <a:xfrm>
              <a:off x="623350" y="3840500"/>
              <a:ext cx="12135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formato</a:t>
              </a:r>
              <a:endParaRPr sz="1200"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623350" y="4384850"/>
              <a:ext cx="11970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estado</a:t>
              </a:r>
              <a:endParaRPr sz="1200"/>
            </a:p>
          </p:txBody>
        </p:sp>
        <p:cxnSp>
          <p:nvCxnSpPr>
            <p:cNvPr id="281" name="Google Shape;281;p21"/>
            <p:cNvCxnSpPr>
              <a:stCxn id="279" idx="6"/>
              <a:endCxn id="257" idx="1"/>
            </p:cNvCxnSpPr>
            <p:nvPr/>
          </p:nvCxnSpPr>
          <p:spPr>
            <a:xfrm flipH="1" rot="10800000">
              <a:off x="1836850" y="4055750"/>
              <a:ext cx="219900" cy="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1"/>
            <p:cNvCxnSpPr>
              <a:stCxn id="280" idx="7"/>
            </p:cNvCxnSpPr>
            <p:nvPr/>
          </p:nvCxnSpPr>
          <p:spPr>
            <a:xfrm flipH="1" rot="10800000">
              <a:off x="1645053" y="4314783"/>
              <a:ext cx="397800" cy="13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" name="Google Shape;283;p21"/>
          <p:cNvGrpSpPr/>
          <p:nvPr/>
        </p:nvGrpSpPr>
        <p:grpSpPr>
          <a:xfrm>
            <a:off x="3626938" y="3752300"/>
            <a:ext cx="1698150" cy="614325"/>
            <a:chOff x="3626938" y="3752300"/>
            <a:chExt cx="1698150" cy="614325"/>
          </a:xfrm>
        </p:grpSpPr>
        <p:cxnSp>
          <p:nvCxnSpPr>
            <p:cNvPr id="284" name="Google Shape;284;p21"/>
            <p:cNvCxnSpPr/>
            <p:nvPr/>
          </p:nvCxnSpPr>
          <p:spPr>
            <a:xfrm>
              <a:off x="3629025" y="413862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1"/>
            <p:cNvCxnSpPr/>
            <p:nvPr/>
          </p:nvCxnSpPr>
          <p:spPr>
            <a:xfrm>
              <a:off x="3626938" y="397347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1"/>
            <p:cNvCxnSpPr/>
            <p:nvPr/>
          </p:nvCxnSpPr>
          <p:spPr>
            <a:xfrm flipH="1" rot="10800000">
              <a:off x="4875025" y="3752300"/>
              <a:ext cx="223200" cy="22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1"/>
            <p:cNvCxnSpPr/>
            <p:nvPr/>
          </p:nvCxnSpPr>
          <p:spPr>
            <a:xfrm flipH="1" rot="10800000">
              <a:off x="5098300" y="4162325"/>
              <a:ext cx="206700" cy="2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1"/>
            <p:cNvCxnSpPr/>
            <p:nvPr/>
          </p:nvCxnSpPr>
          <p:spPr>
            <a:xfrm rot="10800000">
              <a:off x="4874425" y="4138625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1"/>
            <p:cNvCxnSpPr/>
            <p:nvPr/>
          </p:nvCxnSpPr>
          <p:spPr>
            <a:xfrm rot="10800000">
              <a:off x="5098288" y="3757550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