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4" r:id="rId27"/>
  </p:sldIdLst>
  <p:sldSz cx="9144000" cy="5143500" type="screen16x9"/>
  <p:notesSz cx="6858000" cy="9144000"/>
  <p:embeddedFontLst>
    <p:embeddedFont>
      <p:font typeface="Proxima Nov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72552-A21B-4326-81CF-57F766B2F900}" v="3" dt="2022-04-20T23:12:49.877"/>
  </p1510:revLst>
</p1510:revInfo>
</file>

<file path=ppt/tableStyles.xml><?xml version="1.0" encoding="utf-8"?>
<a:tblStyleLst xmlns:a="http://schemas.openxmlformats.org/drawingml/2006/main" def="{A117E0C1-8A8F-45F3-8E22-0825C1BF8F62}">
  <a:tblStyle styleId="{A117E0C1-8A8F-45F3-8E22-0825C1BF8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o Veltri" userId="c175c315-e4b8-4dbc-988d-af1d3f8f4e32" providerId="ADAL" clId="{41572552-A21B-4326-81CF-57F766B2F900}"/>
    <pc:docChg chg="addSld modSld">
      <pc:chgData name="Patricio Veltri" userId="c175c315-e4b8-4dbc-988d-af1d3f8f4e32" providerId="ADAL" clId="{41572552-A21B-4326-81CF-57F766B2F900}" dt="2022-04-20T23:12:49.877" v="39" actId="164"/>
      <pc:docMkLst>
        <pc:docMk/>
      </pc:docMkLst>
      <pc:sldChg chg="addSp modSp modNotes">
        <pc:chgData name="Patricio Veltri" userId="c175c315-e4b8-4dbc-988d-af1d3f8f4e32" providerId="ADAL" clId="{41572552-A21B-4326-81CF-57F766B2F900}" dt="2022-04-20T23:12:49.877" v="39" actId="164"/>
        <pc:sldMkLst>
          <pc:docMk/>
          <pc:sldMk cId="0" sldId="260"/>
        </pc:sldMkLst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86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87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88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8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9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91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98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9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02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03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1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2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3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2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7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8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3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36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41" creationId="{00000000-0000-0000-0000-000000000000}"/>
          </ac:spMkLst>
        </pc:spChg>
        <pc:grpChg chg="add mod">
          <ac:chgData name="Patricio Veltri" userId="c175c315-e4b8-4dbc-988d-af1d3f8f4e32" providerId="ADAL" clId="{41572552-A21B-4326-81CF-57F766B2F900}" dt="2022-04-20T23:12:49.877" v="39" actId="164"/>
          <ac:grpSpMkLst>
            <pc:docMk/>
            <pc:sldMk cId="0" sldId="260"/>
            <ac:grpSpMk id="2" creationId="{B3346715-E584-4CA3-98B6-8524C49886F2}"/>
          </ac:grpSpMkLst>
        </pc:grpChg>
        <pc:grpChg chg="mod">
          <ac:chgData name="Patricio Veltri" userId="c175c315-e4b8-4dbc-988d-af1d3f8f4e32" providerId="ADAL" clId="{41572552-A21B-4326-81CF-57F766B2F900}" dt="2022-04-20T23:12:49.877" v="39" actId="164"/>
          <ac:grpSpMkLst>
            <pc:docMk/>
            <pc:sldMk cId="0" sldId="260"/>
            <ac:grpSpMk id="131" creationId="{00000000-0000-0000-0000-000000000000}"/>
          </ac:grpSpMkLst>
        </pc:grp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2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3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4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5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6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7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4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5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6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7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8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9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4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5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6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7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8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20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21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23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24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35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37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38" creationId="{00000000-0000-0000-0000-000000000000}"/>
          </ac:cxnSpMkLst>
        </pc:cxnChg>
      </pc:sldChg>
      <pc:sldChg chg="addSp modSp mod">
        <pc:chgData name="Patricio Veltri" userId="c175c315-e4b8-4dbc-988d-af1d3f8f4e32" providerId="ADAL" clId="{41572552-A21B-4326-81CF-57F766B2F900}" dt="2022-04-20T22:30:37.913" v="38" actId="13926"/>
        <pc:sldMkLst>
          <pc:docMk/>
          <pc:sldMk cId="0" sldId="273"/>
        </pc:sldMkLst>
        <pc:spChg chg="add mod">
          <ac:chgData name="Patricio Veltri" userId="c175c315-e4b8-4dbc-988d-af1d3f8f4e32" providerId="ADAL" clId="{41572552-A21B-4326-81CF-57F766B2F900}" dt="2022-04-20T22:30:24.184" v="36" actId="13926"/>
          <ac:spMkLst>
            <pc:docMk/>
            <pc:sldMk cId="0" sldId="273"/>
            <ac:spMk id="2" creationId="{DF2DB463-7A79-4662-AB77-9AAE410B7CC5}"/>
          </ac:spMkLst>
        </pc:spChg>
        <pc:spChg chg="mod">
          <ac:chgData name="Patricio Veltri" userId="c175c315-e4b8-4dbc-988d-af1d3f8f4e32" providerId="ADAL" clId="{41572552-A21B-4326-81CF-57F766B2F900}" dt="2022-04-20T22:30:37.913" v="38" actId="13926"/>
          <ac:spMkLst>
            <pc:docMk/>
            <pc:sldMk cId="0" sldId="273"/>
            <ac:spMk id="265" creationId="{00000000-0000-0000-0000-000000000000}"/>
          </ac:spMkLst>
        </pc:spChg>
      </pc:sldChg>
      <pc:sldChg chg="add">
        <pc:chgData name="Patricio Veltri" userId="c175c315-e4b8-4dbc-988d-af1d3f8f4e32" providerId="ADAL" clId="{41572552-A21B-4326-81CF-57F766B2F900}" dt="2022-04-20T21:09:32.114" v="0"/>
        <pc:sldMkLst>
          <pc:docMk/>
          <pc:sldMk cId="4094560643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bb1f0ade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bb1f0ade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164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db2bf8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db2bf8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fed51db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fed51db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fed51db4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fed51db4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ed51db4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ed51db4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ed51db4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ed51db4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ed51db4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fed51db4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fed51db4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fed51db4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ed51db4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ed51db4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ed51db4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ed51db4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fed51db4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fed51db4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4289a73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4289a73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4289a7376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4289a7376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4289a7376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4289a7376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4289a7376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4289a7376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4289a737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4289a737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4289a7376_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4289a7376_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4289a737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4289a737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1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bb1f0ad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bb1f0ad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e3616e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e3616e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e3616e5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e3616e5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e3616e5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e3616e5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e3616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e3616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db2bf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db2bf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fed51db4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fed51db4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ases de datos">
            <a:extLst>
              <a:ext uri="{FF2B5EF4-FFF2-40B4-BE49-F238E27FC236}">
                <a16:creationId xmlns:a16="http://schemas.microsoft.com/office/drawing/2014/main" id="{236688F6-5DDB-401D-B8F0-4C356C62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66" y="1267691"/>
            <a:ext cx="2527605" cy="1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F6A67CB-72EA-4698-BA84-16CDA028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99" y="3009409"/>
            <a:ext cx="2754777" cy="19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2D125D-AE0E-40B2-9AB2-C8A5E328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59" y="3506357"/>
            <a:ext cx="1916462" cy="13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45445" y="103813"/>
            <a:ext cx="5077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de Diseño y Modelado</a:t>
            </a:r>
            <a:endParaRPr dirty="0"/>
          </a:p>
        </p:txBody>
      </p:sp>
      <p:cxnSp>
        <p:nvCxnSpPr>
          <p:cNvPr id="113" name="Google Shape;113;p20"/>
          <p:cNvCxnSpPr>
            <a:cxnSpLocks/>
          </p:cNvCxnSpPr>
          <p:nvPr/>
        </p:nvCxnSpPr>
        <p:spPr>
          <a:xfrm rot="-5400000" flipH="1">
            <a:off x="1027150" y="3248562"/>
            <a:ext cx="1212000" cy="7296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20"/>
          <p:cNvCxnSpPr>
            <a:cxnSpLocks/>
          </p:cNvCxnSpPr>
          <p:nvPr/>
        </p:nvCxnSpPr>
        <p:spPr>
          <a:xfrm>
            <a:off x="3687539" y="4219506"/>
            <a:ext cx="903600" cy="600"/>
          </a:xfrm>
          <a:prstGeom prst="curvedConnector3">
            <a:avLst>
              <a:gd name="adj1" fmla="val 5000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" name="Google Shape;116;p20"/>
          <p:cNvCxnSpPr>
            <a:cxnSpLocks/>
          </p:cNvCxnSpPr>
          <p:nvPr/>
        </p:nvCxnSpPr>
        <p:spPr>
          <a:xfrm rot="10800000" flipH="1">
            <a:off x="6280839" y="3048306"/>
            <a:ext cx="1080900" cy="11712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0"/>
          <p:cNvCxnSpPr>
            <a:cxnSpLocks/>
          </p:cNvCxnSpPr>
          <p:nvPr/>
        </p:nvCxnSpPr>
        <p:spPr>
          <a:xfrm>
            <a:off x="2230674" y="2507863"/>
            <a:ext cx="4497600" cy="6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18" name="Google Shape;118;p20"/>
          <p:cNvSpPr/>
          <p:nvPr/>
        </p:nvSpPr>
        <p:spPr>
          <a:xfrm>
            <a:off x="3901664" y="2277902"/>
            <a:ext cx="509400" cy="46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336164" y="3266506"/>
            <a:ext cx="1684127" cy="35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Análisis y Diseño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 descr="PDF) Requerimiento para el Manejo de Flota Requerimiento para el Manejo de  Flota Propósito | Carlos Cux - Academia.edu">
            <a:extLst>
              <a:ext uri="{FF2B5EF4-FFF2-40B4-BE49-F238E27FC236}">
                <a16:creationId xmlns:a16="http://schemas.microsoft.com/office/drawing/2014/main" id="{263A1167-F70B-4265-9D57-10273658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48" y="482210"/>
            <a:ext cx="2085109" cy="26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19;p20">
            <a:extLst>
              <a:ext uri="{FF2B5EF4-FFF2-40B4-BE49-F238E27FC236}">
                <a16:creationId xmlns:a16="http://schemas.microsoft.com/office/drawing/2014/main" id="{C9946625-72C0-4659-A9DC-4F19B4931489}"/>
              </a:ext>
            </a:extLst>
          </p:cNvPr>
          <p:cNvSpPr txBox="1"/>
          <p:nvPr/>
        </p:nvSpPr>
        <p:spPr>
          <a:xfrm>
            <a:off x="2803057" y="4672554"/>
            <a:ext cx="710446" cy="35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DER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19;p20">
            <a:extLst>
              <a:ext uri="{FF2B5EF4-FFF2-40B4-BE49-F238E27FC236}">
                <a16:creationId xmlns:a16="http://schemas.microsoft.com/office/drawing/2014/main" id="{E6EF9522-4C56-4FA3-83E1-5B8C1362B6E8}"/>
              </a:ext>
            </a:extLst>
          </p:cNvPr>
          <p:cNvSpPr txBox="1"/>
          <p:nvPr/>
        </p:nvSpPr>
        <p:spPr>
          <a:xfrm>
            <a:off x="5223164" y="2778960"/>
            <a:ext cx="617043" cy="35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MER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Google Shape;119;p20">
            <a:extLst>
              <a:ext uri="{FF2B5EF4-FFF2-40B4-BE49-F238E27FC236}">
                <a16:creationId xmlns:a16="http://schemas.microsoft.com/office/drawing/2014/main" id="{F313397E-8C22-4661-8A69-71DED9713C4A}"/>
              </a:ext>
            </a:extLst>
          </p:cNvPr>
          <p:cNvSpPr txBox="1"/>
          <p:nvPr/>
        </p:nvSpPr>
        <p:spPr>
          <a:xfrm>
            <a:off x="7100455" y="1017494"/>
            <a:ext cx="1627908" cy="35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MODELO FISICO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945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2 - </a:t>
            </a:r>
            <a:r>
              <a:rPr lang="en" b="1" u="sng" dirty="0"/>
              <a:t>Relaciones</a:t>
            </a:r>
            <a:r>
              <a:rPr lang="en" dirty="0"/>
              <a:t> Unarias/Binarias</a:t>
            </a:r>
            <a:endParaRPr dirty="0"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486562" y="1907825"/>
            <a:ext cx="1710950" cy="2348000"/>
            <a:chOff x="474275" y="1907825"/>
            <a:chExt cx="1710950" cy="2348000"/>
          </a:xfrm>
        </p:grpSpPr>
        <p:sp>
          <p:nvSpPr>
            <p:cNvPr id="160" name="Google Shape;160;p20"/>
            <p:cNvSpPr/>
            <p:nvPr/>
          </p:nvSpPr>
          <p:spPr>
            <a:xfrm>
              <a:off x="596275" y="19078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Proveedor</a:t>
              </a:r>
              <a:endParaRPr dirty="0"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17725" y="35211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181125" y="286627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63" name="Google Shape;163;p20"/>
            <p:cNvCxnSpPr>
              <a:stCxn id="162" idx="0"/>
            </p:cNvCxnSpPr>
            <p:nvPr/>
          </p:nvCxnSpPr>
          <p:spPr>
            <a:xfrm rot="10800000">
              <a:off x="1397875" y="2640675"/>
              <a:ext cx="3600" cy="2256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20"/>
            <p:cNvCxnSpPr>
              <a:stCxn id="162" idx="2"/>
            </p:cNvCxnSpPr>
            <p:nvPr/>
          </p:nvCxnSpPr>
          <p:spPr>
            <a:xfrm flipH="1">
              <a:off x="1397875" y="3297375"/>
              <a:ext cx="3600" cy="2241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20"/>
            <p:cNvSpPr txBox="1"/>
            <p:nvPr/>
          </p:nvSpPr>
          <p:spPr>
            <a:xfrm>
              <a:off x="474275" y="2873600"/>
              <a:ext cx="7761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Provee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1479475" y="25603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1479479" y="31938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aphicFrame>
        <p:nvGraphicFramePr>
          <p:cNvPr id="168" name="Google Shape;168;p20"/>
          <p:cNvGraphicFramePr/>
          <p:nvPr/>
        </p:nvGraphicFramePr>
        <p:xfrm>
          <a:off x="2974825" y="1596075"/>
          <a:ext cx="4884750" cy="1143000"/>
        </p:xfrm>
        <a:graphic>
          <a:graphicData uri="http://schemas.openxmlformats.org/drawingml/2006/table">
            <a:tbl>
              <a:tblPr>
                <a:noFill/>
                <a:tableStyleId>{A117E0C1-8A8F-45F3-8E22-0825C1BF8F62}</a:tableStyleId>
              </a:tblPr>
              <a:tblGrid>
                <a:gridCol w="63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CUIT</a:t>
                      </a:r>
                      <a:endParaRPr sz="1200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nombre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domicilio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telefono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mail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AVH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Bolivar 2253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1144552445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info@avh.com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5678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Fox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Espora 24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1156467254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info@fox.com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Google Shape;169;p20"/>
          <p:cNvSpPr txBox="1"/>
          <p:nvPr/>
        </p:nvSpPr>
        <p:spPr>
          <a:xfrm>
            <a:off x="3219400" y="11719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Proveedor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0" name="Google Shape;170;p20"/>
          <p:cNvGraphicFramePr/>
          <p:nvPr/>
        </p:nvGraphicFramePr>
        <p:xfrm>
          <a:off x="2974813" y="3264900"/>
          <a:ext cx="3683475" cy="1524000"/>
        </p:xfrm>
        <a:graphic>
          <a:graphicData uri="http://schemas.openxmlformats.org/drawingml/2006/table">
            <a:tbl>
              <a:tblPr>
                <a:noFill/>
                <a:tableStyleId>{A117E0C1-8A8F-45F3-8E22-0825C1BF8F62}</a:tableStyleId>
              </a:tblPr>
              <a:tblGrid>
                <a:gridCol w="81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cod_pel</a:t>
                      </a:r>
                      <a:endParaRPr sz="1200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titulo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genero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Volver al futuro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C. Ficción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 llamada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Terror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Duro de matar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Acción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1" name="Google Shape;171;p20"/>
          <p:cNvSpPr txBox="1"/>
          <p:nvPr/>
        </p:nvSpPr>
        <p:spPr>
          <a:xfrm>
            <a:off x="3219400" y="28254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Pelicula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2" name="Google Shape;172;p20"/>
          <p:cNvGraphicFramePr/>
          <p:nvPr/>
        </p:nvGraphicFramePr>
        <p:xfrm>
          <a:off x="6658288" y="3264900"/>
          <a:ext cx="1201275" cy="1524000"/>
        </p:xfrm>
        <a:graphic>
          <a:graphicData uri="http://schemas.openxmlformats.org/drawingml/2006/table">
            <a:tbl>
              <a:tblPr>
                <a:noFill/>
                <a:tableStyleId>{A117E0C1-8A8F-45F3-8E22-0825C1BF8F62}</a:tableStyleId>
              </a:tblPr>
              <a:tblGrid>
                <a:gridCol w="120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CUIT_prov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5678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2 - Relaciones Unarias/Binarias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Cliente</a:t>
            </a:r>
            <a:r>
              <a:rPr lang="en" dirty="0"/>
              <a:t> (</a:t>
            </a:r>
            <a:r>
              <a:rPr lang="en" u="sng" dirty="0"/>
              <a:t>tipo_doc</a:t>
            </a:r>
            <a:r>
              <a:rPr lang="en" dirty="0"/>
              <a:t>, </a:t>
            </a:r>
            <a:r>
              <a:rPr lang="en" u="sng" dirty="0"/>
              <a:t>nro_doc</a:t>
            </a:r>
            <a:r>
              <a:rPr lang="en" dirty="0"/>
              <a:t>, nombre, telefono, domicilio, edad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Proveedor</a:t>
            </a:r>
            <a:r>
              <a:rPr lang="en" dirty="0"/>
              <a:t> (</a:t>
            </a:r>
            <a:r>
              <a:rPr lang="en" u="sng" dirty="0"/>
              <a:t>CUIT,</a:t>
            </a:r>
            <a:r>
              <a:rPr lang="en" dirty="0"/>
              <a:t> nombre, domicilio, telefono, mail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Pelicula</a:t>
            </a:r>
            <a:r>
              <a:rPr lang="en" dirty="0"/>
              <a:t> (</a:t>
            </a:r>
            <a:r>
              <a:rPr lang="en" u="sng" dirty="0"/>
              <a:t>cod_pel</a:t>
            </a:r>
            <a:r>
              <a:rPr lang="en" dirty="0"/>
              <a:t>, titulo, genero, </a:t>
            </a:r>
            <a:r>
              <a:rPr lang="en" dirty="0">
                <a:solidFill>
                  <a:srgbClr val="3C78D8"/>
                </a:solidFill>
              </a:rPr>
              <a:t>CUIT_prov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Pelicula.CUIT_prov → Proveedor.CUIT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188" name="Google Shape;188;p22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570E12C6-9D78-4FE5-8B49-79287E2AF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985" y="2592049"/>
            <a:ext cx="5088130" cy="24175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1700" y="1166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2 - Relaciones Unarias/Binarias</a:t>
            </a:r>
            <a:endParaRPr dirty="0"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488700" y="3435138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 la relación es unaria, se aplica la regla de la misma manera que con las binarias, considerando a la misma tabla como la referenciada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 la cardinalidad de la relación fuera 1:1, se agregan los campos y la clave foránea en cualquiera de las dos tablas, </a:t>
            </a:r>
            <a:r>
              <a:rPr lang="en" b="1" dirty="0"/>
              <a:t>pero sólo en una de ellas</a:t>
            </a:r>
            <a:endParaRPr b="1" dirty="0"/>
          </a:p>
        </p:txBody>
      </p:sp>
      <p:grpSp>
        <p:nvGrpSpPr>
          <p:cNvPr id="4" name="Google Shape;159;p20">
            <a:extLst>
              <a:ext uri="{FF2B5EF4-FFF2-40B4-BE49-F238E27FC236}">
                <a16:creationId xmlns:a16="http://schemas.microsoft.com/office/drawing/2014/main" id="{5B2BA522-5273-4587-95EC-C96CA7AA13A4}"/>
              </a:ext>
            </a:extLst>
          </p:cNvPr>
          <p:cNvGrpSpPr/>
          <p:nvPr/>
        </p:nvGrpSpPr>
        <p:grpSpPr>
          <a:xfrm>
            <a:off x="1354241" y="888234"/>
            <a:ext cx="1710950" cy="2348000"/>
            <a:chOff x="474275" y="1907825"/>
            <a:chExt cx="1710950" cy="2348000"/>
          </a:xfrm>
        </p:grpSpPr>
        <p:sp>
          <p:nvSpPr>
            <p:cNvPr id="5" name="Google Shape;160;p20">
              <a:extLst>
                <a:ext uri="{FF2B5EF4-FFF2-40B4-BE49-F238E27FC236}">
                  <a16:creationId xmlns:a16="http://schemas.microsoft.com/office/drawing/2014/main" id="{3DFDE3E4-2D45-466F-AE0E-7C777AFDBFF4}"/>
                </a:ext>
              </a:extLst>
            </p:cNvPr>
            <p:cNvSpPr/>
            <p:nvPr/>
          </p:nvSpPr>
          <p:spPr>
            <a:xfrm>
              <a:off x="596275" y="19078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Director</a:t>
              </a:r>
              <a:endParaRPr dirty="0"/>
            </a:p>
          </p:txBody>
        </p:sp>
        <p:sp>
          <p:nvSpPr>
            <p:cNvPr id="6" name="Google Shape;161;p20">
              <a:extLst>
                <a:ext uri="{FF2B5EF4-FFF2-40B4-BE49-F238E27FC236}">
                  <a16:creationId xmlns:a16="http://schemas.microsoft.com/office/drawing/2014/main" id="{B45D3510-A9F6-4AFE-9EF3-19695B9D89D4}"/>
                </a:ext>
              </a:extLst>
            </p:cNvPr>
            <p:cNvSpPr/>
            <p:nvPr/>
          </p:nvSpPr>
          <p:spPr>
            <a:xfrm>
              <a:off x="617725" y="35211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Departamento</a:t>
              </a:r>
              <a:endParaRPr dirty="0"/>
            </a:p>
          </p:txBody>
        </p:sp>
        <p:sp>
          <p:nvSpPr>
            <p:cNvPr id="7" name="Google Shape;162;p20">
              <a:extLst>
                <a:ext uri="{FF2B5EF4-FFF2-40B4-BE49-F238E27FC236}">
                  <a16:creationId xmlns:a16="http://schemas.microsoft.com/office/drawing/2014/main" id="{D6B58B7C-C727-47F7-9823-A3254BFDC2CF}"/>
                </a:ext>
              </a:extLst>
            </p:cNvPr>
            <p:cNvSpPr/>
            <p:nvPr/>
          </p:nvSpPr>
          <p:spPr>
            <a:xfrm>
              <a:off x="1181125" y="286627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8" name="Google Shape;163;p20">
              <a:extLst>
                <a:ext uri="{FF2B5EF4-FFF2-40B4-BE49-F238E27FC236}">
                  <a16:creationId xmlns:a16="http://schemas.microsoft.com/office/drawing/2014/main" id="{9EAC9799-5B34-4725-80D7-F98C3AFC79C6}"/>
                </a:ext>
              </a:extLst>
            </p:cNvPr>
            <p:cNvCxnSpPr>
              <a:stCxn id="7" idx="0"/>
            </p:cNvCxnSpPr>
            <p:nvPr/>
          </p:nvCxnSpPr>
          <p:spPr>
            <a:xfrm rot="10800000">
              <a:off x="1397875" y="2640675"/>
              <a:ext cx="3600" cy="2256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64;p20">
              <a:extLst>
                <a:ext uri="{FF2B5EF4-FFF2-40B4-BE49-F238E27FC236}">
                  <a16:creationId xmlns:a16="http://schemas.microsoft.com/office/drawing/2014/main" id="{A34AB8A8-E3A5-470B-8295-5A6645344847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397875" y="3297375"/>
              <a:ext cx="3600" cy="2241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65;p20">
              <a:extLst>
                <a:ext uri="{FF2B5EF4-FFF2-40B4-BE49-F238E27FC236}">
                  <a16:creationId xmlns:a16="http://schemas.microsoft.com/office/drawing/2014/main" id="{5B5D97DD-6349-4DF1-8DFE-89234ADC9565}"/>
                </a:ext>
              </a:extLst>
            </p:cNvPr>
            <p:cNvSpPr txBox="1"/>
            <p:nvPr/>
          </p:nvSpPr>
          <p:spPr>
            <a:xfrm>
              <a:off x="474275" y="2873600"/>
              <a:ext cx="7761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Dirige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" name="Google Shape;166;p20">
              <a:extLst>
                <a:ext uri="{FF2B5EF4-FFF2-40B4-BE49-F238E27FC236}">
                  <a16:creationId xmlns:a16="http://schemas.microsoft.com/office/drawing/2014/main" id="{98CD7778-C950-4A80-8757-8F3A8DA53D4A}"/>
                </a:ext>
              </a:extLst>
            </p:cNvPr>
            <p:cNvSpPr txBox="1"/>
            <p:nvPr/>
          </p:nvSpPr>
          <p:spPr>
            <a:xfrm>
              <a:off x="1479475" y="25603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" name="Google Shape;167;p20">
              <a:extLst>
                <a:ext uri="{FF2B5EF4-FFF2-40B4-BE49-F238E27FC236}">
                  <a16:creationId xmlns:a16="http://schemas.microsoft.com/office/drawing/2014/main" id="{40767BF9-4BB9-41C5-86A4-F2EF3E8A9A92}"/>
                </a:ext>
              </a:extLst>
            </p:cNvPr>
            <p:cNvSpPr txBox="1"/>
            <p:nvPr/>
          </p:nvSpPr>
          <p:spPr>
            <a:xfrm>
              <a:off x="1479479" y="31938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3" name="Google Shape;86;p17">
            <a:extLst>
              <a:ext uri="{FF2B5EF4-FFF2-40B4-BE49-F238E27FC236}">
                <a16:creationId xmlns:a16="http://schemas.microsoft.com/office/drawing/2014/main" id="{27A72883-A9DC-4B5A-A742-1D4B4084CFFC}"/>
              </a:ext>
            </a:extLst>
          </p:cNvPr>
          <p:cNvSpPr/>
          <p:nvPr/>
        </p:nvSpPr>
        <p:spPr>
          <a:xfrm>
            <a:off x="5774556" y="1253734"/>
            <a:ext cx="1567500" cy="7347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</a:t>
            </a:r>
            <a:endParaRPr dirty="0"/>
          </a:p>
        </p:txBody>
      </p:sp>
      <p:sp>
        <p:nvSpPr>
          <p:cNvPr id="14" name="Google Shape;136;p17">
            <a:extLst>
              <a:ext uri="{FF2B5EF4-FFF2-40B4-BE49-F238E27FC236}">
                <a16:creationId xmlns:a16="http://schemas.microsoft.com/office/drawing/2014/main" id="{131507C1-2659-42A7-A6D2-00C686A58023}"/>
              </a:ext>
            </a:extLst>
          </p:cNvPr>
          <p:cNvSpPr/>
          <p:nvPr/>
        </p:nvSpPr>
        <p:spPr>
          <a:xfrm>
            <a:off x="5204429" y="2530134"/>
            <a:ext cx="440700" cy="431100"/>
          </a:xfrm>
          <a:prstGeom prst="flowChartDecision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5" name="Google Shape;138;p17">
            <a:extLst>
              <a:ext uri="{FF2B5EF4-FFF2-40B4-BE49-F238E27FC236}">
                <a16:creationId xmlns:a16="http://schemas.microsoft.com/office/drawing/2014/main" id="{1B1101D9-61CA-495D-AC1A-0B16121C9455}"/>
              </a:ext>
            </a:extLst>
          </p:cNvPr>
          <p:cNvCxnSpPr>
            <a:stCxn id="14" idx="3"/>
          </p:cNvCxnSpPr>
          <p:nvPr/>
        </p:nvCxnSpPr>
        <p:spPr>
          <a:xfrm rot="10800000" flipH="1">
            <a:off x="5645129" y="1995984"/>
            <a:ext cx="487500" cy="749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9;p17">
            <a:extLst>
              <a:ext uri="{FF2B5EF4-FFF2-40B4-BE49-F238E27FC236}">
                <a16:creationId xmlns:a16="http://schemas.microsoft.com/office/drawing/2014/main" id="{36980610-CB0F-4F5C-9A42-4216877A6C22}"/>
              </a:ext>
            </a:extLst>
          </p:cNvPr>
          <p:cNvSpPr txBox="1"/>
          <p:nvPr/>
        </p:nvSpPr>
        <p:spPr>
          <a:xfrm>
            <a:off x="5850670" y="1994180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140;p17">
            <a:extLst>
              <a:ext uri="{FF2B5EF4-FFF2-40B4-BE49-F238E27FC236}">
                <a16:creationId xmlns:a16="http://schemas.microsoft.com/office/drawing/2014/main" id="{94809B13-AE15-488A-B24A-F13933387ABA}"/>
              </a:ext>
            </a:extLst>
          </p:cNvPr>
          <p:cNvSpPr txBox="1"/>
          <p:nvPr/>
        </p:nvSpPr>
        <p:spPr>
          <a:xfrm>
            <a:off x="5490779" y="1790380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" name="Google Shape;137;p17">
            <a:extLst>
              <a:ext uri="{FF2B5EF4-FFF2-40B4-BE49-F238E27FC236}">
                <a16:creationId xmlns:a16="http://schemas.microsoft.com/office/drawing/2014/main" id="{8E2AF065-33D5-4A2E-B5F2-74E5CA66F5FD}"/>
              </a:ext>
            </a:extLst>
          </p:cNvPr>
          <p:cNvCxnSpPr/>
          <p:nvPr/>
        </p:nvCxnSpPr>
        <p:spPr>
          <a:xfrm rot="5400000">
            <a:off x="5240106" y="2015254"/>
            <a:ext cx="710100" cy="355200"/>
          </a:xfrm>
          <a:prstGeom prst="bentConnector3">
            <a:avLst>
              <a:gd name="adj1" fmla="val 894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41;p17">
            <a:extLst>
              <a:ext uri="{FF2B5EF4-FFF2-40B4-BE49-F238E27FC236}">
                <a16:creationId xmlns:a16="http://schemas.microsoft.com/office/drawing/2014/main" id="{FDCB510C-D450-4AFE-91DC-E00DDF9F5C6E}"/>
              </a:ext>
            </a:extLst>
          </p:cNvPr>
          <p:cNvSpPr txBox="1"/>
          <p:nvPr/>
        </p:nvSpPr>
        <p:spPr>
          <a:xfrm>
            <a:off x="4696506" y="2996254"/>
            <a:ext cx="1508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Es extensión 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2 - Relaciones Unarias/Binarias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206908" y="1152475"/>
            <a:ext cx="8798492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AR" sz="1600" b="1" dirty="0"/>
              <a:t>Cliente</a:t>
            </a:r>
            <a:r>
              <a:rPr lang="es-AR" sz="1600" dirty="0"/>
              <a:t> (</a:t>
            </a:r>
            <a:r>
              <a:rPr lang="es-AR" sz="1600" u="sng" dirty="0" err="1">
                <a:solidFill>
                  <a:srgbClr val="0070C0"/>
                </a:solidFill>
              </a:rPr>
              <a:t>tipo_doc</a:t>
            </a:r>
            <a:r>
              <a:rPr lang="es-AR" sz="1600" u="sng" dirty="0">
                <a:solidFill>
                  <a:srgbClr val="0070C0"/>
                </a:solidFill>
              </a:rPr>
              <a:t>, </a:t>
            </a:r>
            <a:r>
              <a:rPr lang="es-AR" sz="1600" u="sng" dirty="0" err="1">
                <a:solidFill>
                  <a:srgbClr val="0070C0"/>
                </a:solidFill>
              </a:rPr>
              <a:t>nro_doc</a:t>
            </a:r>
            <a:r>
              <a:rPr lang="es-AR" sz="1600" dirty="0"/>
              <a:t>, nombre, </a:t>
            </a:r>
            <a:r>
              <a:rPr lang="es-AR" sz="1600" dirty="0" err="1"/>
              <a:t>telefono</a:t>
            </a:r>
            <a:r>
              <a:rPr lang="es-AR" sz="1600" dirty="0"/>
              <a:t>, domicilio, edad, </a:t>
            </a:r>
            <a:r>
              <a:rPr lang="es-AR" sz="1600" dirty="0" err="1">
                <a:solidFill>
                  <a:srgbClr val="0070C0"/>
                </a:solidFill>
              </a:rPr>
              <a:t>tipo_doc_fk</a:t>
            </a:r>
            <a:r>
              <a:rPr lang="es-AR" sz="1600" dirty="0">
                <a:solidFill>
                  <a:srgbClr val="0070C0"/>
                </a:solidFill>
              </a:rPr>
              <a:t>, </a:t>
            </a:r>
            <a:r>
              <a:rPr lang="es-AR" sz="1600" dirty="0" err="1">
                <a:solidFill>
                  <a:srgbClr val="0070C0"/>
                </a:solidFill>
              </a:rPr>
              <a:t>nro_doc_fk</a:t>
            </a:r>
            <a:endParaRPr lang="es-AR" sz="1600" u="dash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Cliente</a:t>
            </a:r>
            <a:r>
              <a:rPr lang="en" dirty="0"/>
              <a:t> (</a:t>
            </a:r>
            <a:r>
              <a:rPr lang="en" u="sng" dirty="0">
                <a:solidFill>
                  <a:srgbClr val="FF0000"/>
                </a:solidFill>
              </a:rPr>
              <a:t>id_cli</a:t>
            </a:r>
            <a:r>
              <a:rPr lang="en" dirty="0"/>
              <a:t>, tipo_doc, nro_doc, nombre, telefono, domicilio, edad, </a:t>
            </a:r>
            <a:r>
              <a:rPr lang="en" dirty="0">
                <a:solidFill>
                  <a:srgbClr val="FF0000"/>
                </a:solidFill>
              </a:rPr>
              <a:t>id_cli_FK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Proveedor</a:t>
            </a:r>
            <a:r>
              <a:rPr lang="en" dirty="0"/>
              <a:t> (</a:t>
            </a:r>
            <a:r>
              <a:rPr lang="en" u="sng" dirty="0">
                <a:solidFill>
                  <a:schemeClr val="accent6">
                    <a:lumMod val="75000"/>
                  </a:schemeClr>
                </a:solidFill>
              </a:rPr>
              <a:t>CUIT</a:t>
            </a:r>
            <a:r>
              <a:rPr lang="en" u="sng" dirty="0"/>
              <a:t>,</a:t>
            </a:r>
            <a:r>
              <a:rPr lang="en" dirty="0"/>
              <a:t> nombre, domicilio, telefono, mail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Pelicula</a:t>
            </a:r>
            <a:r>
              <a:rPr lang="en" dirty="0"/>
              <a:t> (</a:t>
            </a:r>
            <a:r>
              <a:rPr lang="en" u="sng" dirty="0"/>
              <a:t>cod_pel</a:t>
            </a:r>
            <a:r>
              <a:rPr lang="en" dirty="0"/>
              <a:t>, titulo, genero,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CUIT_prov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400" dirty="0">
                <a:solidFill>
                  <a:srgbClr val="3C78D8"/>
                </a:solidFill>
              </a:rPr>
              <a:t>Cliente.t_doc_tit + nro_doc_tit → Cliente.tipo_doc + nro_doc</a:t>
            </a:r>
          </a:p>
          <a:p>
            <a:pPr marL="0" lvl="0" indent="0">
              <a:buNone/>
            </a:pPr>
            <a:r>
              <a:rPr lang="en" sz="1400" dirty="0">
                <a:solidFill>
                  <a:srgbClr val="FF0000"/>
                </a:solidFill>
              </a:rPr>
              <a:t>Cliente.id_cli_FK → Cliente.id_cli </a:t>
            </a:r>
          </a:p>
          <a:p>
            <a:pPr marL="0" lvl="0" indent="0">
              <a:buNone/>
            </a:pPr>
            <a:r>
              <a:rPr lang="en" sz="1400" dirty="0">
                <a:solidFill>
                  <a:schemeClr val="accent6">
                    <a:lumMod val="75000"/>
                  </a:schemeClr>
                </a:solidFill>
              </a:rPr>
              <a:t>Pelicula.CUIT_prov → Proveedor.CUIT</a:t>
            </a:r>
            <a:endParaRPr sz="1400" dirty="0">
              <a:solidFill>
                <a:srgbClr val="FF0000"/>
              </a:solidFill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203" name="Google Shape;203;p24"/>
          <p:cNvCxnSpPr/>
          <p:nvPr/>
        </p:nvCxnSpPr>
        <p:spPr>
          <a:xfrm>
            <a:off x="3620351" y="3060732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9" name="Google Shape;86;p17">
            <a:extLst>
              <a:ext uri="{FF2B5EF4-FFF2-40B4-BE49-F238E27FC236}">
                <a16:creationId xmlns:a16="http://schemas.microsoft.com/office/drawing/2014/main" id="{914763DF-9DF5-403A-9A40-353BB6D77A73}"/>
              </a:ext>
            </a:extLst>
          </p:cNvPr>
          <p:cNvSpPr/>
          <p:nvPr/>
        </p:nvSpPr>
        <p:spPr>
          <a:xfrm>
            <a:off x="7400681" y="2892774"/>
            <a:ext cx="1567500" cy="7347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</a:t>
            </a:r>
            <a:endParaRPr dirty="0"/>
          </a:p>
        </p:txBody>
      </p:sp>
      <p:sp>
        <p:nvSpPr>
          <p:cNvPr id="10" name="Google Shape;87;p17">
            <a:extLst>
              <a:ext uri="{FF2B5EF4-FFF2-40B4-BE49-F238E27FC236}">
                <a16:creationId xmlns:a16="http://schemas.microsoft.com/office/drawing/2014/main" id="{00295446-92D4-48B1-AAD8-FBBE553A8001}"/>
              </a:ext>
            </a:extLst>
          </p:cNvPr>
          <p:cNvSpPr/>
          <p:nvPr/>
        </p:nvSpPr>
        <p:spPr>
          <a:xfrm>
            <a:off x="6455204" y="2341862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tipo_doc</a:t>
            </a:r>
            <a:endParaRPr sz="1200"/>
          </a:p>
        </p:txBody>
      </p:sp>
      <p:sp>
        <p:nvSpPr>
          <p:cNvPr id="11" name="Google Shape;88;p17">
            <a:extLst>
              <a:ext uri="{FF2B5EF4-FFF2-40B4-BE49-F238E27FC236}">
                <a16:creationId xmlns:a16="http://schemas.microsoft.com/office/drawing/2014/main" id="{6417E67B-950E-4553-A199-02C5F27CBFB7}"/>
              </a:ext>
            </a:extLst>
          </p:cNvPr>
          <p:cNvSpPr/>
          <p:nvPr/>
        </p:nvSpPr>
        <p:spPr>
          <a:xfrm>
            <a:off x="5969454" y="2900374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nro_doc</a:t>
            </a:r>
            <a:endParaRPr sz="1200"/>
          </a:p>
        </p:txBody>
      </p:sp>
      <p:cxnSp>
        <p:nvCxnSpPr>
          <p:cNvPr id="12" name="Google Shape;92;p17">
            <a:extLst>
              <a:ext uri="{FF2B5EF4-FFF2-40B4-BE49-F238E27FC236}">
                <a16:creationId xmlns:a16="http://schemas.microsoft.com/office/drawing/2014/main" id="{6556E9BB-86E7-438F-B109-C88D857E7A21}"/>
              </a:ext>
            </a:extLst>
          </p:cNvPr>
          <p:cNvCxnSpPr>
            <a:stCxn id="10" idx="5"/>
          </p:cNvCxnSpPr>
          <p:nvPr/>
        </p:nvCxnSpPr>
        <p:spPr>
          <a:xfrm>
            <a:off x="7391893" y="2709828"/>
            <a:ext cx="444900" cy="191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93;p17">
            <a:extLst>
              <a:ext uri="{FF2B5EF4-FFF2-40B4-BE49-F238E27FC236}">
                <a16:creationId xmlns:a16="http://schemas.microsoft.com/office/drawing/2014/main" id="{D9F121C9-BE44-4B51-9E97-86F23B6045F5}"/>
              </a:ext>
            </a:extLst>
          </p:cNvPr>
          <p:cNvCxnSpPr>
            <a:stCxn id="11" idx="6"/>
          </p:cNvCxnSpPr>
          <p:nvPr/>
        </p:nvCxnSpPr>
        <p:spPr>
          <a:xfrm rot="10800000" flipH="1">
            <a:off x="7066854" y="3113524"/>
            <a:ext cx="336900" cy="2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97;p17">
            <a:extLst>
              <a:ext uri="{FF2B5EF4-FFF2-40B4-BE49-F238E27FC236}">
                <a16:creationId xmlns:a16="http://schemas.microsoft.com/office/drawing/2014/main" id="{1DA3290C-E83F-4BA6-8472-0202DE0A91EA}"/>
              </a:ext>
            </a:extLst>
          </p:cNvPr>
          <p:cNvCxnSpPr>
            <a:stCxn id="10" idx="3"/>
            <a:endCxn id="10" idx="5"/>
          </p:cNvCxnSpPr>
          <p:nvPr/>
        </p:nvCxnSpPr>
        <p:spPr>
          <a:xfrm>
            <a:off x="6615915" y="2709828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8;p17">
            <a:extLst>
              <a:ext uri="{FF2B5EF4-FFF2-40B4-BE49-F238E27FC236}">
                <a16:creationId xmlns:a16="http://schemas.microsoft.com/office/drawing/2014/main" id="{D5DFBD36-02EA-46B1-B650-6DADC54097B6}"/>
              </a:ext>
            </a:extLst>
          </p:cNvPr>
          <p:cNvCxnSpPr>
            <a:stCxn id="11" idx="3"/>
            <a:endCxn id="11" idx="5"/>
          </p:cNvCxnSpPr>
          <p:nvPr/>
        </p:nvCxnSpPr>
        <p:spPr>
          <a:xfrm>
            <a:off x="6130165" y="3268341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6;p17">
            <a:extLst>
              <a:ext uri="{FF2B5EF4-FFF2-40B4-BE49-F238E27FC236}">
                <a16:creationId xmlns:a16="http://schemas.microsoft.com/office/drawing/2014/main" id="{223F665B-BD5F-4575-A64C-061AD3BB343A}"/>
              </a:ext>
            </a:extLst>
          </p:cNvPr>
          <p:cNvSpPr/>
          <p:nvPr/>
        </p:nvSpPr>
        <p:spPr>
          <a:xfrm>
            <a:off x="6837230" y="4169174"/>
            <a:ext cx="440700" cy="431100"/>
          </a:xfrm>
          <a:prstGeom prst="flowChartDecision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37;p17">
            <a:extLst>
              <a:ext uri="{FF2B5EF4-FFF2-40B4-BE49-F238E27FC236}">
                <a16:creationId xmlns:a16="http://schemas.microsoft.com/office/drawing/2014/main" id="{1D28E6CC-DCEA-440C-89D3-8687EE43384B}"/>
              </a:ext>
            </a:extLst>
          </p:cNvPr>
          <p:cNvCxnSpPr>
            <a:endCxn id="16" idx="0"/>
          </p:cNvCxnSpPr>
          <p:nvPr/>
        </p:nvCxnSpPr>
        <p:spPr>
          <a:xfrm rot="5400000">
            <a:off x="6880130" y="3636524"/>
            <a:ext cx="710100" cy="355200"/>
          </a:xfrm>
          <a:prstGeom prst="bentConnector3">
            <a:avLst>
              <a:gd name="adj1" fmla="val 894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38;p17">
            <a:extLst>
              <a:ext uri="{FF2B5EF4-FFF2-40B4-BE49-F238E27FC236}">
                <a16:creationId xmlns:a16="http://schemas.microsoft.com/office/drawing/2014/main" id="{F47B45D3-884D-41B8-A850-B30B2B354BDA}"/>
              </a:ext>
            </a:extLst>
          </p:cNvPr>
          <p:cNvCxnSpPr>
            <a:stCxn id="16" idx="3"/>
          </p:cNvCxnSpPr>
          <p:nvPr/>
        </p:nvCxnSpPr>
        <p:spPr>
          <a:xfrm rot="10800000" flipH="1">
            <a:off x="7277930" y="3635024"/>
            <a:ext cx="487500" cy="749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39;p17">
            <a:extLst>
              <a:ext uri="{FF2B5EF4-FFF2-40B4-BE49-F238E27FC236}">
                <a16:creationId xmlns:a16="http://schemas.microsoft.com/office/drawing/2014/main" id="{7D72A9AA-FD7F-48F6-87B3-0E71B28D043A}"/>
              </a:ext>
            </a:extLst>
          </p:cNvPr>
          <p:cNvSpPr txBox="1"/>
          <p:nvPr/>
        </p:nvSpPr>
        <p:spPr>
          <a:xfrm>
            <a:off x="7476795" y="3633220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141;p17">
            <a:extLst>
              <a:ext uri="{FF2B5EF4-FFF2-40B4-BE49-F238E27FC236}">
                <a16:creationId xmlns:a16="http://schemas.microsoft.com/office/drawing/2014/main" id="{3B458D93-9676-49F2-BB83-DE53291366DB}"/>
              </a:ext>
            </a:extLst>
          </p:cNvPr>
          <p:cNvSpPr txBox="1"/>
          <p:nvPr/>
        </p:nvSpPr>
        <p:spPr>
          <a:xfrm>
            <a:off x="6336530" y="4617524"/>
            <a:ext cx="1508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Es extensión de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140;p17">
            <a:extLst>
              <a:ext uri="{FF2B5EF4-FFF2-40B4-BE49-F238E27FC236}">
                <a16:creationId xmlns:a16="http://schemas.microsoft.com/office/drawing/2014/main" id="{A8DC6FAA-BB61-40C2-A69C-62079E10CD16}"/>
              </a:ext>
            </a:extLst>
          </p:cNvPr>
          <p:cNvSpPr txBox="1"/>
          <p:nvPr/>
        </p:nvSpPr>
        <p:spPr>
          <a:xfrm>
            <a:off x="6809855" y="3517524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" name="Google Shape;203;p24">
            <a:extLst>
              <a:ext uri="{FF2B5EF4-FFF2-40B4-BE49-F238E27FC236}">
                <a16:creationId xmlns:a16="http://schemas.microsoft.com/office/drawing/2014/main" id="{94933822-6366-4C2F-9B10-752C9043ED39}"/>
              </a:ext>
            </a:extLst>
          </p:cNvPr>
          <p:cNvCxnSpPr>
            <a:cxnSpLocks/>
          </p:cNvCxnSpPr>
          <p:nvPr/>
        </p:nvCxnSpPr>
        <p:spPr>
          <a:xfrm>
            <a:off x="5839424" y="1527402"/>
            <a:ext cx="221600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3" name="Google Shape;203;p24">
            <a:extLst>
              <a:ext uri="{FF2B5EF4-FFF2-40B4-BE49-F238E27FC236}">
                <a16:creationId xmlns:a16="http://schemas.microsoft.com/office/drawing/2014/main" id="{69D9A979-152A-41AE-8DFC-71A8794FF3CD}"/>
              </a:ext>
            </a:extLst>
          </p:cNvPr>
          <p:cNvCxnSpPr/>
          <p:nvPr/>
        </p:nvCxnSpPr>
        <p:spPr>
          <a:xfrm>
            <a:off x="7171454" y="2037475"/>
            <a:ext cx="1030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311700" y="615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3 - Relaciones N:N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311700" y="2807731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Se creará una nueva tabla cuyo nombre deberá ser un sustantivo o concatenación de tablas (siempre que tenga sentido)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Contendrá como campos a aquellos que forman las claves primarias de las tablas que vincula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Se definirán </a:t>
            </a:r>
            <a:r>
              <a:rPr lang="en" sz="1700" b="1" dirty="0"/>
              <a:t>dos claves foráneas</a:t>
            </a:r>
            <a:r>
              <a:rPr lang="en" sz="1700" dirty="0"/>
              <a:t>, referenciando a las tablas que dieron origen a los campos correspondientes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Todos estos campos formarán la clave primaria de la nueva tabla</a:t>
            </a:r>
            <a:endParaRPr sz="17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F9EAD77-E2B2-4D5E-938B-9DDAEE75E8D4}"/>
              </a:ext>
            </a:extLst>
          </p:cNvPr>
          <p:cNvGrpSpPr/>
          <p:nvPr/>
        </p:nvGrpSpPr>
        <p:grpSpPr>
          <a:xfrm>
            <a:off x="258308" y="561509"/>
            <a:ext cx="8752988" cy="2406357"/>
            <a:chOff x="433167" y="917644"/>
            <a:chExt cx="8719173" cy="2261421"/>
          </a:xfrm>
        </p:grpSpPr>
        <p:sp>
          <p:nvSpPr>
            <p:cNvPr id="5" name="Google Shape;86;p17">
              <a:extLst>
                <a:ext uri="{FF2B5EF4-FFF2-40B4-BE49-F238E27FC236}">
                  <a16:creationId xmlns:a16="http://schemas.microsoft.com/office/drawing/2014/main" id="{BFF59928-25F6-4046-82D7-30BA8EC36530}"/>
                </a:ext>
              </a:extLst>
            </p:cNvPr>
            <p:cNvSpPr/>
            <p:nvPr/>
          </p:nvSpPr>
          <p:spPr>
            <a:xfrm>
              <a:off x="1872341" y="16960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Cliente</a:t>
              </a:r>
              <a:endParaRPr dirty="0"/>
            </a:p>
          </p:txBody>
        </p:sp>
        <p:sp>
          <p:nvSpPr>
            <p:cNvPr id="6" name="Google Shape;87;p17">
              <a:extLst>
                <a:ext uri="{FF2B5EF4-FFF2-40B4-BE49-F238E27FC236}">
                  <a16:creationId xmlns:a16="http://schemas.microsoft.com/office/drawing/2014/main" id="{F5898718-BCFB-4061-9BAD-31A3B7D4C3EB}"/>
                </a:ext>
              </a:extLst>
            </p:cNvPr>
            <p:cNvSpPr/>
            <p:nvPr/>
          </p:nvSpPr>
          <p:spPr>
            <a:xfrm>
              <a:off x="918917" y="1145113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7" name="Google Shape;88;p17">
              <a:extLst>
                <a:ext uri="{FF2B5EF4-FFF2-40B4-BE49-F238E27FC236}">
                  <a16:creationId xmlns:a16="http://schemas.microsoft.com/office/drawing/2014/main" id="{6C09ABE2-A626-4528-89D4-60192371DFD2}"/>
                </a:ext>
              </a:extLst>
            </p:cNvPr>
            <p:cNvSpPr/>
            <p:nvPr/>
          </p:nvSpPr>
          <p:spPr>
            <a:xfrm>
              <a:off x="433167" y="17036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sp>
          <p:nvSpPr>
            <p:cNvPr id="8" name="Google Shape;89;p17">
              <a:extLst>
                <a:ext uri="{FF2B5EF4-FFF2-40B4-BE49-F238E27FC236}">
                  <a16:creationId xmlns:a16="http://schemas.microsoft.com/office/drawing/2014/main" id="{1E35B305-EB41-42C5-BB19-CB82A864017A}"/>
                </a:ext>
              </a:extLst>
            </p:cNvPr>
            <p:cNvSpPr/>
            <p:nvPr/>
          </p:nvSpPr>
          <p:spPr>
            <a:xfrm>
              <a:off x="1066730" y="252024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sp>
          <p:nvSpPr>
            <p:cNvPr id="9" name="Google Shape;90;p17">
              <a:extLst>
                <a:ext uri="{FF2B5EF4-FFF2-40B4-BE49-F238E27FC236}">
                  <a16:creationId xmlns:a16="http://schemas.microsoft.com/office/drawing/2014/main" id="{D4D97318-5179-48CE-9A96-E16DAB1E9A20}"/>
                </a:ext>
              </a:extLst>
            </p:cNvPr>
            <p:cNvSpPr/>
            <p:nvPr/>
          </p:nvSpPr>
          <p:spPr>
            <a:xfrm>
              <a:off x="3390050" y="26215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sp>
          <p:nvSpPr>
            <p:cNvPr id="10" name="Google Shape;91;p17">
              <a:extLst>
                <a:ext uri="{FF2B5EF4-FFF2-40B4-BE49-F238E27FC236}">
                  <a16:creationId xmlns:a16="http://schemas.microsoft.com/office/drawing/2014/main" id="{EC8BEA70-25DF-41B3-B24F-DB2A9398A599}"/>
                </a:ext>
              </a:extLst>
            </p:cNvPr>
            <p:cNvSpPr/>
            <p:nvPr/>
          </p:nvSpPr>
          <p:spPr>
            <a:xfrm>
              <a:off x="3606763" y="11451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cxnSp>
          <p:nvCxnSpPr>
            <p:cNvPr id="11" name="Google Shape;92;p17">
              <a:extLst>
                <a:ext uri="{FF2B5EF4-FFF2-40B4-BE49-F238E27FC236}">
                  <a16:creationId xmlns:a16="http://schemas.microsoft.com/office/drawing/2014/main" id="{175BB6CE-DF6E-4F10-917F-B7A6DBB5C3D5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1855606" y="1513079"/>
              <a:ext cx="444900" cy="1917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3;p17">
              <a:extLst>
                <a:ext uri="{FF2B5EF4-FFF2-40B4-BE49-F238E27FC236}">
                  <a16:creationId xmlns:a16="http://schemas.microsoft.com/office/drawing/2014/main" id="{FF5FA09B-50AB-4F37-B8C7-328B4904EFEB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rot="10800000" flipH="1">
              <a:off x="1530567" y="1916775"/>
              <a:ext cx="336900" cy="2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94;p17">
              <a:extLst>
                <a:ext uri="{FF2B5EF4-FFF2-40B4-BE49-F238E27FC236}">
                  <a16:creationId xmlns:a16="http://schemas.microsoft.com/office/drawing/2014/main" id="{6B74EED2-9A0E-43B1-ABFC-6C4FA130D65C}"/>
                </a:ext>
              </a:extLst>
            </p:cNvPr>
            <p:cNvCxnSpPr>
              <a:cxnSpLocks/>
              <a:stCxn id="5" idx="1"/>
              <a:endCxn id="8" idx="0"/>
            </p:cNvCxnSpPr>
            <p:nvPr/>
          </p:nvCxnSpPr>
          <p:spPr>
            <a:xfrm flipH="1">
              <a:off x="1615430" y="2063376"/>
              <a:ext cx="256911" cy="456864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95;p17">
              <a:extLst>
                <a:ext uri="{FF2B5EF4-FFF2-40B4-BE49-F238E27FC236}">
                  <a16:creationId xmlns:a16="http://schemas.microsoft.com/office/drawing/2014/main" id="{CF3F2045-94C8-4B44-A341-2DC5E803DE8E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rot="10800000" flipH="1">
              <a:off x="3228973" y="1513092"/>
              <a:ext cx="538500" cy="1920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96;p17">
              <a:extLst>
                <a:ext uri="{FF2B5EF4-FFF2-40B4-BE49-F238E27FC236}">
                  <a16:creationId xmlns:a16="http://schemas.microsoft.com/office/drawing/2014/main" id="{44FB2F97-B5C9-4EF2-AE49-4BEAB9FADE92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flipH="1" flipV="1">
              <a:off x="3439841" y="2063375"/>
              <a:ext cx="498909" cy="55815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97;p17">
              <a:extLst>
                <a:ext uri="{FF2B5EF4-FFF2-40B4-BE49-F238E27FC236}">
                  <a16:creationId xmlns:a16="http://schemas.microsoft.com/office/drawing/2014/main" id="{A0895EF4-3FC0-4E23-86C0-7780717DF368}"/>
                </a:ext>
              </a:extLst>
            </p:cNvPr>
            <p:cNvCxnSpPr>
              <a:cxnSpLocks/>
              <a:stCxn id="6" idx="3"/>
              <a:endCxn id="6" idx="5"/>
            </p:cNvCxnSpPr>
            <p:nvPr/>
          </p:nvCxnSpPr>
          <p:spPr>
            <a:xfrm>
              <a:off x="1079628" y="1513079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10;p17">
              <a:extLst>
                <a:ext uri="{FF2B5EF4-FFF2-40B4-BE49-F238E27FC236}">
                  <a16:creationId xmlns:a16="http://schemas.microsoft.com/office/drawing/2014/main" id="{F14C2645-0A3C-4B9D-BC2C-C2494C924915}"/>
                </a:ext>
              </a:extLst>
            </p:cNvPr>
            <p:cNvSpPr/>
            <p:nvPr/>
          </p:nvSpPr>
          <p:spPr>
            <a:xfrm>
              <a:off x="7476766" y="1779843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30" name="Google Shape;111;p17">
              <a:extLst>
                <a:ext uri="{FF2B5EF4-FFF2-40B4-BE49-F238E27FC236}">
                  <a16:creationId xmlns:a16="http://schemas.microsoft.com/office/drawing/2014/main" id="{55E5F703-1973-4780-A665-8C1AA9B10D8D}"/>
                </a:ext>
              </a:extLst>
            </p:cNvPr>
            <p:cNvSpPr/>
            <p:nvPr/>
          </p:nvSpPr>
          <p:spPr>
            <a:xfrm>
              <a:off x="7946866" y="274796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cod_pel</a:t>
              </a:r>
              <a:endParaRPr sz="1200"/>
            </a:p>
          </p:txBody>
        </p:sp>
        <p:sp>
          <p:nvSpPr>
            <p:cNvPr id="31" name="Google Shape;112;p17">
              <a:extLst>
                <a:ext uri="{FF2B5EF4-FFF2-40B4-BE49-F238E27FC236}">
                  <a16:creationId xmlns:a16="http://schemas.microsoft.com/office/drawing/2014/main" id="{1F48CAD3-F5CF-4F79-84B6-4FA52A9A8F94}"/>
                </a:ext>
              </a:extLst>
            </p:cNvPr>
            <p:cNvSpPr/>
            <p:nvPr/>
          </p:nvSpPr>
          <p:spPr>
            <a:xfrm>
              <a:off x="8054940" y="116166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titulo</a:t>
              </a:r>
              <a:endParaRPr sz="1200"/>
            </a:p>
          </p:txBody>
        </p:sp>
        <p:sp>
          <p:nvSpPr>
            <p:cNvPr id="32" name="Google Shape;113;p17">
              <a:extLst>
                <a:ext uri="{FF2B5EF4-FFF2-40B4-BE49-F238E27FC236}">
                  <a16:creationId xmlns:a16="http://schemas.microsoft.com/office/drawing/2014/main" id="{B9A1CE5E-6C62-48BC-912E-55D8AC8FC768}"/>
                </a:ext>
              </a:extLst>
            </p:cNvPr>
            <p:cNvSpPr/>
            <p:nvPr/>
          </p:nvSpPr>
          <p:spPr>
            <a:xfrm>
              <a:off x="6649025" y="917644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genero</a:t>
              </a:r>
              <a:endParaRPr sz="1200"/>
            </a:p>
          </p:txBody>
        </p:sp>
        <p:cxnSp>
          <p:nvCxnSpPr>
            <p:cNvPr id="33" name="Google Shape;114;p17">
              <a:extLst>
                <a:ext uri="{FF2B5EF4-FFF2-40B4-BE49-F238E27FC236}">
                  <a16:creationId xmlns:a16="http://schemas.microsoft.com/office/drawing/2014/main" id="{A72EDEAC-A6A6-4814-B191-E0288B499E61}"/>
                </a:ext>
              </a:extLst>
            </p:cNvPr>
            <p:cNvCxnSpPr>
              <a:cxnSpLocks/>
              <a:stCxn id="30" idx="0"/>
              <a:endCxn id="29" idx="2"/>
            </p:cNvCxnSpPr>
            <p:nvPr/>
          </p:nvCxnSpPr>
          <p:spPr>
            <a:xfrm flipH="1" flipV="1">
              <a:off x="8260517" y="2514543"/>
              <a:ext cx="235049" cy="233422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15;p17">
              <a:extLst>
                <a:ext uri="{FF2B5EF4-FFF2-40B4-BE49-F238E27FC236}">
                  <a16:creationId xmlns:a16="http://schemas.microsoft.com/office/drawing/2014/main" id="{63054430-0C76-4149-9574-079B9889BB98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H="1" flipV="1">
              <a:off x="7197725" y="1348744"/>
              <a:ext cx="279042" cy="618508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16;p17">
              <a:extLst>
                <a:ext uri="{FF2B5EF4-FFF2-40B4-BE49-F238E27FC236}">
                  <a16:creationId xmlns:a16="http://schemas.microsoft.com/office/drawing/2014/main" id="{F56716F7-C6BD-4414-AC44-E659AF03AB12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 flipH="1">
              <a:off x="8260516" y="1592760"/>
              <a:ext cx="343123" cy="187083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17;p17">
              <a:extLst>
                <a:ext uri="{FF2B5EF4-FFF2-40B4-BE49-F238E27FC236}">
                  <a16:creationId xmlns:a16="http://schemas.microsoft.com/office/drawing/2014/main" id="{55E8973D-06F7-42E5-97C4-6063FA0AD490}"/>
                </a:ext>
              </a:extLst>
            </p:cNvPr>
            <p:cNvCxnSpPr>
              <a:cxnSpLocks/>
              <a:stCxn id="30" idx="3"/>
              <a:endCxn id="30" idx="5"/>
            </p:cNvCxnSpPr>
            <p:nvPr/>
          </p:nvCxnSpPr>
          <p:spPr>
            <a:xfrm>
              <a:off x="8107577" y="3115932"/>
              <a:ext cx="775979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118;p17">
              <a:extLst>
                <a:ext uri="{FF2B5EF4-FFF2-40B4-BE49-F238E27FC236}">
                  <a16:creationId xmlns:a16="http://schemas.microsoft.com/office/drawing/2014/main" id="{BF1F1758-E72F-4C18-B9BA-698508DB80AB}"/>
                </a:ext>
              </a:extLst>
            </p:cNvPr>
            <p:cNvCxnSpPr>
              <a:cxnSpLocks/>
              <a:stCxn id="7" idx="3"/>
              <a:endCxn id="7" idx="5"/>
            </p:cNvCxnSpPr>
            <p:nvPr/>
          </p:nvCxnSpPr>
          <p:spPr>
            <a:xfrm>
              <a:off x="593878" y="2071592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122;p17">
              <a:extLst>
                <a:ext uri="{FF2B5EF4-FFF2-40B4-BE49-F238E27FC236}">
                  <a16:creationId xmlns:a16="http://schemas.microsoft.com/office/drawing/2014/main" id="{CF21444B-95F8-4EF6-A905-3D73B49E203C}"/>
                </a:ext>
              </a:extLst>
            </p:cNvPr>
            <p:cNvSpPr/>
            <p:nvPr/>
          </p:nvSpPr>
          <p:spPr>
            <a:xfrm>
              <a:off x="5297720" y="1905952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123;p17">
              <a:extLst>
                <a:ext uri="{FF2B5EF4-FFF2-40B4-BE49-F238E27FC236}">
                  <a16:creationId xmlns:a16="http://schemas.microsoft.com/office/drawing/2014/main" id="{B5910154-40AE-4CBE-8196-6D7FA0FF2974}"/>
                </a:ext>
              </a:extLst>
            </p:cNvPr>
            <p:cNvCxnSpPr>
              <a:cxnSpLocks/>
            </p:cNvCxnSpPr>
            <p:nvPr/>
          </p:nvCxnSpPr>
          <p:spPr>
            <a:xfrm>
              <a:off x="3448208" y="1966196"/>
              <a:ext cx="1864719" cy="16071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24;p17">
              <a:extLst>
                <a:ext uri="{FF2B5EF4-FFF2-40B4-BE49-F238E27FC236}">
                  <a16:creationId xmlns:a16="http://schemas.microsoft.com/office/drawing/2014/main" id="{A6342EF2-AC5A-40A5-AAF1-C6ACE871843E}"/>
                </a:ext>
              </a:extLst>
            </p:cNvPr>
            <p:cNvCxnSpPr>
              <a:cxnSpLocks/>
              <a:stCxn id="41" idx="3"/>
              <a:endCxn id="29" idx="1"/>
            </p:cNvCxnSpPr>
            <p:nvPr/>
          </p:nvCxnSpPr>
          <p:spPr>
            <a:xfrm>
              <a:off x="5738420" y="2121502"/>
              <a:ext cx="1738346" cy="2569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130;p17">
              <a:extLst>
                <a:ext uri="{FF2B5EF4-FFF2-40B4-BE49-F238E27FC236}">
                  <a16:creationId xmlns:a16="http://schemas.microsoft.com/office/drawing/2014/main" id="{98BA8E4B-2B3D-4C24-9A5E-DC0E16371D09}"/>
                </a:ext>
              </a:extLst>
            </p:cNvPr>
            <p:cNvSpPr txBox="1"/>
            <p:nvPr/>
          </p:nvSpPr>
          <p:spPr>
            <a:xfrm>
              <a:off x="3600650" y="1941064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49" name="Google Shape;131;p17">
              <a:extLst>
                <a:ext uri="{FF2B5EF4-FFF2-40B4-BE49-F238E27FC236}">
                  <a16:creationId xmlns:a16="http://schemas.microsoft.com/office/drawing/2014/main" id="{0697A36E-6B08-429A-AD4C-70A5227C4198}"/>
                </a:ext>
              </a:extLst>
            </p:cNvPr>
            <p:cNvGrpSpPr/>
            <p:nvPr/>
          </p:nvGrpSpPr>
          <p:grpSpPr>
            <a:xfrm>
              <a:off x="5204283" y="1234868"/>
              <a:ext cx="1097400" cy="761889"/>
              <a:chOff x="5204283" y="1234868"/>
              <a:chExt cx="1097400" cy="761889"/>
            </a:xfrm>
          </p:grpSpPr>
          <p:sp>
            <p:nvSpPr>
              <p:cNvPr id="58" name="Google Shape;132;p17">
                <a:extLst>
                  <a:ext uri="{FF2B5EF4-FFF2-40B4-BE49-F238E27FC236}">
                    <a16:creationId xmlns:a16="http://schemas.microsoft.com/office/drawing/2014/main" id="{36186FAB-1E92-455E-B2AC-8DF4F2BD74BD}"/>
                  </a:ext>
                </a:extLst>
              </p:cNvPr>
              <p:cNvSpPr/>
              <p:nvPr/>
            </p:nvSpPr>
            <p:spPr>
              <a:xfrm>
                <a:off x="5204283" y="1234868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fecha</a:t>
                </a:r>
                <a:endParaRPr sz="1200"/>
              </a:p>
            </p:txBody>
          </p:sp>
          <p:cxnSp>
            <p:nvCxnSpPr>
              <p:cNvPr id="59" name="Google Shape;133;p17">
                <a:extLst>
                  <a:ext uri="{FF2B5EF4-FFF2-40B4-BE49-F238E27FC236}">
                    <a16:creationId xmlns:a16="http://schemas.microsoft.com/office/drawing/2014/main" id="{3787217A-76AD-4DB7-A72B-F06D27D23026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5625352" y="1665968"/>
                <a:ext cx="127631" cy="33078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0" name="Google Shape;134;p17">
              <a:extLst>
                <a:ext uri="{FF2B5EF4-FFF2-40B4-BE49-F238E27FC236}">
                  <a16:creationId xmlns:a16="http://schemas.microsoft.com/office/drawing/2014/main" id="{B5A0F201-C47E-4E2C-86A6-063E774E286B}"/>
                </a:ext>
              </a:extLst>
            </p:cNvPr>
            <p:cNvSpPr/>
            <p:nvPr/>
          </p:nvSpPr>
          <p:spPr>
            <a:xfrm>
              <a:off x="2235138" y="11451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nombre</a:t>
              </a:r>
              <a:endParaRPr sz="1200" dirty="0"/>
            </a:p>
          </p:txBody>
        </p:sp>
        <p:cxnSp>
          <p:nvCxnSpPr>
            <p:cNvPr id="51" name="Google Shape;135;p17">
              <a:extLst>
                <a:ext uri="{FF2B5EF4-FFF2-40B4-BE49-F238E27FC236}">
                  <a16:creationId xmlns:a16="http://schemas.microsoft.com/office/drawing/2014/main" id="{4C84B3F5-14CC-4405-BFEA-6169E22994A9}"/>
                </a:ext>
              </a:extLst>
            </p:cNvPr>
            <p:cNvCxnSpPr>
              <a:cxnSpLocks/>
              <a:stCxn id="50" idx="4"/>
              <a:endCxn id="5" idx="0"/>
            </p:cNvCxnSpPr>
            <p:nvPr/>
          </p:nvCxnSpPr>
          <p:spPr>
            <a:xfrm flipH="1">
              <a:off x="2656091" y="1576225"/>
              <a:ext cx="127747" cy="11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130;p17">
              <a:extLst>
                <a:ext uri="{FF2B5EF4-FFF2-40B4-BE49-F238E27FC236}">
                  <a16:creationId xmlns:a16="http://schemas.microsoft.com/office/drawing/2014/main" id="{F8636BDE-0D7A-4C7B-88ED-E88FB30D5660}"/>
                </a:ext>
              </a:extLst>
            </p:cNvPr>
            <p:cNvSpPr txBox="1"/>
            <p:nvPr/>
          </p:nvSpPr>
          <p:spPr>
            <a:xfrm>
              <a:off x="7181625" y="2204063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6" name="Google Shape;130;p17">
              <a:extLst>
                <a:ext uri="{FF2B5EF4-FFF2-40B4-BE49-F238E27FC236}">
                  <a16:creationId xmlns:a16="http://schemas.microsoft.com/office/drawing/2014/main" id="{83428321-6B5F-4F36-93F6-3EE3F5DB7126}"/>
                </a:ext>
              </a:extLst>
            </p:cNvPr>
            <p:cNvSpPr txBox="1"/>
            <p:nvPr/>
          </p:nvSpPr>
          <p:spPr>
            <a:xfrm>
              <a:off x="5085425" y="2313045"/>
              <a:ext cx="1154216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ALQUILA</a:t>
              </a:r>
              <a:endParaRPr b="1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3 - Relaciones N:N</a:t>
            </a:r>
            <a:endParaRPr dirty="0"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Cliente</a:t>
            </a:r>
            <a:r>
              <a:rPr lang="en" dirty="0"/>
              <a:t> (</a:t>
            </a:r>
            <a:r>
              <a:rPr lang="en" b="1" u="sng" dirty="0"/>
              <a:t>id_cli, </a:t>
            </a:r>
            <a:r>
              <a:rPr lang="en" dirty="0"/>
              <a:t>tipo_doc, nro_doc, nombre, telefono, domicilio, edad, </a:t>
            </a:r>
            <a:r>
              <a:rPr lang="es-AR" dirty="0" err="1"/>
              <a:t>id_cli_fk</a:t>
            </a:r>
            <a:endParaRPr dirty="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Proveedor</a:t>
            </a:r>
            <a:r>
              <a:rPr lang="en" dirty="0"/>
              <a:t> (</a:t>
            </a:r>
            <a:r>
              <a:rPr lang="en" b="1" u="sng" dirty="0"/>
              <a:t>CUIT,</a:t>
            </a:r>
            <a:r>
              <a:rPr lang="en" dirty="0"/>
              <a:t> nombre, domicilio, telefono, mail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Pelicula</a:t>
            </a:r>
            <a:r>
              <a:rPr lang="en" dirty="0"/>
              <a:t> (</a:t>
            </a:r>
            <a:r>
              <a:rPr lang="en" b="1" u="sng" dirty="0"/>
              <a:t>cod_pel</a:t>
            </a:r>
            <a:r>
              <a:rPr lang="en" dirty="0"/>
              <a:t>, titulo, titulo, </a:t>
            </a:r>
            <a:r>
              <a:rPr lang="es-AR" dirty="0" err="1"/>
              <a:t>CUIT_prov</a:t>
            </a:r>
            <a:endParaRPr lang="es-A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AR" b="1" dirty="0">
                <a:solidFill>
                  <a:srgbClr val="3C78D8"/>
                </a:solidFill>
              </a:rPr>
              <a:t>Alquiler</a:t>
            </a:r>
            <a:r>
              <a:rPr lang="es-AR" dirty="0">
                <a:solidFill>
                  <a:srgbClr val="3C78D8"/>
                </a:solidFill>
              </a:rPr>
              <a:t> (</a:t>
            </a:r>
            <a:r>
              <a:rPr lang="es-AR" b="1" u="sng" dirty="0" err="1">
                <a:solidFill>
                  <a:srgbClr val="3C78D8"/>
                </a:solidFill>
              </a:rPr>
              <a:t>id_alquiler</a:t>
            </a:r>
            <a:r>
              <a:rPr lang="es-AR" u="sng" dirty="0">
                <a:solidFill>
                  <a:srgbClr val="3C78D8"/>
                </a:solidFill>
              </a:rPr>
              <a:t>,</a:t>
            </a:r>
            <a:r>
              <a:rPr lang="es-AR" dirty="0">
                <a:solidFill>
                  <a:srgbClr val="3C78D8"/>
                </a:solidFill>
              </a:rPr>
              <a:t> </a:t>
            </a:r>
            <a:r>
              <a:rPr lang="es-AR" u="dash" dirty="0" err="1">
                <a:solidFill>
                  <a:srgbClr val="3C78D8"/>
                </a:solidFill>
              </a:rPr>
              <a:t>cod_pel</a:t>
            </a:r>
            <a:r>
              <a:rPr lang="es-AR" dirty="0">
                <a:solidFill>
                  <a:srgbClr val="3C78D8"/>
                </a:solidFill>
              </a:rPr>
              <a:t>, </a:t>
            </a:r>
            <a:r>
              <a:rPr lang="es-AR" u="dash" dirty="0" err="1">
                <a:solidFill>
                  <a:srgbClr val="3C78D8"/>
                </a:solidFill>
              </a:rPr>
              <a:t>id_cli</a:t>
            </a:r>
            <a:r>
              <a:rPr lang="es-AR" u="dash" dirty="0">
                <a:solidFill>
                  <a:srgbClr val="3C78D8"/>
                </a:solidFill>
              </a:rPr>
              <a:t>,</a:t>
            </a:r>
            <a:r>
              <a:rPr lang="es-AR" dirty="0">
                <a:solidFill>
                  <a:srgbClr val="3C78D8"/>
                </a:solidFill>
              </a:rPr>
              <a:t> fecha)</a:t>
            </a:r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Pelicula.CUIT_prov → Proveedor.CUIT</a:t>
            </a:r>
            <a:br>
              <a:rPr lang="en" sz="1400" dirty="0"/>
            </a:br>
            <a:r>
              <a:rPr lang="en" sz="1400" dirty="0"/>
              <a:t>Cliente.t_doc_tit + nro_doc_tit → Cliente.tipo_doc + nro_doc</a:t>
            </a:r>
            <a:br>
              <a:rPr lang="en" sz="1400" dirty="0"/>
            </a:br>
            <a:r>
              <a:rPr lang="en" sz="1400" dirty="0">
                <a:solidFill>
                  <a:srgbClr val="3C78D8"/>
                </a:solidFill>
              </a:rPr>
              <a:t>Alquiler.cod_pel → Pelicula.cod_pel</a:t>
            </a:r>
            <a:br>
              <a:rPr lang="en" sz="1400" dirty="0">
                <a:solidFill>
                  <a:srgbClr val="3C78D8"/>
                </a:solidFill>
              </a:rPr>
            </a:br>
            <a:r>
              <a:rPr lang="en" sz="1400" dirty="0">
                <a:solidFill>
                  <a:srgbClr val="3C78D8"/>
                </a:solidFill>
              </a:rPr>
              <a:t>Alquiler.id_cli -&gt; cliente.id_cli</a:t>
            </a:r>
            <a:endParaRPr sz="1400" dirty="0"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 dirty="0"/>
              <a:t>Lista de claves foráneas</a:t>
            </a:r>
            <a:endParaRPr sz="1400" b="1" u="sng" dirty="0"/>
          </a:p>
        </p:txBody>
      </p:sp>
      <p:cxnSp>
        <p:nvCxnSpPr>
          <p:cNvPr id="220" name="Google Shape;220;p26"/>
          <p:cNvCxnSpPr>
            <a:cxnSpLocks/>
          </p:cNvCxnSpPr>
          <p:nvPr/>
        </p:nvCxnSpPr>
        <p:spPr>
          <a:xfrm>
            <a:off x="3470988" y="2562243"/>
            <a:ext cx="1101012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6"/>
          <p:cNvCxnSpPr>
            <a:cxnSpLocks/>
          </p:cNvCxnSpPr>
          <p:nvPr/>
        </p:nvCxnSpPr>
        <p:spPr>
          <a:xfrm>
            <a:off x="7302759" y="1537850"/>
            <a:ext cx="331166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6"/>
          <p:cNvCxnSpPr>
            <a:cxnSpLocks/>
          </p:cNvCxnSpPr>
          <p:nvPr/>
        </p:nvCxnSpPr>
        <p:spPr>
          <a:xfrm>
            <a:off x="7680575" y="1537850"/>
            <a:ext cx="44949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8ACA3BA-213B-4173-8C90-DFB131DAB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16" y="3166188"/>
            <a:ext cx="3875315" cy="14119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4 - Atributos de relación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llegaran a existir </a:t>
            </a:r>
            <a:r>
              <a:rPr lang="en" b="1"/>
              <a:t>atributos en una relación que forma una nueva tabla</a:t>
            </a:r>
            <a:r>
              <a:rPr lang="en"/>
              <a:t>, se agregan como campos en la nueva tabla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el atributo además se encuentra marcado como identificador, el mismo formará </a:t>
            </a:r>
            <a:r>
              <a:rPr lang="en" b="1"/>
              <a:t>parte</a:t>
            </a:r>
            <a:r>
              <a:rPr lang="en"/>
              <a:t> de la clave primaria de la nueva tabla (no la reemplaza, sino que </a:t>
            </a:r>
            <a:r>
              <a:rPr lang="en" b="1"/>
              <a:t>la complementa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los atributos son de relaciones que no forman tabla, se crean como campos nuevos en la tablas del lado de la N de la relación (o indistintamente si no existiera 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4 - Atributos de relación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Cliente</a:t>
            </a:r>
            <a:r>
              <a:rPr lang="en"/>
              <a:t> (</a:t>
            </a:r>
            <a:r>
              <a:rPr lang="en" u="sng"/>
              <a:t>tipo_doc</a:t>
            </a:r>
            <a:r>
              <a:rPr lang="en"/>
              <a:t>, </a:t>
            </a:r>
            <a:r>
              <a:rPr lang="en" u="sng"/>
              <a:t>nro_doc</a:t>
            </a:r>
            <a:r>
              <a:rPr lang="en"/>
              <a:t>, nombre, telefono, domicilio, edad, t_doc_tit, n_doc_tit</a:t>
            </a:r>
            <a:endParaRPr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Proveedor</a:t>
            </a:r>
            <a:r>
              <a:rPr lang="en"/>
              <a:t> (</a:t>
            </a:r>
            <a:r>
              <a:rPr lang="en" u="sng"/>
              <a:t>CUIT,</a:t>
            </a:r>
            <a:r>
              <a:rPr lang="en"/>
              <a:t> nombre, domicilio, telefono, mail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Pelicula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titulo, genero, CUIT_prov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Alquiler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</a:t>
            </a:r>
            <a:r>
              <a:rPr lang="en" u="sng"/>
              <a:t>tipo_doc</a:t>
            </a:r>
            <a:r>
              <a:rPr lang="en"/>
              <a:t>, </a:t>
            </a:r>
            <a:r>
              <a:rPr lang="en" u="sng"/>
              <a:t>nro_doc</a:t>
            </a:r>
            <a:r>
              <a:rPr lang="en"/>
              <a:t>, </a:t>
            </a:r>
            <a:r>
              <a:rPr lang="en">
                <a:solidFill>
                  <a:srgbClr val="3C78D8"/>
                </a:solidFill>
              </a:rPr>
              <a:t>fecha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Pelicula.CUIT_prov → Proveedor.CUIT</a:t>
            </a:r>
            <a:br>
              <a:rPr lang="en" sz="1400"/>
            </a:br>
            <a:r>
              <a:rPr lang="en" sz="1400"/>
              <a:t>Cliente.t_doc_tit + nro_doc_tit → Cliente.tipo_doc + nro_doc</a:t>
            </a:r>
            <a:br>
              <a:rPr lang="en" sz="1400"/>
            </a:br>
            <a:r>
              <a:rPr lang="en" sz="1400"/>
              <a:t>Alquiler.cod_pel → Pelicula.cod_pel</a:t>
            </a:r>
            <a:br>
              <a:rPr lang="en" sz="1400"/>
            </a:br>
            <a:r>
              <a:rPr lang="en" sz="1400"/>
              <a:t>Alquiler.tipo_doc + nro_doc → Cliente.tipo_doc + nro_doc</a:t>
            </a:r>
            <a:endParaRPr sz="14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238" name="Google Shape;238;p28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8"/>
          <p:cNvCxnSpPr/>
          <p:nvPr/>
        </p:nvCxnSpPr>
        <p:spPr>
          <a:xfrm>
            <a:off x="6603425" y="153785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7680575" y="1537850"/>
            <a:ext cx="926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8"/>
          <p:cNvCxnSpPr/>
          <p:nvPr/>
        </p:nvCxnSpPr>
        <p:spPr>
          <a:xfrm>
            <a:off x="1291950" y="3101675"/>
            <a:ext cx="2769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 completo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Cliente</a:t>
            </a:r>
            <a:r>
              <a:rPr lang="en" dirty="0"/>
              <a:t> (</a:t>
            </a:r>
            <a:r>
              <a:rPr lang="en" u="sng" dirty="0">
                <a:highlight>
                  <a:srgbClr val="FFFF00"/>
                </a:highlight>
              </a:rPr>
              <a:t>tipo_doc</a:t>
            </a:r>
            <a:r>
              <a:rPr lang="en" dirty="0">
                <a:highlight>
                  <a:srgbClr val="FFFF00"/>
                </a:highlight>
              </a:rPr>
              <a:t>, </a:t>
            </a:r>
            <a:r>
              <a:rPr lang="en" u="sng" dirty="0">
                <a:highlight>
                  <a:srgbClr val="FFFF00"/>
                </a:highlight>
              </a:rPr>
              <a:t>nro_doc</a:t>
            </a:r>
            <a:r>
              <a:rPr lang="en" dirty="0"/>
              <a:t>, nombre, telefono, domicilio, edad, t_doc_tit, n_doc_tit)</a:t>
            </a:r>
            <a:endParaRPr dirty="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Proveedor</a:t>
            </a:r>
            <a:r>
              <a:rPr lang="en" dirty="0"/>
              <a:t> (</a:t>
            </a:r>
            <a:r>
              <a:rPr lang="en" u="sng" dirty="0"/>
              <a:t>CUIT,</a:t>
            </a:r>
            <a:r>
              <a:rPr lang="en" dirty="0"/>
              <a:t> nombre, domicilio, telefono, mail)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Pelicula</a:t>
            </a:r>
            <a:r>
              <a:rPr lang="en" dirty="0"/>
              <a:t> (</a:t>
            </a:r>
            <a:r>
              <a:rPr lang="en" u="sng" dirty="0">
                <a:highlight>
                  <a:srgbClr val="FFFF00"/>
                </a:highlight>
              </a:rPr>
              <a:t>cod_pel</a:t>
            </a:r>
            <a:r>
              <a:rPr lang="en" dirty="0"/>
              <a:t>, titulo, genero, CUIT_prov)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Alquiler</a:t>
            </a:r>
            <a:r>
              <a:rPr lang="en" dirty="0"/>
              <a:t> (</a:t>
            </a:r>
            <a:r>
              <a:rPr lang="en" u="sng" dirty="0"/>
              <a:t>cod_pel</a:t>
            </a:r>
            <a:r>
              <a:rPr lang="en" dirty="0"/>
              <a:t>, </a:t>
            </a:r>
            <a:r>
              <a:rPr lang="en" u="sng" dirty="0"/>
              <a:t>tipo_doc</a:t>
            </a:r>
            <a:r>
              <a:rPr lang="en" dirty="0"/>
              <a:t>, </a:t>
            </a:r>
            <a:r>
              <a:rPr lang="en" u="sng" dirty="0"/>
              <a:t>nro_doc</a:t>
            </a:r>
            <a:r>
              <a:rPr lang="en" dirty="0"/>
              <a:t>, </a:t>
            </a:r>
            <a:r>
              <a:rPr lang="en" u="sng" dirty="0"/>
              <a:t>fecha)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>
              <a:solidFill>
                <a:srgbClr val="3C78D8"/>
              </a:solidFill>
            </a:endParaRP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11700" y="4001621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Pelicula.CUIT_prov → Proveedor.CUIT</a:t>
            </a:r>
            <a:br>
              <a:rPr lang="en" sz="1400" dirty="0"/>
            </a:br>
            <a:r>
              <a:rPr lang="en" sz="1400" dirty="0"/>
              <a:t>Cliente.t_doc_tit + nro_doc_tit → Cliente.tipo_doc + nro_doc</a:t>
            </a:r>
            <a:br>
              <a:rPr lang="en" sz="1400" dirty="0"/>
            </a:br>
            <a:r>
              <a:rPr lang="en" sz="1400" dirty="0"/>
              <a:t>Alquiler.cod_pel → Pelicula.cod_pel</a:t>
            </a:r>
            <a:br>
              <a:rPr lang="en" sz="1400" dirty="0"/>
            </a:br>
            <a:r>
              <a:rPr lang="en" sz="1400" dirty="0"/>
              <a:t>Alquiler.tipo_doc + nro_doc → Cliente.tipo_doc + nro_doc</a:t>
            </a:r>
            <a:endParaRPr sz="1400" dirty="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7" name="Google Shape;267;p30"/>
          <p:cNvSpPr txBox="1">
            <a:spLocks noGrp="1"/>
          </p:cNvSpPr>
          <p:nvPr>
            <p:ph type="body" idx="1"/>
          </p:nvPr>
        </p:nvSpPr>
        <p:spPr>
          <a:xfrm>
            <a:off x="311700" y="3752021"/>
            <a:ext cx="2271313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 dirty="0"/>
              <a:t>Lista de claves foráneas</a:t>
            </a:r>
            <a:endParaRPr sz="1400" b="1" u="sng" dirty="0"/>
          </a:p>
        </p:txBody>
      </p:sp>
      <p:cxnSp>
        <p:nvCxnSpPr>
          <p:cNvPr id="268" name="Google Shape;268;p30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0"/>
          <p:cNvCxnSpPr/>
          <p:nvPr/>
        </p:nvCxnSpPr>
        <p:spPr>
          <a:xfrm>
            <a:off x="6603425" y="153785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0"/>
          <p:cNvCxnSpPr/>
          <p:nvPr/>
        </p:nvCxnSpPr>
        <p:spPr>
          <a:xfrm>
            <a:off x="7680575" y="1537850"/>
            <a:ext cx="926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0"/>
          <p:cNvCxnSpPr/>
          <p:nvPr/>
        </p:nvCxnSpPr>
        <p:spPr>
          <a:xfrm>
            <a:off x="1291950" y="3101675"/>
            <a:ext cx="2769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F2DB463-7A79-4662-AB77-9AAE410B7CC5}"/>
              </a:ext>
            </a:extLst>
          </p:cNvPr>
          <p:cNvSpPr txBox="1"/>
          <p:nvPr/>
        </p:nvSpPr>
        <p:spPr>
          <a:xfrm>
            <a:off x="311700" y="327296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chemeClr val="accent3"/>
                </a:solidFill>
                <a:latin typeface="Proxima Nova"/>
                <a:sym typeface="Proxima Nova"/>
              </a:rPr>
              <a:t>ALQUILER</a:t>
            </a:r>
            <a:r>
              <a:rPr lang="es-AR" sz="1800" dirty="0">
                <a:solidFill>
                  <a:schemeClr val="accent3"/>
                </a:solidFill>
                <a:latin typeface="Proxima Nova"/>
                <a:sym typeface="Proxima Nova"/>
              </a:rPr>
              <a:t>(</a:t>
            </a:r>
            <a:r>
              <a:rPr lang="en" sz="1800" u="sng" dirty="0">
                <a:solidFill>
                  <a:schemeClr val="accent3"/>
                </a:solidFill>
                <a:latin typeface="Proxima Nova"/>
                <a:sym typeface="Proxima Nova"/>
              </a:rPr>
              <a:t>cod_alq</a:t>
            </a:r>
            <a:r>
              <a:rPr lang="en" sz="1800" dirty="0">
                <a:solidFill>
                  <a:schemeClr val="accent3"/>
                </a:solidFill>
                <a:latin typeface="Proxima Nova"/>
                <a:sym typeface="Proxima Nova"/>
              </a:rPr>
              <a:t>, </a:t>
            </a:r>
            <a:r>
              <a:rPr lang="en" sz="1800" dirty="0">
                <a:solidFill>
                  <a:schemeClr val="accent3"/>
                </a:solidFill>
                <a:highlight>
                  <a:srgbClr val="FFFF00"/>
                </a:highlight>
                <a:latin typeface="Proxima Nova"/>
                <a:sym typeface="Proxima Nova"/>
              </a:rPr>
              <a:t>cod_pel, tipo_doc, nro_doc</a:t>
            </a:r>
            <a:r>
              <a:rPr lang="en" sz="1800" dirty="0">
                <a:solidFill>
                  <a:schemeClr val="accent3"/>
                </a:solidFill>
                <a:latin typeface="Proxima Nova"/>
                <a:sym typeface="Proxima Nova"/>
              </a:rPr>
              <a:t>, fecha)</a:t>
            </a:r>
            <a:endParaRPr lang="es-AR" sz="1800" dirty="0">
              <a:solidFill>
                <a:schemeClr val="accent3"/>
              </a:solidFill>
              <a:latin typeface="Proxima Nova"/>
              <a:sym typeface="Proxima Nova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B318213-C1EC-46EF-85D9-526EEC04F722}"/>
              </a:ext>
            </a:extLst>
          </p:cNvPr>
          <p:cNvSpPr/>
          <p:nvPr/>
        </p:nvSpPr>
        <p:spPr>
          <a:xfrm>
            <a:off x="193559" y="3243743"/>
            <a:ext cx="5966961" cy="39650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Google Shape;271;p30">
            <a:extLst>
              <a:ext uri="{FF2B5EF4-FFF2-40B4-BE49-F238E27FC236}">
                <a16:creationId xmlns:a16="http://schemas.microsoft.com/office/drawing/2014/main" id="{7DB057F6-D25F-421B-A9BA-1F3DA4920B1C}"/>
              </a:ext>
            </a:extLst>
          </p:cNvPr>
          <p:cNvCxnSpPr/>
          <p:nvPr/>
        </p:nvCxnSpPr>
        <p:spPr>
          <a:xfrm>
            <a:off x="2458867" y="3554426"/>
            <a:ext cx="2769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5 - Atributos calculados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54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 trasladan al modelo relacional, ya que es un dato que no se persiste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78" name="Google Shape;278;p31"/>
          <p:cNvGrpSpPr/>
          <p:nvPr/>
        </p:nvGrpSpPr>
        <p:grpSpPr>
          <a:xfrm>
            <a:off x="2421899" y="2041348"/>
            <a:ext cx="3333902" cy="1801681"/>
            <a:chOff x="2581978" y="2086418"/>
            <a:chExt cx="4363175" cy="2357913"/>
          </a:xfrm>
        </p:grpSpPr>
        <p:grpSp>
          <p:nvGrpSpPr>
            <p:cNvPr id="279" name="Google Shape;279;p31"/>
            <p:cNvGrpSpPr/>
            <p:nvPr/>
          </p:nvGrpSpPr>
          <p:grpSpPr>
            <a:xfrm>
              <a:off x="5102478" y="3485231"/>
              <a:ext cx="1101000" cy="959100"/>
              <a:chOff x="4879778" y="3637931"/>
              <a:chExt cx="1101000" cy="959100"/>
            </a:xfrm>
          </p:grpSpPr>
          <p:sp>
            <p:nvSpPr>
              <p:cNvPr id="280" name="Google Shape;280;p31"/>
              <p:cNvSpPr/>
              <p:nvPr/>
            </p:nvSpPr>
            <p:spPr>
              <a:xfrm>
                <a:off x="4883378" y="4165931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edad</a:t>
                </a:r>
                <a:endParaRPr sz="800"/>
              </a:p>
            </p:txBody>
          </p:sp>
          <p:cxnSp>
            <p:nvCxnSpPr>
              <p:cNvPr id="281" name="Google Shape;281;p31"/>
              <p:cNvCxnSpPr>
                <a:stCxn id="280" idx="0"/>
              </p:cNvCxnSpPr>
              <p:nvPr/>
            </p:nvCxnSpPr>
            <p:spPr>
              <a:xfrm rot="10800000">
                <a:off x="4879778" y="3637931"/>
                <a:ext cx="5523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2" name="Google Shape;282;p31"/>
            <p:cNvGrpSpPr/>
            <p:nvPr/>
          </p:nvGrpSpPr>
          <p:grpSpPr>
            <a:xfrm>
              <a:off x="2581978" y="2086418"/>
              <a:ext cx="4363175" cy="2357913"/>
              <a:chOff x="2359278" y="2239118"/>
              <a:chExt cx="4363175" cy="2357913"/>
            </a:xfrm>
          </p:grpSpPr>
          <p:sp>
            <p:nvSpPr>
              <p:cNvPr id="283" name="Google Shape;283;p31"/>
              <p:cNvSpPr/>
              <p:nvPr/>
            </p:nvSpPr>
            <p:spPr>
              <a:xfrm>
                <a:off x="3790441" y="2907231"/>
                <a:ext cx="1567500" cy="734700"/>
              </a:xfrm>
              <a:prstGeom prst="rect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Cliente</a:t>
                </a:r>
                <a:endParaRPr sz="800"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2845028" y="2348718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tipo_doc</a:t>
                </a:r>
                <a:endParaRPr sz="800"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2359278" y="2907231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nro_doc</a:t>
                </a:r>
                <a:endParaRPr sz="800"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5625053" y="2990281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domicilio</a:t>
                </a:r>
                <a:endParaRPr sz="800"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2465191" y="3701906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telefono</a:t>
                </a:r>
                <a:endParaRPr sz="800"/>
              </a:p>
            </p:txBody>
          </p:sp>
          <p:cxnSp>
            <p:nvCxnSpPr>
              <p:cNvPr id="288" name="Google Shape;288;p31"/>
              <p:cNvCxnSpPr>
                <a:stCxn id="284" idx="5"/>
              </p:cNvCxnSpPr>
              <p:nvPr/>
            </p:nvCxnSpPr>
            <p:spPr>
              <a:xfrm>
                <a:off x="3781718" y="2716685"/>
                <a:ext cx="444900" cy="19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1"/>
              <p:cNvCxnSpPr>
                <a:stCxn id="285" idx="6"/>
              </p:cNvCxnSpPr>
              <p:nvPr/>
            </p:nvCxnSpPr>
            <p:spPr>
              <a:xfrm rot="10800000" flipH="1">
                <a:off x="3456678" y="3120381"/>
                <a:ext cx="336900" cy="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1"/>
              <p:cNvCxnSpPr>
                <a:stCxn id="283" idx="3"/>
                <a:endCxn id="286" idx="2"/>
              </p:cNvCxnSpPr>
              <p:nvPr/>
            </p:nvCxnSpPr>
            <p:spPr>
              <a:xfrm rot="10800000" flipH="1">
                <a:off x="5357941" y="3205881"/>
                <a:ext cx="267000" cy="6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1"/>
              <p:cNvCxnSpPr>
                <a:endCxn id="287" idx="7"/>
              </p:cNvCxnSpPr>
              <p:nvPr/>
            </p:nvCxnSpPr>
            <p:spPr>
              <a:xfrm flipH="1">
                <a:off x="3401880" y="3421539"/>
                <a:ext cx="392100" cy="34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1"/>
              <p:cNvCxnSpPr>
                <a:stCxn id="284" idx="3"/>
                <a:endCxn id="284" idx="5"/>
              </p:cNvCxnSpPr>
              <p:nvPr/>
            </p:nvCxnSpPr>
            <p:spPr>
              <a:xfrm>
                <a:off x="3005739" y="2716685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1"/>
              <p:cNvCxnSpPr>
                <a:stCxn id="285" idx="3"/>
                <a:endCxn id="285" idx="5"/>
              </p:cNvCxnSpPr>
              <p:nvPr/>
            </p:nvCxnSpPr>
            <p:spPr>
              <a:xfrm>
                <a:off x="2519989" y="3275197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4" name="Google Shape;294;p31"/>
              <p:cNvSpPr/>
              <p:nvPr/>
            </p:nvSpPr>
            <p:spPr>
              <a:xfrm>
                <a:off x="4226616" y="2239118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nombre</a:t>
                </a:r>
                <a:endParaRPr sz="800"/>
              </a:p>
            </p:txBody>
          </p:sp>
          <p:cxnSp>
            <p:nvCxnSpPr>
              <p:cNvPr id="295" name="Google Shape;295;p31"/>
              <p:cNvCxnSpPr>
                <a:stCxn id="294" idx="4"/>
                <a:endCxn id="283" idx="0"/>
              </p:cNvCxnSpPr>
              <p:nvPr/>
            </p:nvCxnSpPr>
            <p:spPr>
              <a:xfrm flipH="1">
                <a:off x="4574316" y="2670218"/>
                <a:ext cx="201000" cy="23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6" name="Google Shape;296;p31"/>
              <p:cNvSpPr/>
              <p:nvPr/>
            </p:nvSpPr>
            <p:spPr>
              <a:xfrm>
                <a:off x="3369203" y="4165931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f_nac</a:t>
                </a:r>
                <a:endParaRPr sz="800"/>
              </a:p>
            </p:txBody>
          </p:sp>
          <p:cxnSp>
            <p:nvCxnSpPr>
              <p:cNvPr id="297" name="Google Shape;297;p31"/>
              <p:cNvCxnSpPr>
                <a:stCxn id="296" idx="0"/>
              </p:cNvCxnSpPr>
              <p:nvPr/>
            </p:nvCxnSpPr>
            <p:spPr>
              <a:xfrm rot="10800000" flipH="1">
                <a:off x="3917903" y="3637931"/>
                <a:ext cx="3360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311700" y="4026150"/>
            <a:ext cx="81132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Cliente</a:t>
            </a:r>
            <a:r>
              <a:rPr lang="en" sz="1400"/>
              <a:t> (</a:t>
            </a:r>
            <a:r>
              <a:rPr lang="en" sz="1400" u="sng"/>
              <a:t>tipo_doc</a:t>
            </a:r>
            <a:r>
              <a:rPr lang="en" sz="1400"/>
              <a:t>, </a:t>
            </a:r>
            <a:r>
              <a:rPr lang="en" sz="1400" u="sng"/>
              <a:t>nro_doc</a:t>
            </a:r>
            <a:r>
              <a:rPr lang="en" sz="1400"/>
              <a:t>, nombre, telefono, domicilio, f_nac)</a:t>
            </a:r>
            <a:endParaRPr sz="1400" u="sng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 (MR)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6 - Atributos agrupadores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54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agrupador no se traslada, pero los agrupados se prefijan con el nombre del agrupador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311700" y="4026150"/>
            <a:ext cx="8655000" cy="49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Cliente</a:t>
            </a:r>
            <a:r>
              <a:rPr lang="en" sz="1400"/>
              <a:t> (</a:t>
            </a:r>
            <a:r>
              <a:rPr lang="en" sz="1400" u="sng"/>
              <a:t>tipo_doc</a:t>
            </a:r>
            <a:r>
              <a:rPr lang="en" sz="1400"/>
              <a:t>, </a:t>
            </a:r>
            <a:r>
              <a:rPr lang="en" sz="1400" u="sng"/>
              <a:t>nro_doc</a:t>
            </a:r>
            <a:r>
              <a:rPr lang="en" sz="1400"/>
              <a:t>, nombre, telefono, f_nac, </a:t>
            </a:r>
            <a:r>
              <a:rPr lang="en" sz="1400">
                <a:solidFill>
                  <a:srgbClr val="3C78D8"/>
                </a:solidFill>
              </a:rPr>
              <a:t>domicilio_calle, domicilio_nro, domicilio_cp</a:t>
            </a:r>
            <a:r>
              <a:rPr lang="en" sz="1400"/>
              <a:t>)</a:t>
            </a:r>
            <a:endParaRPr sz="1400" u="sng">
              <a:solidFill>
                <a:srgbClr val="3C78D8"/>
              </a:solidFill>
            </a:endParaRPr>
          </a:p>
        </p:txBody>
      </p:sp>
      <p:grpSp>
        <p:nvGrpSpPr>
          <p:cNvPr id="306" name="Google Shape;306;p32"/>
          <p:cNvGrpSpPr/>
          <p:nvPr/>
        </p:nvGrpSpPr>
        <p:grpSpPr>
          <a:xfrm>
            <a:off x="1989888" y="1977428"/>
            <a:ext cx="4345191" cy="1722951"/>
            <a:chOff x="1913528" y="1989397"/>
            <a:chExt cx="4817284" cy="1910145"/>
          </a:xfrm>
        </p:grpSpPr>
        <p:grpSp>
          <p:nvGrpSpPr>
            <p:cNvPr id="307" name="Google Shape;307;p32"/>
            <p:cNvGrpSpPr/>
            <p:nvPr/>
          </p:nvGrpSpPr>
          <p:grpSpPr>
            <a:xfrm>
              <a:off x="1913528" y="1989397"/>
              <a:ext cx="3070308" cy="1910145"/>
              <a:chOff x="1913525" y="1989413"/>
              <a:chExt cx="3621500" cy="2357913"/>
            </a:xfrm>
          </p:grpSpPr>
          <p:sp>
            <p:nvSpPr>
              <p:cNvPr id="308" name="Google Shape;308;p32"/>
              <p:cNvSpPr/>
              <p:nvPr/>
            </p:nvSpPr>
            <p:spPr>
              <a:xfrm>
                <a:off x="3344688" y="2657525"/>
                <a:ext cx="1567500" cy="734700"/>
              </a:xfrm>
              <a:prstGeom prst="rect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Cliente</a:t>
                </a:r>
                <a:endParaRPr sz="800"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2399275" y="20990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tipo_doc</a:t>
                </a:r>
                <a:endParaRPr sz="800"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1913525" y="26575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nro_doc</a:t>
                </a:r>
                <a:endParaRPr sz="800"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2019438" y="345220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telefono</a:t>
                </a:r>
                <a:endParaRPr sz="800"/>
              </a:p>
            </p:txBody>
          </p:sp>
          <p:cxnSp>
            <p:nvCxnSpPr>
              <p:cNvPr id="312" name="Google Shape;312;p32"/>
              <p:cNvCxnSpPr>
                <a:stCxn id="309" idx="5"/>
              </p:cNvCxnSpPr>
              <p:nvPr/>
            </p:nvCxnSpPr>
            <p:spPr>
              <a:xfrm>
                <a:off x="3335964" y="2466979"/>
                <a:ext cx="444900" cy="19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32"/>
              <p:cNvCxnSpPr>
                <a:stCxn id="310" idx="6"/>
              </p:cNvCxnSpPr>
              <p:nvPr/>
            </p:nvCxnSpPr>
            <p:spPr>
              <a:xfrm rot="10800000" flipH="1">
                <a:off x="3010925" y="2870975"/>
                <a:ext cx="336900" cy="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32"/>
              <p:cNvCxnSpPr>
                <a:endCxn id="311" idx="7"/>
              </p:cNvCxnSpPr>
              <p:nvPr/>
            </p:nvCxnSpPr>
            <p:spPr>
              <a:xfrm flipH="1">
                <a:off x="2956127" y="3171833"/>
                <a:ext cx="391800" cy="34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32"/>
              <p:cNvCxnSpPr>
                <a:stCxn id="309" idx="3"/>
                <a:endCxn id="309" idx="5"/>
              </p:cNvCxnSpPr>
              <p:nvPr/>
            </p:nvCxnSpPr>
            <p:spPr>
              <a:xfrm>
                <a:off x="2559986" y="2466979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32"/>
              <p:cNvCxnSpPr>
                <a:stCxn id="310" idx="3"/>
                <a:endCxn id="310" idx="5"/>
              </p:cNvCxnSpPr>
              <p:nvPr/>
            </p:nvCxnSpPr>
            <p:spPr>
              <a:xfrm>
                <a:off x="2074236" y="3025492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32"/>
              <p:cNvSpPr/>
              <p:nvPr/>
            </p:nvSpPr>
            <p:spPr>
              <a:xfrm>
                <a:off x="3780863" y="19894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nombre</a:t>
                </a:r>
                <a:endParaRPr sz="800"/>
              </a:p>
            </p:txBody>
          </p:sp>
          <p:cxnSp>
            <p:nvCxnSpPr>
              <p:cNvPr id="318" name="Google Shape;318;p32"/>
              <p:cNvCxnSpPr>
                <a:stCxn id="317" idx="4"/>
                <a:endCxn id="308" idx="0"/>
              </p:cNvCxnSpPr>
              <p:nvPr/>
            </p:nvCxnSpPr>
            <p:spPr>
              <a:xfrm flipH="1">
                <a:off x="4128563" y="2420513"/>
                <a:ext cx="201000" cy="23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9" name="Google Shape;319;p32"/>
              <p:cNvSpPr/>
              <p:nvPr/>
            </p:nvSpPr>
            <p:spPr>
              <a:xfrm>
                <a:off x="4437625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edad</a:t>
                </a:r>
                <a:endParaRPr sz="800"/>
              </a:p>
            </p:txBody>
          </p:sp>
          <p:cxnSp>
            <p:nvCxnSpPr>
              <p:cNvPr id="320" name="Google Shape;320;p32"/>
              <p:cNvCxnSpPr>
                <a:stCxn id="319" idx="0"/>
              </p:cNvCxnSpPr>
              <p:nvPr/>
            </p:nvCxnSpPr>
            <p:spPr>
              <a:xfrm rot="10800000">
                <a:off x="4433425" y="3388225"/>
                <a:ext cx="5529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32"/>
              <p:cNvSpPr/>
              <p:nvPr/>
            </p:nvSpPr>
            <p:spPr>
              <a:xfrm>
                <a:off x="2923450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f_nac</a:t>
                </a:r>
                <a:endParaRPr sz="800"/>
              </a:p>
            </p:txBody>
          </p:sp>
          <p:cxnSp>
            <p:nvCxnSpPr>
              <p:cNvPr id="322" name="Google Shape;322;p32"/>
              <p:cNvCxnSpPr>
                <a:stCxn id="321" idx="0"/>
              </p:cNvCxnSpPr>
              <p:nvPr/>
            </p:nvCxnSpPr>
            <p:spPr>
              <a:xfrm rot="10800000" flipH="1">
                <a:off x="3472150" y="3388225"/>
                <a:ext cx="3363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3" name="Google Shape;323;p32"/>
            <p:cNvGrpSpPr/>
            <p:nvPr/>
          </p:nvGrpSpPr>
          <p:grpSpPr>
            <a:xfrm>
              <a:off x="5581060" y="2203456"/>
              <a:ext cx="1149753" cy="1249539"/>
              <a:chOff x="6239464" y="2253650"/>
              <a:chExt cx="1356161" cy="1542450"/>
            </a:xfrm>
          </p:grpSpPr>
          <p:sp>
            <p:nvSpPr>
              <p:cNvPr id="324" name="Google Shape;324;p32"/>
              <p:cNvSpPr/>
              <p:nvPr/>
            </p:nvSpPr>
            <p:spPr>
              <a:xfrm>
                <a:off x="6498225" y="22536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calle</a:t>
                </a:r>
                <a:endParaRPr sz="800"/>
              </a:p>
            </p:txBody>
          </p:sp>
          <p:cxnSp>
            <p:nvCxnSpPr>
              <p:cNvPr id="325" name="Google Shape;325;p32"/>
              <p:cNvCxnSpPr>
                <a:stCxn id="326" idx="7"/>
                <a:endCxn id="324" idx="3"/>
              </p:cNvCxnSpPr>
              <p:nvPr/>
            </p:nvCxnSpPr>
            <p:spPr>
              <a:xfrm rot="10800000" flipH="1">
                <a:off x="6239464" y="2621483"/>
                <a:ext cx="419400" cy="25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7" name="Google Shape;327;p32"/>
              <p:cNvSpPr/>
              <p:nvPr/>
            </p:nvSpPr>
            <p:spPr>
              <a:xfrm>
                <a:off x="649822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</a:t>
                </a:r>
                <a:endParaRPr sz="800"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6498225" y="336500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cp</a:t>
                </a:r>
                <a:endParaRPr sz="800"/>
              </a:p>
            </p:txBody>
          </p:sp>
          <p:cxnSp>
            <p:nvCxnSpPr>
              <p:cNvPr id="329" name="Google Shape;329;p32"/>
              <p:cNvCxnSpPr>
                <a:stCxn id="326" idx="6"/>
                <a:endCxn id="327" idx="2"/>
              </p:cNvCxnSpPr>
              <p:nvPr/>
            </p:nvCxnSpPr>
            <p:spPr>
              <a:xfrm>
                <a:off x="6400175" y="3027100"/>
                <a:ext cx="98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2"/>
              <p:cNvCxnSpPr>
                <a:stCxn id="326" idx="5"/>
                <a:endCxn id="328" idx="1"/>
              </p:cNvCxnSpPr>
              <p:nvPr/>
            </p:nvCxnSpPr>
            <p:spPr>
              <a:xfrm>
                <a:off x="6239464" y="3179517"/>
                <a:ext cx="419400" cy="24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1" name="Google Shape;331;p32"/>
            <p:cNvGrpSpPr/>
            <p:nvPr/>
          </p:nvGrpSpPr>
          <p:grpSpPr>
            <a:xfrm>
              <a:off x="4455794" y="2655411"/>
              <a:ext cx="1261516" cy="349234"/>
              <a:chOff x="4912188" y="2811550"/>
              <a:chExt cx="1487988" cy="431100"/>
            </a:xfrm>
          </p:grpSpPr>
          <p:sp>
            <p:nvSpPr>
              <p:cNvPr id="326" name="Google Shape;326;p32"/>
              <p:cNvSpPr/>
              <p:nvPr/>
            </p:nvSpPr>
            <p:spPr>
              <a:xfrm>
                <a:off x="530277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domicilio</a:t>
                </a:r>
                <a:endParaRPr sz="800"/>
              </a:p>
            </p:txBody>
          </p:sp>
          <p:cxnSp>
            <p:nvCxnSpPr>
              <p:cNvPr id="332" name="Google Shape;332;p32"/>
              <p:cNvCxnSpPr>
                <a:stCxn id="308" idx="3"/>
                <a:endCxn id="326" idx="2"/>
              </p:cNvCxnSpPr>
              <p:nvPr/>
            </p:nvCxnSpPr>
            <p:spPr>
              <a:xfrm>
                <a:off x="4912188" y="3024875"/>
                <a:ext cx="390600" cy="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7 - Atributos multivaluados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57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 crea una nueva tabla que tendrá como campos a la clave primaria de la tabla que posee el atributo, formando la clave foránea correspondiente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 agrega un campo para almacenar el atributo multivaluado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Todos los campos forman la clave primaria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4" name="Google Shape;345;p34">
            <a:extLst>
              <a:ext uri="{FF2B5EF4-FFF2-40B4-BE49-F238E27FC236}">
                <a16:creationId xmlns:a16="http://schemas.microsoft.com/office/drawing/2014/main" id="{CF14F4AB-BAAD-45A9-96EA-D46FEAD13CFB}"/>
              </a:ext>
            </a:extLst>
          </p:cNvPr>
          <p:cNvGrpSpPr/>
          <p:nvPr/>
        </p:nvGrpSpPr>
        <p:grpSpPr>
          <a:xfrm>
            <a:off x="4149745" y="2690834"/>
            <a:ext cx="4739218" cy="2161084"/>
            <a:chOff x="1572525" y="1203388"/>
            <a:chExt cx="5687325" cy="2357913"/>
          </a:xfrm>
        </p:grpSpPr>
        <p:grpSp>
          <p:nvGrpSpPr>
            <p:cNvPr id="5" name="Google Shape;346;p34">
              <a:extLst>
                <a:ext uri="{FF2B5EF4-FFF2-40B4-BE49-F238E27FC236}">
                  <a16:creationId xmlns:a16="http://schemas.microsoft.com/office/drawing/2014/main" id="{5C9DFAC3-06CA-40C1-B8BB-0A5CF45E9028}"/>
                </a:ext>
              </a:extLst>
            </p:cNvPr>
            <p:cNvGrpSpPr/>
            <p:nvPr/>
          </p:nvGrpSpPr>
          <p:grpSpPr>
            <a:xfrm>
              <a:off x="1572525" y="2385749"/>
              <a:ext cx="1431526" cy="759976"/>
              <a:chOff x="1908300" y="3171774"/>
              <a:chExt cx="1431526" cy="759976"/>
            </a:xfrm>
          </p:grpSpPr>
          <p:sp>
            <p:nvSpPr>
              <p:cNvPr id="28" name="Google Shape;347;p34">
                <a:extLst>
                  <a:ext uri="{FF2B5EF4-FFF2-40B4-BE49-F238E27FC236}">
                    <a16:creationId xmlns:a16="http://schemas.microsoft.com/office/drawing/2014/main" id="{9582E44F-2384-4756-9971-07E54397EEE2}"/>
                  </a:ext>
                </a:extLst>
              </p:cNvPr>
              <p:cNvSpPr/>
              <p:nvPr/>
            </p:nvSpPr>
            <p:spPr>
              <a:xfrm>
                <a:off x="1908300" y="3403750"/>
                <a:ext cx="1262400" cy="528000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" name="Google Shape;348;p34">
                <a:extLst>
                  <a:ext uri="{FF2B5EF4-FFF2-40B4-BE49-F238E27FC236}">
                    <a16:creationId xmlns:a16="http://schemas.microsoft.com/office/drawing/2014/main" id="{67B9055F-DE4F-40EE-81B9-8A2991820FDB}"/>
                  </a:ext>
                </a:extLst>
              </p:cNvPr>
              <p:cNvSpPr/>
              <p:nvPr/>
            </p:nvSpPr>
            <p:spPr>
              <a:xfrm>
                <a:off x="1962151" y="3452200"/>
                <a:ext cx="11547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telefono</a:t>
                </a:r>
                <a:endParaRPr sz="800"/>
              </a:p>
            </p:txBody>
          </p:sp>
          <p:cxnSp>
            <p:nvCxnSpPr>
              <p:cNvPr id="30" name="Google Shape;349;p34">
                <a:extLst>
                  <a:ext uri="{FF2B5EF4-FFF2-40B4-BE49-F238E27FC236}">
                    <a16:creationId xmlns:a16="http://schemas.microsoft.com/office/drawing/2014/main" id="{B44DDDC2-79E7-4509-8ACA-C68B53F3EB75}"/>
                  </a:ext>
                </a:extLst>
              </p:cNvPr>
              <p:cNvCxnSpPr>
                <a:endCxn id="28" idx="7"/>
              </p:cNvCxnSpPr>
              <p:nvPr/>
            </p:nvCxnSpPr>
            <p:spPr>
              <a:xfrm flipH="1">
                <a:off x="2985826" y="3171774"/>
                <a:ext cx="354000" cy="30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350;p34">
              <a:extLst>
                <a:ext uri="{FF2B5EF4-FFF2-40B4-BE49-F238E27FC236}">
                  <a16:creationId xmlns:a16="http://schemas.microsoft.com/office/drawing/2014/main" id="{04C8315E-ABB3-4CCA-A854-01CF7917C0E2}"/>
                </a:ext>
              </a:extLst>
            </p:cNvPr>
            <p:cNvGrpSpPr/>
            <p:nvPr/>
          </p:nvGrpSpPr>
          <p:grpSpPr>
            <a:xfrm>
              <a:off x="1577750" y="1203388"/>
              <a:ext cx="5682100" cy="2357913"/>
              <a:chOff x="1913525" y="1989413"/>
              <a:chExt cx="5682100" cy="2357913"/>
            </a:xfrm>
          </p:grpSpPr>
          <p:sp>
            <p:nvSpPr>
              <p:cNvPr id="7" name="Google Shape;351;p34">
                <a:extLst>
                  <a:ext uri="{FF2B5EF4-FFF2-40B4-BE49-F238E27FC236}">
                    <a16:creationId xmlns:a16="http://schemas.microsoft.com/office/drawing/2014/main" id="{933EB301-CD59-41AC-B70A-E94C60D31FD8}"/>
                  </a:ext>
                </a:extLst>
              </p:cNvPr>
              <p:cNvSpPr/>
              <p:nvPr/>
            </p:nvSpPr>
            <p:spPr>
              <a:xfrm>
                <a:off x="3344688" y="2657525"/>
                <a:ext cx="1567500" cy="734700"/>
              </a:xfrm>
              <a:prstGeom prst="rect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Cliente</a:t>
                </a:r>
                <a:endParaRPr sz="800"/>
              </a:p>
            </p:txBody>
          </p:sp>
          <p:sp>
            <p:nvSpPr>
              <p:cNvPr id="8" name="Google Shape;352;p34">
                <a:extLst>
                  <a:ext uri="{FF2B5EF4-FFF2-40B4-BE49-F238E27FC236}">
                    <a16:creationId xmlns:a16="http://schemas.microsoft.com/office/drawing/2014/main" id="{3F380CCE-187D-453F-8F94-8720DD394953}"/>
                  </a:ext>
                </a:extLst>
              </p:cNvPr>
              <p:cNvSpPr/>
              <p:nvPr/>
            </p:nvSpPr>
            <p:spPr>
              <a:xfrm>
                <a:off x="2399275" y="20990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tipo_doc</a:t>
                </a:r>
                <a:endParaRPr sz="800"/>
              </a:p>
            </p:txBody>
          </p:sp>
          <p:sp>
            <p:nvSpPr>
              <p:cNvPr id="9" name="Google Shape;353;p34">
                <a:extLst>
                  <a:ext uri="{FF2B5EF4-FFF2-40B4-BE49-F238E27FC236}">
                    <a16:creationId xmlns:a16="http://schemas.microsoft.com/office/drawing/2014/main" id="{5DF79B54-4B39-424F-8EB5-E138E1656693}"/>
                  </a:ext>
                </a:extLst>
              </p:cNvPr>
              <p:cNvSpPr/>
              <p:nvPr/>
            </p:nvSpPr>
            <p:spPr>
              <a:xfrm>
                <a:off x="1913525" y="26575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/>
                  <a:t>nro_doc</a:t>
                </a:r>
                <a:endParaRPr sz="800" dirty="0"/>
              </a:p>
            </p:txBody>
          </p:sp>
          <p:cxnSp>
            <p:nvCxnSpPr>
              <p:cNvPr id="10" name="Google Shape;354;p34">
                <a:extLst>
                  <a:ext uri="{FF2B5EF4-FFF2-40B4-BE49-F238E27FC236}">
                    <a16:creationId xmlns:a16="http://schemas.microsoft.com/office/drawing/2014/main" id="{238895A8-E6A3-48D7-8BB2-882F109D2386}"/>
                  </a:ext>
                </a:extLst>
              </p:cNvPr>
              <p:cNvCxnSpPr>
                <a:stCxn id="8" idx="5"/>
              </p:cNvCxnSpPr>
              <p:nvPr/>
            </p:nvCxnSpPr>
            <p:spPr>
              <a:xfrm>
                <a:off x="3335964" y="2466979"/>
                <a:ext cx="444900" cy="192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355;p34">
                <a:extLst>
                  <a:ext uri="{FF2B5EF4-FFF2-40B4-BE49-F238E27FC236}">
                    <a16:creationId xmlns:a16="http://schemas.microsoft.com/office/drawing/2014/main" id="{AA57B2E1-8AC6-425C-B3AC-F9185EFE0670}"/>
                  </a:ext>
                </a:extLst>
              </p:cNvPr>
              <p:cNvCxnSpPr>
                <a:stCxn id="9" idx="6"/>
              </p:cNvCxnSpPr>
              <p:nvPr/>
            </p:nvCxnSpPr>
            <p:spPr>
              <a:xfrm rot="10800000" flipH="1">
                <a:off x="3010925" y="2870675"/>
                <a:ext cx="336900" cy="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356;p34">
                <a:extLst>
                  <a:ext uri="{FF2B5EF4-FFF2-40B4-BE49-F238E27FC236}">
                    <a16:creationId xmlns:a16="http://schemas.microsoft.com/office/drawing/2014/main" id="{B580412D-5CE2-4056-A8B4-D1B4C28296B5}"/>
                  </a:ext>
                </a:extLst>
              </p:cNvPr>
              <p:cNvCxnSpPr>
                <a:stCxn id="8" idx="3"/>
                <a:endCxn id="8" idx="5"/>
              </p:cNvCxnSpPr>
              <p:nvPr/>
            </p:nvCxnSpPr>
            <p:spPr>
              <a:xfrm>
                <a:off x="2559986" y="2466979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357;p34">
                <a:extLst>
                  <a:ext uri="{FF2B5EF4-FFF2-40B4-BE49-F238E27FC236}">
                    <a16:creationId xmlns:a16="http://schemas.microsoft.com/office/drawing/2014/main" id="{27C9BE09-F440-4784-A724-EB1A5E36D3F0}"/>
                  </a:ext>
                </a:extLst>
              </p:cNvPr>
              <p:cNvCxnSpPr>
                <a:stCxn id="9" idx="3"/>
                <a:endCxn id="9" idx="5"/>
              </p:cNvCxnSpPr>
              <p:nvPr/>
            </p:nvCxnSpPr>
            <p:spPr>
              <a:xfrm>
                <a:off x="2074236" y="3025492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358;p34">
                <a:extLst>
                  <a:ext uri="{FF2B5EF4-FFF2-40B4-BE49-F238E27FC236}">
                    <a16:creationId xmlns:a16="http://schemas.microsoft.com/office/drawing/2014/main" id="{BBD29B1D-CD4A-4EFA-99BD-73D7886ECA7B}"/>
                  </a:ext>
                </a:extLst>
              </p:cNvPr>
              <p:cNvSpPr/>
              <p:nvPr/>
            </p:nvSpPr>
            <p:spPr>
              <a:xfrm>
                <a:off x="3780863" y="19894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nombre</a:t>
                </a:r>
                <a:endParaRPr sz="800"/>
              </a:p>
            </p:txBody>
          </p:sp>
          <p:cxnSp>
            <p:nvCxnSpPr>
              <p:cNvPr id="15" name="Google Shape;359;p34">
                <a:extLst>
                  <a:ext uri="{FF2B5EF4-FFF2-40B4-BE49-F238E27FC236}">
                    <a16:creationId xmlns:a16="http://schemas.microsoft.com/office/drawing/2014/main" id="{5645FAE0-9373-43F8-82E7-36F47A30BB76}"/>
                  </a:ext>
                </a:extLst>
              </p:cNvPr>
              <p:cNvCxnSpPr>
                <a:stCxn id="14" idx="4"/>
                <a:endCxn id="7" idx="0"/>
              </p:cNvCxnSpPr>
              <p:nvPr/>
            </p:nvCxnSpPr>
            <p:spPr>
              <a:xfrm flipH="1">
                <a:off x="4128563" y="2420513"/>
                <a:ext cx="201000" cy="23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360;p34">
                <a:extLst>
                  <a:ext uri="{FF2B5EF4-FFF2-40B4-BE49-F238E27FC236}">
                    <a16:creationId xmlns:a16="http://schemas.microsoft.com/office/drawing/2014/main" id="{50D83F43-D880-4C87-91AD-35F518AC3F0D}"/>
                  </a:ext>
                </a:extLst>
              </p:cNvPr>
              <p:cNvSpPr/>
              <p:nvPr/>
            </p:nvSpPr>
            <p:spPr>
              <a:xfrm>
                <a:off x="4437625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edad</a:t>
                </a:r>
                <a:endParaRPr sz="800"/>
              </a:p>
            </p:txBody>
          </p:sp>
          <p:cxnSp>
            <p:nvCxnSpPr>
              <p:cNvPr id="17" name="Google Shape;361;p34">
                <a:extLst>
                  <a:ext uri="{FF2B5EF4-FFF2-40B4-BE49-F238E27FC236}">
                    <a16:creationId xmlns:a16="http://schemas.microsoft.com/office/drawing/2014/main" id="{F0275066-CA56-475F-A78E-252C1905424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rot="10800000">
                <a:off x="4433725" y="3388225"/>
                <a:ext cx="5526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362;p34">
                <a:extLst>
                  <a:ext uri="{FF2B5EF4-FFF2-40B4-BE49-F238E27FC236}">
                    <a16:creationId xmlns:a16="http://schemas.microsoft.com/office/drawing/2014/main" id="{F11AFDC2-E1F7-4765-9CF8-F84DB4E13ECB}"/>
                  </a:ext>
                </a:extLst>
              </p:cNvPr>
              <p:cNvSpPr/>
              <p:nvPr/>
            </p:nvSpPr>
            <p:spPr>
              <a:xfrm>
                <a:off x="2923450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f_nac</a:t>
                </a:r>
                <a:endParaRPr sz="800"/>
              </a:p>
            </p:txBody>
          </p:sp>
          <p:cxnSp>
            <p:nvCxnSpPr>
              <p:cNvPr id="19" name="Google Shape;363;p34">
                <a:extLst>
                  <a:ext uri="{FF2B5EF4-FFF2-40B4-BE49-F238E27FC236}">
                    <a16:creationId xmlns:a16="http://schemas.microsoft.com/office/drawing/2014/main" id="{A320957A-1F7A-43B4-8370-B92294B524E1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rot="10800000" flipH="1">
                <a:off x="3472150" y="3388225"/>
                <a:ext cx="3360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364;p34">
                <a:extLst>
                  <a:ext uri="{FF2B5EF4-FFF2-40B4-BE49-F238E27FC236}">
                    <a16:creationId xmlns:a16="http://schemas.microsoft.com/office/drawing/2014/main" id="{05585D8C-A023-4574-97F4-776C010A6D77}"/>
                  </a:ext>
                </a:extLst>
              </p:cNvPr>
              <p:cNvSpPr/>
              <p:nvPr/>
            </p:nvSpPr>
            <p:spPr>
              <a:xfrm>
                <a:off x="6498225" y="22536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calle</a:t>
                </a:r>
                <a:endParaRPr sz="800"/>
              </a:p>
            </p:txBody>
          </p:sp>
          <p:cxnSp>
            <p:nvCxnSpPr>
              <p:cNvPr id="21" name="Google Shape;365;p34">
                <a:extLst>
                  <a:ext uri="{FF2B5EF4-FFF2-40B4-BE49-F238E27FC236}">
                    <a16:creationId xmlns:a16="http://schemas.microsoft.com/office/drawing/2014/main" id="{3FE549FA-8E8E-47FE-971F-0A62F8E27F1F}"/>
                  </a:ext>
                </a:extLst>
              </p:cNvPr>
              <p:cNvCxnSpPr>
                <a:stCxn id="26" idx="7"/>
                <a:endCxn id="20" idx="3"/>
              </p:cNvCxnSpPr>
              <p:nvPr/>
            </p:nvCxnSpPr>
            <p:spPr>
              <a:xfrm rot="10800000" flipH="1">
                <a:off x="6239464" y="2621483"/>
                <a:ext cx="419400" cy="25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" name="Google Shape;367;p34">
                <a:extLst>
                  <a:ext uri="{FF2B5EF4-FFF2-40B4-BE49-F238E27FC236}">
                    <a16:creationId xmlns:a16="http://schemas.microsoft.com/office/drawing/2014/main" id="{62729949-F358-4FC5-9060-BCED320D676A}"/>
                  </a:ext>
                </a:extLst>
              </p:cNvPr>
              <p:cNvSpPr/>
              <p:nvPr/>
            </p:nvSpPr>
            <p:spPr>
              <a:xfrm>
                <a:off x="649822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</a:t>
                </a:r>
                <a:endParaRPr sz="800"/>
              </a:p>
            </p:txBody>
          </p:sp>
          <p:sp>
            <p:nvSpPr>
              <p:cNvPr id="23" name="Google Shape;368;p34">
                <a:extLst>
                  <a:ext uri="{FF2B5EF4-FFF2-40B4-BE49-F238E27FC236}">
                    <a16:creationId xmlns:a16="http://schemas.microsoft.com/office/drawing/2014/main" id="{261091C3-C808-460B-9D63-E3FB584A4B9F}"/>
                  </a:ext>
                </a:extLst>
              </p:cNvPr>
              <p:cNvSpPr/>
              <p:nvPr/>
            </p:nvSpPr>
            <p:spPr>
              <a:xfrm>
                <a:off x="6498225" y="336500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cp</a:t>
                </a:r>
                <a:endParaRPr sz="800"/>
              </a:p>
            </p:txBody>
          </p:sp>
          <p:cxnSp>
            <p:nvCxnSpPr>
              <p:cNvPr id="24" name="Google Shape;369;p34">
                <a:extLst>
                  <a:ext uri="{FF2B5EF4-FFF2-40B4-BE49-F238E27FC236}">
                    <a16:creationId xmlns:a16="http://schemas.microsoft.com/office/drawing/2014/main" id="{A0C5FC82-141B-4797-90C0-B7C3E9593486}"/>
                  </a:ext>
                </a:extLst>
              </p:cNvPr>
              <p:cNvCxnSpPr>
                <a:stCxn id="26" idx="6"/>
                <a:endCxn id="22" idx="2"/>
              </p:cNvCxnSpPr>
              <p:nvPr/>
            </p:nvCxnSpPr>
            <p:spPr>
              <a:xfrm>
                <a:off x="6400175" y="3027100"/>
                <a:ext cx="98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70;p34">
                <a:extLst>
                  <a:ext uri="{FF2B5EF4-FFF2-40B4-BE49-F238E27FC236}">
                    <a16:creationId xmlns:a16="http://schemas.microsoft.com/office/drawing/2014/main" id="{C3953EBF-096F-417F-B3F5-A0DFDFA9C2B2}"/>
                  </a:ext>
                </a:extLst>
              </p:cNvPr>
              <p:cNvCxnSpPr>
                <a:stCxn id="26" idx="5"/>
                <a:endCxn id="23" idx="1"/>
              </p:cNvCxnSpPr>
              <p:nvPr/>
            </p:nvCxnSpPr>
            <p:spPr>
              <a:xfrm>
                <a:off x="6239464" y="3179517"/>
                <a:ext cx="419400" cy="24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366;p34">
                <a:extLst>
                  <a:ext uri="{FF2B5EF4-FFF2-40B4-BE49-F238E27FC236}">
                    <a16:creationId xmlns:a16="http://schemas.microsoft.com/office/drawing/2014/main" id="{2A9D7F6D-7B72-4AF3-8B65-CDA77C1039B5}"/>
                  </a:ext>
                </a:extLst>
              </p:cNvPr>
              <p:cNvSpPr/>
              <p:nvPr/>
            </p:nvSpPr>
            <p:spPr>
              <a:xfrm>
                <a:off x="530277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domicilio</a:t>
                </a:r>
                <a:endParaRPr sz="800"/>
              </a:p>
            </p:txBody>
          </p:sp>
          <p:cxnSp>
            <p:nvCxnSpPr>
              <p:cNvPr id="27" name="Google Shape;371;p34">
                <a:extLst>
                  <a:ext uri="{FF2B5EF4-FFF2-40B4-BE49-F238E27FC236}">
                    <a16:creationId xmlns:a16="http://schemas.microsoft.com/office/drawing/2014/main" id="{44089A5E-8FC0-4A2D-9AE4-F237588EBEAB}"/>
                  </a:ext>
                </a:extLst>
              </p:cNvPr>
              <p:cNvCxnSpPr>
                <a:stCxn id="7" idx="3"/>
                <a:endCxn id="26" idx="2"/>
              </p:cNvCxnSpPr>
              <p:nvPr/>
            </p:nvCxnSpPr>
            <p:spPr>
              <a:xfrm>
                <a:off x="4912188" y="3024875"/>
                <a:ext cx="390600" cy="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1" name="Google Shape;248;p29">
            <a:extLst>
              <a:ext uri="{FF2B5EF4-FFF2-40B4-BE49-F238E27FC236}">
                <a16:creationId xmlns:a16="http://schemas.microsoft.com/office/drawing/2014/main" id="{63F2208A-2DC9-4F7B-8776-8162EE967D0C}"/>
              </a:ext>
            </a:extLst>
          </p:cNvPr>
          <p:cNvGrpSpPr/>
          <p:nvPr/>
        </p:nvGrpSpPr>
        <p:grpSpPr>
          <a:xfrm>
            <a:off x="1434915" y="2760749"/>
            <a:ext cx="1138974" cy="2003429"/>
            <a:chOff x="1854267" y="2231850"/>
            <a:chExt cx="1569821" cy="2483411"/>
          </a:xfrm>
        </p:grpSpPr>
        <p:sp>
          <p:nvSpPr>
            <p:cNvPr id="32" name="Google Shape;249;p29">
              <a:extLst>
                <a:ext uri="{FF2B5EF4-FFF2-40B4-BE49-F238E27FC236}">
                  <a16:creationId xmlns:a16="http://schemas.microsoft.com/office/drawing/2014/main" id="{BFCE1AF5-59C6-4246-80DC-0EE63AD80BA8}"/>
                </a:ext>
              </a:extLst>
            </p:cNvPr>
            <p:cNvSpPr/>
            <p:nvPr/>
          </p:nvSpPr>
          <p:spPr>
            <a:xfrm>
              <a:off x="1856588" y="2231850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33" name="Google Shape;250;p29">
              <a:extLst>
                <a:ext uri="{FF2B5EF4-FFF2-40B4-BE49-F238E27FC236}">
                  <a16:creationId xmlns:a16="http://schemas.microsoft.com/office/drawing/2014/main" id="{6FB03490-26DE-492E-BCD1-EDF43DB9D33A}"/>
                </a:ext>
              </a:extLst>
            </p:cNvPr>
            <p:cNvSpPr/>
            <p:nvPr/>
          </p:nvSpPr>
          <p:spPr>
            <a:xfrm>
              <a:off x="1854267" y="3980561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dirty="0" err="1"/>
                <a:t>Telefono</a:t>
              </a:r>
              <a:endParaRPr dirty="0"/>
            </a:p>
          </p:txBody>
        </p:sp>
        <p:sp>
          <p:nvSpPr>
            <p:cNvPr id="34" name="Google Shape;251;p29">
              <a:extLst>
                <a:ext uri="{FF2B5EF4-FFF2-40B4-BE49-F238E27FC236}">
                  <a16:creationId xmlns:a16="http://schemas.microsoft.com/office/drawing/2014/main" id="{59747BE9-652B-4531-B007-4A8DAA2DB566}"/>
                </a:ext>
              </a:extLst>
            </p:cNvPr>
            <p:cNvSpPr/>
            <p:nvPr/>
          </p:nvSpPr>
          <p:spPr>
            <a:xfrm>
              <a:off x="2418591" y="333204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5" name="Google Shape;252;p29">
              <a:extLst>
                <a:ext uri="{FF2B5EF4-FFF2-40B4-BE49-F238E27FC236}">
                  <a16:creationId xmlns:a16="http://schemas.microsoft.com/office/drawing/2014/main" id="{E2CFCF95-328D-453D-AAAE-B8AC3BE6B110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 rot="5400000">
              <a:off x="2456894" y="3148599"/>
              <a:ext cx="365494" cy="139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253;p29">
              <a:extLst>
                <a:ext uri="{FF2B5EF4-FFF2-40B4-BE49-F238E27FC236}">
                  <a16:creationId xmlns:a16="http://schemas.microsoft.com/office/drawing/2014/main" id="{A53CA1F4-3A4E-417B-B952-B8C4C92B2F14}"/>
                </a:ext>
              </a:extLst>
            </p:cNvPr>
            <p:cNvCxnSpPr>
              <a:cxnSpLocks/>
              <a:stCxn id="34" idx="2"/>
              <a:endCxn id="33" idx="0"/>
            </p:cNvCxnSpPr>
            <p:nvPr/>
          </p:nvCxnSpPr>
          <p:spPr>
            <a:xfrm rot="5400000">
              <a:off x="2529771" y="3871391"/>
              <a:ext cx="217416" cy="92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254;p29">
              <a:extLst>
                <a:ext uri="{FF2B5EF4-FFF2-40B4-BE49-F238E27FC236}">
                  <a16:creationId xmlns:a16="http://schemas.microsoft.com/office/drawing/2014/main" id="{55DC2ACF-C109-4185-BBE6-F39B97DC4EE0}"/>
                </a:ext>
              </a:extLst>
            </p:cNvPr>
            <p:cNvSpPr txBox="1"/>
            <p:nvPr/>
          </p:nvSpPr>
          <p:spPr>
            <a:xfrm>
              <a:off x="2624037" y="3622840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8" name="Google Shape;255;p29">
              <a:extLst>
                <a:ext uri="{FF2B5EF4-FFF2-40B4-BE49-F238E27FC236}">
                  <a16:creationId xmlns:a16="http://schemas.microsoft.com/office/drawing/2014/main" id="{4814278A-511E-449A-B30F-4439FD2C640B}"/>
                </a:ext>
              </a:extLst>
            </p:cNvPr>
            <p:cNvSpPr txBox="1"/>
            <p:nvPr/>
          </p:nvSpPr>
          <p:spPr>
            <a:xfrm>
              <a:off x="2640341" y="29646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B7A3A09-AB17-44EA-8606-C6A535CD91EA}"/>
              </a:ext>
            </a:extLst>
          </p:cNvPr>
          <p:cNvSpPr txBox="1"/>
          <p:nvPr/>
        </p:nvSpPr>
        <p:spPr>
          <a:xfrm>
            <a:off x="2557107" y="3521776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EQUIVALENTE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7 - Atributos multivaluados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body" idx="1"/>
          </p:nvPr>
        </p:nvSpPr>
        <p:spPr>
          <a:xfrm>
            <a:off x="311700" y="3420463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/>
              <a:t>Cliente</a:t>
            </a:r>
            <a:r>
              <a:rPr lang="en" sz="1400" dirty="0"/>
              <a:t> (</a:t>
            </a:r>
            <a:r>
              <a:rPr lang="en" sz="1400" u="sng" dirty="0"/>
              <a:t>tipo_doc</a:t>
            </a:r>
            <a:r>
              <a:rPr lang="en" sz="1400" dirty="0"/>
              <a:t>, </a:t>
            </a:r>
            <a:r>
              <a:rPr lang="en" sz="1400" u="sng" dirty="0"/>
              <a:t>nro_doc</a:t>
            </a:r>
            <a:r>
              <a:rPr lang="en" sz="1400" dirty="0"/>
              <a:t>, nombre, f_nac, domicilio_calle, domicilio_nro, domicilio_cp)</a:t>
            </a:r>
            <a:br>
              <a:rPr lang="en" sz="1400" dirty="0"/>
            </a:br>
            <a:r>
              <a:rPr lang="en" sz="1400" b="1" dirty="0">
                <a:solidFill>
                  <a:srgbClr val="3C78D8"/>
                </a:solidFill>
              </a:rPr>
              <a:t>Telefono</a:t>
            </a:r>
            <a:r>
              <a:rPr lang="en" sz="1400" dirty="0">
                <a:solidFill>
                  <a:srgbClr val="3C78D8"/>
                </a:solidFill>
              </a:rPr>
              <a:t> (</a:t>
            </a:r>
            <a:r>
              <a:rPr lang="en" sz="1400" u="sng" dirty="0">
                <a:solidFill>
                  <a:srgbClr val="3C78D8"/>
                </a:solidFill>
              </a:rPr>
              <a:t>cod_tel</a:t>
            </a:r>
            <a:r>
              <a:rPr lang="en" sz="1400" dirty="0">
                <a:solidFill>
                  <a:srgbClr val="3C78D8"/>
                </a:solidFill>
              </a:rPr>
              <a:t>, tipo_doc, nro_doc, telefono)</a:t>
            </a:r>
            <a:endParaRPr sz="1400" dirty="0">
              <a:solidFill>
                <a:srgbClr val="3C78D8"/>
              </a:solidFill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2393467" y="1315896"/>
            <a:ext cx="4357060" cy="1806397"/>
            <a:chOff x="1572525" y="1203388"/>
            <a:chExt cx="5687325" cy="2357913"/>
          </a:xfrm>
        </p:grpSpPr>
        <p:grpSp>
          <p:nvGrpSpPr>
            <p:cNvPr id="346" name="Google Shape;346;p34"/>
            <p:cNvGrpSpPr/>
            <p:nvPr/>
          </p:nvGrpSpPr>
          <p:grpSpPr>
            <a:xfrm>
              <a:off x="1572525" y="2385749"/>
              <a:ext cx="1431526" cy="759976"/>
              <a:chOff x="1908300" y="3171774"/>
              <a:chExt cx="1431526" cy="759976"/>
            </a:xfrm>
          </p:grpSpPr>
          <p:sp>
            <p:nvSpPr>
              <p:cNvPr id="347" name="Google Shape;347;p34"/>
              <p:cNvSpPr/>
              <p:nvPr/>
            </p:nvSpPr>
            <p:spPr>
              <a:xfrm>
                <a:off x="1908300" y="3403750"/>
                <a:ext cx="1262400" cy="5280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48" name="Google Shape;348;p34"/>
              <p:cNvSpPr/>
              <p:nvPr/>
            </p:nvSpPr>
            <p:spPr>
              <a:xfrm>
                <a:off x="1962151" y="3452200"/>
                <a:ext cx="11547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telefono</a:t>
                </a:r>
                <a:endParaRPr sz="800"/>
              </a:p>
            </p:txBody>
          </p:sp>
          <p:cxnSp>
            <p:nvCxnSpPr>
              <p:cNvPr id="349" name="Google Shape;349;p34"/>
              <p:cNvCxnSpPr>
                <a:endCxn id="347" idx="7"/>
              </p:cNvCxnSpPr>
              <p:nvPr/>
            </p:nvCxnSpPr>
            <p:spPr>
              <a:xfrm flipH="1">
                <a:off x="2985826" y="3171774"/>
                <a:ext cx="354000" cy="30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0" name="Google Shape;350;p34"/>
            <p:cNvGrpSpPr/>
            <p:nvPr/>
          </p:nvGrpSpPr>
          <p:grpSpPr>
            <a:xfrm>
              <a:off x="1577750" y="1203388"/>
              <a:ext cx="5682100" cy="2357913"/>
              <a:chOff x="1913525" y="1989413"/>
              <a:chExt cx="5682100" cy="2357913"/>
            </a:xfrm>
          </p:grpSpPr>
          <p:sp>
            <p:nvSpPr>
              <p:cNvPr id="351" name="Google Shape;351;p34"/>
              <p:cNvSpPr/>
              <p:nvPr/>
            </p:nvSpPr>
            <p:spPr>
              <a:xfrm>
                <a:off x="3344688" y="2657525"/>
                <a:ext cx="1567500" cy="734700"/>
              </a:xfrm>
              <a:prstGeom prst="rect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Cliente</a:t>
                </a:r>
                <a:endParaRPr sz="800"/>
              </a:p>
            </p:txBody>
          </p:sp>
          <p:sp>
            <p:nvSpPr>
              <p:cNvPr id="352" name="Google Shape;352;p34"/>
              <p:cNvSpPr/>
              <p:nvPr/>
            </p:nvSpPr>
            <p:spPr>
              <a:xfrm>
                <a:off x="2399275" y="20990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tipo_doc</a:t>
                </a:r>
                <a:endParaRPr sz="800"/>
              </a:p>
            </p:txBody>
          </p:sp>
          <p:sp>
            <p:nvSpPr>
              <p:cNvPr id="353" name="Google Shape;353;p34"/>
              <p:cNvSpPr/>
              <p:nvPr/>
            </p:nvSpPr>
            <p:spPr>
              <a:xfrm>
                <a:off x="1913525" y="26575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nro_doc</a:t>
                </a:r>
                <a:endParaRPr sz="800"/>
              </a:p>
            </p:txBody>
          </p:sp>
          <p:cxnSp>
            <p:nvCxnSpPr>
              <p:cNvPr id="354" name="Google Shape;354;p34"/>
              <p:cNvCxnSpPr>
                <a:stCxn id="352" idx="5"/>
              </p:cNvCxnSpPr>
              <p:nvPr/>
            </p:nvCxnSpPr>
            <p:spPr>
              <a:xfrm>
                <a:off x="3335964" y="2466979"/>
                <a:ext cx="444900" cy="192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34"/>
              <p:cNvCxnSpPr>
                <a:stCxn id="353" idx="6"/>
              </p:cNvCxnSpPr>
              <p:nvPr/>
            </p:nvCxnSpPr>
            <p:spPr>
              <a:xfrm rot="10800000" flipH="1">
                <a:off x="3010925" y="2870675"/>
                <a:ext cx="336900" cy="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34"/>
              <p:cNvCxnSpPr>
                <a:stCxn id="352" idx="3"/>
                <a:endCxn id="352" idx="5"/>
              </p:cNvCxnSpPr>
              <p:nvPr/>
            </p:nvCxnSpPr>
            <p:spPr>
              <a:xfrm>
                <a:off x="2559986" y="2466979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34"/>
              <p:cNvCxnSpPr>
                <a:stCxn id="353" idx="3"/>
                <a:endCxn id="353" idx="5"/>
              </p:cNvCxnSpPr>
              <p:nvPr/>
            </p:nvCxnSpPr>
            <p:spPr>
              <a:xfrm>
                <a:off x="2074236" y="3025492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8" name="Google Shape;358;p34"/>
              <p:cNvSpPr/>
              <p:nvPr/>
            </p:nvSpPr>
            <p:spPr>
              <a:xfrm>
                <a:off x="3780863" y="19894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nombre</a:t>
                </a:r>
                <a:endParaRPr sz="800"/>
              </a:p>
            </p:txBody>
          </p:sp>
          <p:cxnSp>
            <p:nvCxnSpPr>
              <p:cNvPr id="359" name="Google Shape;359;p34"/>
              <p:cNvCxnSpPr>
                <a:stCxn id="358" idx="4"/>
                <a:endCxn id="351" idx="0"/>
              </p:cNvCxnSpPr>
              <p:nvPr/>
            </p:nvCxnSpPr>
            <p:spPr>
              <a:xfrm flipH="1">
                <a:off x="4128563" y="2420513"/>
                <a:ext cx="201000" cy="23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0" name="Google Shape;360;p34"/>
              <p:cNvSpPr/>
              <p:nvPr/>
            </p:nvSpPr>
            <p:spPr>
              <a:xfrm>
                <a:off x="4437625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edad</a:t>
                </a:r>
                <a:endParaRPr sz="800"/>
              </a:p>
            </p:txBody>
          </p:sp>
          <p:cxnSp>
            <p:nvCxnSpPr>
              <p:cNvPr id="361" name="Google Shape;361;p34"/>
              <p:cNvCxnSpPr>
                <a:stCxn id="360" idx="0"/>
              </p:cNvCxnSpPr>
              <p:nvPr/>
            </p:nvCxnSpPr>
            <p:spPr>
              <a:xfrm rot="10800000">
                <a:off x="4433725" y="3388225"/>
                <a:ext cx="5526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2" name="Google Shape;362;p34"/>
              <p:cNvSpPr/>
              <p:nvPr/>
            </p:nvSpPr>
            <p:spPr>
              <a:xfrm>
                <a:off x="2923450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f_nac</a:t>
                </a:r>
                <a:endParaRPr sz="800"/>
              </a:p>
            </p:txBody>
          </p:sp>
          <p:cxnSp>
            <p:nvCxnSpPr>
              <p:cNvPr id="363" name="Google Shape;363;p34"/>
              <p:cNvCxnSpPr>
                <a:stCxn id="362" idx="0"/>
              </p:cNvCxnSpPr>
              <p:nvPr/>
            </p:nvCxnSpPr>
            <p:spPr>
              <a:xfrm rot="10800000" flipH="1">
                <a:off x="3472150" y="3388225"/>
                <a:ext cx="3360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4" name="Google Shape;364;p34"/>
              <p:cNvSpPr/>
              <p:nvPr/>
            </p:nvSpPr>
            <p:spPr>
              <a:xfrm>
                <a:off x="6498225" y="22536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calle</a:t>
                </a:r>
                <a:endParaRPr sz="800"/>
              </a:p>
            </p:txBody>
          </p:sp>
          <p:cxnSp>
            <p:nvCxnSpPr>
              <p:cNvPr id="365" name="Google Shape;365;p34"/>
              <p:cNvCxnSpPr>
                <a:stCxn id="366" idx="7"/>
                <a:endCxn id="364" idx="3"/>
              </p:cNvCxnSpPr>
              <p:nvPr/>
            </p:nvCxnSpPr>
            <p:spPr>
              <a:xfrm rot="10800000" flipH="1">
                <a:off x="6239464" y="2621483"/>
                <a:ext cx="419400" cy="25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34"/>
              <p:cNvSpPr/>
              <p:nvPr/>
            </p:nvSpPr>
            <p:spPr>
              <a:xfrm>
                <a:off x="649822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</a:t>
                </a:r>
                <a:endParaRPr sz="800"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6498225" y="336500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cp</a:t>
                </a:r>
                <a:endParaRPr sz="800"/>
              </a:p>
            </p:txBody>
          </p:sp>
          <p:cxnSp>
            <p:nvCxnSpPr>
              <p:cNvPr id="369" name="Google Shape;369;p34"/>
              <p:cNvCxnSpPr>
                <a:stCxn id="366" idx="6"/>
                <a:endCxn id="367" idx="2"/>
              </p:cNvCxnSpPr>
              <p:nvPr/>
            </p:nvCxnSpPr>
            <p:spPr>
              <a:xfrm>
                <a:off x="6400175" y="3027100"/>
                <a:ext cx="98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34"/>
              <p:cNvCxnSpPr>
                <a:stCxn id="366" idx="5"/>
                <a:endCxn id="368" idx="1"/>
              </p:cNvCxnSpPr>
              <p:nvPr/>
            </p:nvCxnSpPr>
            <p:spPr>
              <a:xfrm>
                <a:off x="6239464" y="3179517"/>
                <a:ext cx="419400" cy="24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6" name="Google Shape;366;p34"/>
              <p:cNvSpPr/>
              <p:nvPr/>
            </p:nvSpPr>
            <p:spPr>
              <a:xfrm>
                <a:off x="530277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domicilio</a:t>
                </a:r>
                <a:endParaRPr sz="800"/>
              </a:p>
            </p:txBody>
          </p:sp>
          <p:cxnSp>
            <p:nvCxnSpPr>
              <p:cNvPr id="371" name="Google Shape;371;p34"/>
              <p:cNvCxnSpPr>
                <a:stCxn id="351" idx="3"/>
                <a:endCxn id="366" idx="2"/>
              </p:cNvCxnSpPr>
              <p:nvPr/>
            </p:nvCxnSpPr>
            <p:spPr>
              <a:xfrm>
                <a:off x="4912188" y="3024875"/>
                <a:ext cx="390600" cy="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72" name="Google Shape;372;p34"/>
          <p:cNvCxnSpPr/>
          <p:nvPr/>
        </p:nvCxnSpPr>
        <p:spPr>
          <a:xfrm>
            <a:off x="1866864" y="3982153"/>
            <a:ext cx="14247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311700" y="437662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Telefono.tipo_doc + nro_doc → Cliente.tipo_doc + nro_doc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body" idx="1"/>
          </p:nvPr>
        </p:nvSpPr>
        <p:spPr>
          <a:xfrm>
            <a:off x="311700" y="40846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 dirty="0"/>
              <a:t>Lista de claves foráneas</a:t>
            </a:r>
            <a:endParaRPr sz="1400" b="1" u="sn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41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Subentidades pasan como una fuerte, pero se adicionan los campos que forman la clave de la supraentidad, creando la clave foránea correspondiente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 clave primaria estará formada únicamente por estos nuevos campos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 pierden las restricciones (solapamiento y partición)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Atributo de tipo pasa como campo a la supraentidad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8 - Jerarquías</a:t>
            </a: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body" idx="1"/>
          </p:nvPr>
        </p:nvSpPr>
        <p:spPr>
          <a:xfrm>
            <a:off x="5890200" y="2902100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/>
              <a:t>A</a:t>
            </a:r>
            <a:r>
              <a:rPr lang="en" sz="1400" dirty="0"/>
              <a:t> (</a:t>
            </a:r>
            <a:r>
              <a:rPr lang="en" sz="1400" u="sng" dirty="0"/>
              <a:t>a1</a:t>
            </a:r>
            <a:r>
              <a:rPr lang="en" sz="1400" dirty="0"/>
              <a:t>, a2)</a:t>
            </a:r>
            <a:br>
              <a:rPr lang="en" sz="1400" dirty="0"/>
            </a:br>
            <a:r>
              <a:rPr lang="en" sz="1400" b="1" dirty="0">
                <a:solidFill>
                  <a:srgbClr val="3C78D8"/>
                </a:solidFill>
              </a:rPr>
              <a:t>B</a:t>
            </a:r>
            <a:r>
              <a:rPr lang="en" sz="1400" dirty="0">
                <a:solidFill>
                  <a:srgbClr val="3C78D8"/>
                </a:solidFill>
              </a:rPr>
              <a:t> (a1, b1, </a:t>
            </a:r>
            <a:r>
              <a:rPr lang="en" sz="1400" u="sng" dirty="0">
                <a:solidFill>
                  <a:srgbClr val="3C78D8"/>
                </a:solidFill>
              </a:rPr>
              <a:t>id_b</a:t>
            </a:r>
            <a:r>
              <a:rPr lang="en" sz="1400" dirty="0">
                <a:solidFill>
                  <a:srgbClr val="3C78D8"/>
                </a:solidFill>
              </a:rPr>
              <a:t>)</a:t>
            </a:r>
            <a:br>
              <a:rPr lang="en" sz="1400" dirty="0">
                <a:solidFill>
                  <a:srgbClr val="3C78D8"/>
                </a:solidFill>
              </a:rPr>
            </a:br>
            <a:r>
              <a:rPr lang="en" sz="1400" b="1" dirty="0">
                <a:solidFill>
                  <a:srgbClr val="3C78D8"/>
                </a:solidFill>
              </a:rPr>
              <a:t>C</a:t>
            </a:r>
            <a:r>
              <a:rPr lang="en" sz="1400" dirty="0">
                <a:solidFill>
                  <a:srgbClr val="3C78D8"/>
                </a:solidFill>
              </a:rPr>
              <a:t> (a1, c1, c2, </a:t>
            </a:r>
            <a:r>
              <a:rPr lang="en" sz="1400" u="sng" dirty="0">
                <a:solidFill>
                  <a:srgbClr val="3C78D8"/>
                </a:solidFill>
              </a:rPr>
              <a:t>id_c</a:t>
            </a:r>
            <a:r>
              <a:rPr lang="en" sz="1400" dirty="0">
                <a:solidFill>
                  <a:srgbClr val="3C78D8"/>
                </a:solidFill>
              </a:rPr>
              <a:t>)</a:t>
            </a:r>
            <a:endParaRPr sz="1400" dirty="0">
              <a:solidFill>
                <a:srgbClr val="3C78D8"/>
              </a:solidFill>
            </a:endParaRPr>
          </a:p>
        </p:txBody>
      </p:sp>
      <p:sp>
        <p:nvSpPr>
          <p:cNvPr id="420" name="Google Shape;420;p36"/>
          <p:cNvSpPr txBox="1">
            <a:spLocks noGrp="1"/>
          </p:cNvSpPr>
          <p:nvPr>
            <p:ph type="body" idx="1"/>
          </p:nvPr>
        </p:nvSpPr>
        <p:spPr>
          <a:xfrm>
            <a:off x="5890200" y="4160154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B.a1 → A.a1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C.a1 → A.a1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21" name="Google Shape;421;p36"/>
          <p:cNvSpPr txBox="1">
            <a:spLocks noGrp="1"/>
          </p:cNvSpPr>
          <p:nvPr>
            <p:ph type="body" idx="1"/>
          </p:nvPr>
        </p:nvSpPr>
        <p:spPr>
          <a:xfrm>
            <a:off x="5890200" y="3868207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grpSp>
        <p:nvGrpSpPr>
          <p:cNvPr id="422" name="Google Shape;422;p36"/>
          <p:cNvGrpSpPr/>
          <p:nvPr/>
        </p:nvGrpSpPr>
        <p:grpSpPr>
          <a:xfrm>
            <a:off x="655479" y="2902106"/>
            <a:ext cx="4373743" cy="1863473"/>
            <a:chOff x="167066" y="2535700"/>
            <a:chExt cx="5368532" cy="2287312"/>
          </a:xfrm>
        </p:grpSpPr>
        <p:sp>
          <p:nvSpPr>
            <p:cNvPr id="423" name="Google Shape;423;p36"/>
            <p:cNvSpPr/>
            <p:nvPr/>
          </p:nvSpPr>
          <p:spPr>
            <a:xfrm>
              <a:off x="167066" y="3752033"/>
              <a:ext cx="913887" cy="324661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b1</a:t>
              </a:r>
              <a:endParaRPr sz="1200"/>
            </a:p>
          </p:txBody>
        </p:sp>
        <p:cxnSp>
          <p:nvCxnSpPr>
            <p:cNvPr id="424" name="Google Shape;424;p36"/>
            <p:cNvCxnSpPr>
              <a:stCxn id="423" idx="5"/>
            </p:cNvCxnSpPr>
            <p:nvPr/>
          </p:nvCxnSpPr>
          <p:spPr>
            <a:xfrm>
              <a:off x="947117" y="4029149"/>
              <a:ext cx="189900" cy="2445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36"/>
            <p:cNvSpPr/>
            <p:nvPr/>
          </p:nvSpPr>
          <p:spPr>
            <a:xfrm>
              <a:off x="4191148" y="3752033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c1</a:t>
              </a:r>
              <a:endParaRPr sz="1200"/>
            </a:p>
          </p:txBody>
        </p:sp>
        <p:cxnSp>
          <p:nvCxnSpPr>
            <p:cNvPr id="426" name="Google Shape;426;p36"/>
            <p:cNvCxnSpPr>
              <a:stCxn id="425" idx="3"/>
            </p:cNvCxnSpPr>
            <p:nvPr/>
          </p:nvCxnSpPr>
          <p:spPr>
            <a:xfrm flipH="1">
              <a:off x="4097871" y="4029097"/>
              <a:ext cx="227100" cy="2445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7" name="Google Shape;427;p36"/>
            <p:cNvSpPr/>
            <p:nvPr/>
          </p:nvSpPr>
          <p:spPr>
            <a:xfrm>
              <a:off x="772388" y="4269812"/>
              <a:ext cx="1180500" cy="5532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991589" y="2766938"/>
              <a:ext cx="1180500" cy="5532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429" name="Google Shape;429;p36"/>
            <p:cNvSpPr txBox="1"/>
            <p:nvPr/>
          </p:nvSpPr>
          <p:spPr>
            <a:xfrm>
              <a:off x="3223875" y="2535700"/>
              <a:ext cx="2073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3210789" y="4269788"/>
              <a:ext cx="1180500" cy="5532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cxnSp>
          <p:nvCxnSpPr>
            <p:cNvPr id="431" name="Google Shape;431;p36"/>
            <p:cNvCxnSpPr/>
            <p:nvPr/>
          </p:nvCxnSpPr>
          <p:spPr>
            <a:xfrm>
              <a:off x="2581838" y="3320150"/>
              <a:ext cx="0" cy="46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36"/>
            <p:cNvCxnSpPr/>
            <p:nvPr/>
          </p:nvCxnSpPr>
          <p:spPr>
            <a:xfrm>
              <a:off x="1362650" y="3799400"/>
              <a:ext cx="24384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36"/>
            <p:cNvCxnSpPr/>
            <p:nvPr/>
          </p:nvCxnSpPr>
          <p:spPr>
            <a:xfrm>
              <a:off x="1362638" y="3799400"/>
              <a:ext cx="0" cy="46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36"/>
            <p:cNvCxnSpPr/>
            <p:nvPr/>
          </p:nvCxnSpPr>
          <p:spPr>
            <a:xfrm>
              <a:off x="3801038" y="3799400"/>
              <a:ext cx="0" cy="46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5" name="Google Shape;435;p36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a1</a:t>
              </a:r>
              <a:endParaRPr sz="1200"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a2</a:t>
              </a:r>
              <a:endParaRPr sz="1200"/>
            </a:p>
          </p:txBody>
        </p:sp>
        <p:cxnSp>
          <p:nvCxnSpPr>
            <p:cNvPr id="437" name="Google Shape;437;p36"/>
            <p:cNvCxnSpPr>
              <a:endCxn id="435" idx="5"/>
            </p:cNvCxnSpPr>
            <p:nvPr/>
          </p:nvCxnSpPr>
          <p:spPr>
            <a:xfrm>
              <a:off x="3544950" y="2903872"/>
              <a:ext cx="646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36"/>
            <p:cNvCxnSpPr>
              <a:endCxn id="435" idx="3"/>
            </p:cNvCxnSpPr>
            <p:nvPr/>
          </p:nvCxnSpPr>
          <p:spPr>
            <a:xfrm rot="10800000" flipH="1">
              <a:off x="3172096" y="2903872"/>
              <a:ext cx="372900" cy="107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36"/>
            <p:cNvCxnSpPr>
              <a:endCxn id="436" idx="2"/>
            </p:cNvCxnSpPr>
            <p:nvPr/>
          </p:nvCxnSpPr>
          <p:spPr>
            <a:xfrm>
              <a:off x="3172223" y="3162496"/>
              <a:ext cx="245100" cy="42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0" name="Google Shape;440;p36"/>
            <p:cNvSpPr/>
            <p:nvPr/>
          </p:nvSpPr>
          <p:spPr>
            <a:xfrm>
              <a:off x="4621798" y="422495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c2</a:t>
              </a:r>
              <a:endParaRPr sz="1200"/>
            </a:p>
          </p:txBody>
        </p:sp>
        <p:cxnSp>
          <p:nvCxnSpPr>
            <p:cNvPr id="441" name="Google Shape;441;p36"/>
            <p:cNvCxnSpPr>
              <a:stCxn id="430" idx="3"/>
              <a:endCxn id="440" idx="3"/>
            </p:cNvCxnSpPr>
            <p:nvPr/>
          </p:nvCxnSpPr>
          <p:spPr>
            <a:xfrm rot="10800000" flipH="1">
              <a:off x="4391289" y="4501988"/>
              <a:ext cx="364200" cy="44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42" name="Google Shape;442;p36"/>
          <p:cNvCxnSpPr/>
          <p:nvPr/>
        </p:nvCxnSpPr>
        <p:spPr>
          <a:xfrm>
            <a:off x="6153125" y="3451331"/>
            <a:ext cx="2649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6"/>
          <p:cNvCxnSpPr/>
          <p:nvPr/>
        </p:nvCxnSpPr>
        <p:spPr>
          <a:xfrm>
            <a:off x="6158987" y="3706065"/>
            <a:ext cx="2649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41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crea una nueva tabla, teniendo como campos a las claves primarias de las tablas que relaciona, formando además 3 claves foráneas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existen atributos de relación, se adicionan a la nueva tabla formando parte de la clave primaria si son identificadores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9 - Ternarias</a:t>
            </a:r>
            <a:endParaRPr/>
          </a:p>
        </p:txBody>
      </p:sp>
      <p:sp>
        <p:nvSpPr>
          <p:cNvPr id="450" name="Google Shape;450;p37"/>
          <p:cNvSpPr txBox="1">
            <a:spLocks noGrp="1"/>
          </p:cNvSpPr>
          <p:nvPr>
            <p:ph type="body" idx="1"/>
          </p:nvPr>
        </p:nvSpPr>
        <p:spPr>
          <a:xfrm>
            <a:off x="5890200" y="2748175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/>
              <a:t>A</a:t>
            </a:r>
            <a:r>
              <a:rPr lang="en" sz="1400" dirty="0"/>
              <a:t> (</a:t>
            </a:r>
            <a:r>
              <a:rPr lang="en" sz="1400" u="sng" dirty="0"/>
              <a:t>a1</a:t>
            </a:r>
            <a:r>
              <a:rPr lang="en" sz="1400" dirty="0"/>
              <a:t>, a2)</a:t>
            </a:r>
            <a:br>
              <a:rPr lang="en" sz="1400" dirty="0"/>
            </a:br>
            <a:r>
              <a:rPr lang="en" sz="1400" b="1" dirty="0"/>
              <a:t>B</a:t>
            </a:r>
            <a:r>
              <a:rPr lang="en" sz="1400" dirty="0"/>
              <a:t> (</a:t>
            </a:r>
            <a:r>
              <a:rPr lang="en" sz="1400" u="sng" dirty="0"/>
              <a:t>b1</a:t>
            </a:r>
            <a:r>
              <a:rPr lang="en" sz="1400" dirty="0"/>
              <a:t>, b2)</a:t>
            </a:r>
            <a:br>
              <a:rPr lang="en" sz="1400" dirty="0"/>
            </a:br>
            <a:r>
              <a:rPr lang="en" sz="1400" b="1" dirty="0"/>
              <a:t>C</a:t>
            </a:r>
            <a:r>
              <a:rPr lang="en" sz="1400" dirty="0"/>
              <a:t> (</a:t>
            </a:r>
            <a:r>
              <a:rPr lang="en" sz="1400" u="sng" dirty="0"/>
              <a:t>c1</a:t>
            </a:r>
            <a:r>
              <a:rPr lang="en" sz="1400" dirty="0"/>
              <a:t>, c2)</a:t>
            </a:r>
            <a:br>
              <a:rPr lang="en" sz="1400" dirty="0"/>
            </a:br>
            <a:r>
              <a:rPr lang="en" sz="1400" b="1" dirty="0">
                <a:solidFill>
                  <a:srgbClr val="3C78D8"/>
                </a:solidFill>
              </a:rPr>
              <a:t>X</a:t>
            </a:r>
            <a:r>
              <a:rPr lang="en" sz="1400" dirty="0">
                <a:solidFill>
                  <a:srgbClr val="3C78D8"/>
                </a:solidFill>
              </a:rPr>
              <a:t> (</a:t>
            </a:r>
            <a:r>
              <a:rPr lang="en" sz="1400" u="sng" dirty="0">
                <a:solidFill>
                  <a:srgbClr val="3C78D8"/>
                </a:solidFill>
              </a:rPr>
              <a:t>id_x</a:t>
            </a:r>
            <a:r>
              <a:rPr lang="en" sz="1400" dirty="0">
                <a:solidFill>
                  <a:srgbClr val="3C78D8"/>
                </a:solidFill>
              </a:rPr>
              <a:t>, a1, b1, c1)</a:t>
            </a:r>
            <a:br>
              <a:rPr lang="en" sz="1400" dirty="0">
                <a:solidFill>
                  <a:srgbClr val="3C78D8"/>
                </a:solidFill>
              </a:rPr>
            </a:br>
            <a:endParaRPr sz="1400" dirty="0">
              <a:solidFill>
                <a:srgbClr val="3C78D8"/>
              </a:solidFill>
            </a:endParaRPr>
          </a:p>
        </p:txBody>
      </p:sp>
      <p:sp>
        <p:nvSpPr>
          <p:cNvPr id="451" name="Google Shape;451;p37"/>
          <p:cNvSpPr txBox="1">
            <a:spLocks noGrp="1"/>
          </p:cNvSpPr>
          <p:nvPr>
            <p:ph type="body" idx="1"/>
          </p:nvPr>
        </p:nvSpPr>
        <p:spPr>
          <a:xfrm>
            <a:off x="5890200" y="4160154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X.a1 → A.a1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X.b1 → B.b1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X.c1 → C.c1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52" name="Google Shape;452;p37"/>
          <p:cNvSpPr txBox="1">
            <a:spLocks noGrp="1"/>
          </p:cNvSpPr>
          <p:nvPr>
            <p:ph type="body" idx="1"/>
          </p:nvPr>
        </p:nvSpPr>
        <p:spPr>
          <a:xfrm>
            <a:off x="5890200" y="3868207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453" name="Google Shape;453;p37"/>
          <p:cNvCxnSpPr/>
          <p:nvPr/>
        </p:nvCxnSpPr>
        <p:spPr>
          <a:xfrm>
            <a:off x="6609572" y="3797196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54" name="Google Shape;454;p37"/>
          <p:cNvGrpSpPr/>
          <p:nvPr/>
        </p:nvGrpSpPr>
        <p:grpSpPr>
          <a:xfrm>
            <a:off x="1287183" y="2946358"/>
            <a:ext cx="3459749" cy="1579735"/>
            <a:chOff x="1546588" y="2204371"/>
            <a:chExt cx="5511788" cy="2516704"/>
          </a:xfrm>
        </p:grpSpPr>
        <p:sp>
          <p:nvSpPr>
            <p:cNvPr id="455" name="Google Shape;455;p37"/>
            <p:cNvSpPr/>
            <p:nvPr/>
          </p:nvSpPr>
          <p:spPr>
            <a:xfrm>
              <a:off x="1546588" y="220437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490875" y="220437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3518763" y="398637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grpSp>
          <p:nvGrpSpPr>
            <p:cNvPr id="458" name="Google Shape;458;p37"/>
            <p:cNvGrpSpPr/>
            <p:nvPr/>
          </p:nvGrpSpPr>
          <p:grpSpPr>
            <a:xfrm>
              <a:off x="3114088" y="2204371"/>
              <a:ext cx="2376741" cy="1782004"/>
              <a:chOff x="3114088" y="2204371"/>
              <a:chExt cx="2376741" cy="1782004"/>
            </a:xfrm>
          </p:grpSpPr>
          <p:sp>
            <p:nvSpPr>
              <p:cNvPr id="459" name="Google Shape;459;p37"/>
              <p:cNvSpPr txBox="1"/>
              <p:nvPr/>
            </p:nvSpPr>
            <p:spPr>
              <a:xfrm>
                <a:off x="5215729" y="2204371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 rot="10800000" flipH="1">
                <a:off x="3956325" y="3029675"/>
                <a:ext cx="692400" cy="4311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1" name="Google Shape;461;p37"/>
              <p:cNvCxnSpPr>
                <a:stCxn id="455" idx="3"/>
                <a:endCxn id="460" idx="2"/>
              </p:cNvCxnSpPr>
              <p:nvPr/>
            </p:nvCxnSpPr>
            <p:spPr>
              <a:xfrm>
                <a:off x="3114088" y="2571725"/>
                <a:ext cx="842100" cy="457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37"/>
              <p:cNvCxnSpPr>
                <a:stCxn id="460" idx="4"/>
                <a:endCxn id="456" idx="1"/>
              </p:cNvCxnSpPr>
              <p:nvPr/>
            </p:nvCxnSpPr>
            <p:spPr>
              <a:xfrm rot="10800000" flipH="1">
                <a:off x="4648725" y="2571875"/>
                <a:ext cx="842100" cy="457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37"/>
              <p:cNvCxnSpPr>
                <a:stCxn id="457" idx="0"/>
                <a:endCxn id="460" idx="0"/>
              </p:cNvCxnSpPr>
              <p:nvPr/>
            </p:nvCxnSpPr>
            <p:spPr>
              <a:xfrm rot="-5400000">
                <a:off x="4040163" y="3723125"/>
                <a:ext cx="525600" cy="9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4" name="Google Shape;464;p37"/>
              <p:cNvSpPr txBox="1"/>
              <p:nvPr/>
            </p:nvSpPr>
            <p:spPr>
              <a:xfrm>
                <a:off x="3114104" y="2204371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65" name="Google Shape;465;p37"/>
              <p:cNvSpPr txBox="1"/>
              <p:nvPr/>
            </p:nvSpPr>
            <p:spPr>
              <a:xfrm>
                <a:off x="3881420" y="2488295"/>
                <a:ext cx="8421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X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466" name="Google Shape;466;p37"/>
          <p:cNvGrpSpPr/>
          <p:nvPr/>
        </p:nvGrpSpPr>
        <p:grpSpPr>
          <a:xfrm>
            <a:off x="4746927" y="2866519"/>
            <a:ext cx="939249" cy="572072"/>
            <a:chOff x="3172096" y="2626808"/>
            <a:chExt cx="1152877" cy="702187"/>
          </a:xfrm>
        </p:grpSpPr>
        <p:sp>
          <p:nvSpPr>
            <p:cNvPr id="467" name="Google Shape;467;p37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b1</a:t>
              </a:r>
              <a:endParaRPr sz="1200"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b2</a:t>
              </a:r>
              <a:endParaRPr sz="1200"/>
            </a:p>
          </p:txBody>
        </p:sp>
        <p:cxnSp>
          <p:nvCxnSpPr>
            <p:cNvPr id="469" name="Google Shape;469;p37"/>
            <p:cNvCxnSpPr>
              <a:endCxn id="467" idx="5"/>
            </p:cNvCxnSpPr>
            <p:nvPr/>
          </p:nvCxnSpPr>
          <p:spPr>
            <a:xfrm>
              <a:off x="3544950" y="2903872"/>
              <a:ext cx="646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37"/>
            <p:cNvCxnSpPr>
              <a:endCxn id="467" idx="3"/>
            </p:cNvCxnSpPr>
            <p:nvPr/>
          </p:nvCxnSpPr>
          <p:spPr>
            <a:xfrm rot="10800000" flipH="1">
              <a:off x="3172096" y="2903872"/>
              <a:ext cx="372900" cy="107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37"/>
            <p:cNvCxnSpPr>
              <a:endCxn id="468" idx="2"/>
            </p:cNvCxnSpPr>
            <p:nvPr/>
          </p:nvCxnSpPr>
          <p:spPr>
            <a:xfrm>
              <a:off x="3172223" y="3162496"/>
              <a:ext cx="245100" cy="42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2" name="Google Shape;472;p37"/>
          <p:cNvGrpSpPr/>
          <p:nvPr/>
        </p:nvGrpSpPr>
        <p:grpSpPr>
          <a:xfrm>
            <a:off x="370353" y="2902944"/>
            <a:ext cx="744473" cy="572072"/>
            <a:chOff x="3411173" y="2626808"/>
            <a:chExt cx="913800" cy="702187"/>
          </a:xfrm>
        </p:grpSpPr>
        <p:sp>
          <p:nvSpPr>
            <p:cNvPr id="473" name="Google Shape;473;p37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a1</a:t>
              </a:r>
              <a:endParaRPr sz="1200"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a2</a:t>
              </a:r>
              <a:endParaRPr sz="1200"/>
            </a:p>
          </p:txBody>
        </p:sp>
        <p:cxnSp>
          <p:nvCxnSpPr>
            <p:cNvPr id="475" name="Google Shape;475;p37"/>
            <p:cNvCxnSpPr>
              <a:endCxn id="473" idx="5"/>
            </p:cNvCxnSpPr>
            <p:nvPr/>
          </p:nvCxnSpPr>
          <p:spPr>
            <a:xfrm>
              <a:off x="3544950" y="2903872"/>
              <a:ext cx="646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6" name="Google Shape;476;p37"/>
          <p:cNvGrpSpPr/>
          <p:nvPr/>
        </p:nvGrpSpPr>
        <p:grpSpPr>
          <a:xfrm>
            <a:off x="1575878" y="4032144"/>
            <a:ext cx="744473" cy="572072"/>
            <a:chOff x="3411173" y="2626808"/>
            <a:chExt cx="913800" cy="702187"/>
          </a:xfrm>
        </p:grpSpPr>
        <p:sp>
          <p:nvSpPr>
            <p:cNvPr id="477" name="Google Shape;477;p37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c1</a:t>
              </a:r>
              <a:endParaRPr sz="1200"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c2</a:t>
              </a:r>
              <a:endParaRPr sz="1200"/>
            </a:p>
          </p:txBody>
        </p:sp>
        <p:cxnSp>
          <p:nvCxnSpPr>
            <p:cNvPr id="479" name="Google Shape;479;p37"/>
            <p:cNvCxnSpPr>
              <a:endCxn id="477" idx="5"/>
            </p:cNvCxnSpPr>
            <p:nvPr/>
          </p:nvCxnSpPr>
          <p:spPr>
            <a:xfrm>
              <a:off x="3544950" y="2903872"/>
              <a:ext cx="646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0" name="Google Shape;480;p37"/>
          <p:cNvCxnSpPr>
            <a:endCxn id="455" idx="1"/>
          </p:cNvCxnSpPr>
          <p:nvPr/>
        </p:nvCxnSpPr>
        <p:spPr>
          <a:xfrm>
            <a:off x="1114683" y="3033846"/>
            <a:ext cx="172500" cy="143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37"/>
          <p:cNvCxnSpPr/>
          <p:nvPr/>
        </p:nvCxnSpPr>
        <p:spPr>
          <a:xfrm>
            <a:off x="1114683" y="3331921"/>
            <a:ext cx="166500" cy="16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37"/>
          <p:cNvCxnSpPr>
            <a:endCxn id="457" idx="1"/>
          </p:cNvCxnSpPr>
          <p:nvPr/>
        </p:nvCxnSpPr>
        <p:spPr>
          <a:xfrm>
            <a:off x="2320217" y="4161107"/>
            <a:ext cx="204900" cy="134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7"/>
          <p:cNvCxnSpPr/>
          <p:nvPr/>
        </p:nvCxnSpPr>
        <p:spPr>
          <a:xfrm>
            <a:off x="2320358" y="4459121"/>
            <a:ext cx="198900" cy="1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41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La clave primaria se definirá según la cardinalidad de la relación con la siguiente regla:</a:t>
            </a:r>
            <a:r>
              <a:rPr lang="en" dirty="0"/>
              <a:t> se incluyen </a:t>
            </a:r>
            <a:r>
              <a:rPr lang="en" b="1" dirty="0"/>
              <a:t>al menos </a:t>
            </a:r>
            <a:r>
              <a:rPr lang="en" dirty="0"/>
              <a:t>dos de las claves foráneas, tomando </a:t>
            </a:r>
            <a:r>
              <a:rPr lang="en" b="1" dirty="0"/>
              <a:t>siempre</a:t>
            </a:r>
            <a:r>
              <a:rPr lang="en" dirty="0"/>
              <a:t> las que tengan una </a:t>
            </a:r>
            <a:r>
              <a:rPr lang="en" b="1" dirty="0"/>
              <a:t>N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89" name="Google Shape;48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9 - Ternarias</a:t>
            </a:r>
            <a:endParaRPr/>
          </a:p>
        </p:txBody>
      </p:sp>
      <p:sp>
        <p:nvSpPr>
          <p:cNvPr id="490" name="Google Shape;490;p38"/>
          <p:cNvSpPr txBox="1">
            <a:spLocks noGrp="1"/>
          </p:cNvSpPr>
          <p:nvPr>
            <p:ph type="body" idx="1"/>
          </p:nvPr>
        </p:nvSpPr>
        <p:spPr>
          <a:xfrm>
            <a:off x="2880300" y="2290975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 : N : N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 : N :  1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 :  1  : 1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1  :  1  :  1</a:t>
            </a:r>
            <a:endParaRPr sz="2400"/>
          </a:p>
        </p:txBody>
      </p:sp>
      <p:cxnSp>
        <p:nvCxnSpPr>
          <p:cNvPr id="491" name="Google Shape;491;p38"/>
          <p:cNvCxnSpPr/>
          <p:nvPr/>
        </p:nvCxnSpPr>
        <p:spPr>
          <a:xfrm>
            <a:off x="3706800" y="2790175"/>
            <a:ext cx="10953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38"/>
          <p:cNvCxnSpPr/>
          <p:nvPr/>
        </p:nvCxnSpPr>
        <p:spPr>
          <a:xfrm>
            <a:off x="3706800" y="3399775"/>
            <a:ext cx="7320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38"/>
          <p:cNvCxnSpPr/>
          <p:nvPr/>
        </p:nvCxnSpPr>
        <p:spPr>
          <a:xfrm>
            <a:off x="3706800" y="4028425"/>
            <a:ext cx="7320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38"/>
          <p:cNvCxnSpPr/>
          <p:nvPr/>
        </p:nvCxnSpPr>
        <p:spPr>
          <a:xfrm>
            <a:off x="3706800" y="4628500"/>
            <a:ext cx="7320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38"/>
          <p:cNvCxnSpPr/>
          <p:nvPr/>
        </p:nvCxnSpPr>
        <p:spPr>
          <a:xfrm>
            <a:off x="4552950" y="4114150"/>
            <a:ext cx="3051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38"/>
          <p:cNvCxnSpPr/>
          <p:nvPr/>
        </p:nvCxnSpPr>
        <p:spPr>
          <a:xfrm>
            <a:off x="4126050" y="4695175"/>
            <a:ext cx="7320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38"/>
          <p:cNvCxnSpPr/>
          <p:nvPr/>
        </p:nvCxnSpPr>
        <p:spPr>
          <a:xfrm>
            <a:off x="3706800" y="4771375"/>
            <a:ext cx="312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38"/>
          <p:cNvCxnSpPr/>
          <p:nvPr/>
        </p:nvCxnSpPr>
        <p:spPr>
          <a:xfrm>
            <a:off x="4549050" y="4771375"/>
            <a:ext cx="312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38"/>
          <p:cNvCxnSpPr/>
          <p:nvPr/>
        </p:nvCxnSpPr>
        <p:spPr>
          <a:xfrm>
            <a:off x="3706800" y="4118913"/>
            <a:ext cx="3414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311700" y="1186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9 – Definicion de (PK) – Ternaria</a:t>
            </a:r>
            <a:br>
              <a:rPr lang="en" dirty="0"/>
            </a:b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body" idx="1"/>
          </p:nvPr>
        </p:nvSpPr>
        <p:spPr>
          <a:xfrm>
            <a:off x="3131105" y="1406195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/>
              <a:t>A</a:t>
            </a:r>
            <a:r>
              <a:rPr lang="en" sz="1400" dirty="0"/>
              <a:t> (</a:t>
            </a:r>
            <a:r>
              <a:rPr lang="en" sz="1400" u="sng" dirty="0"/>
              <a:t>a1</a:t>
            </a:r>
            <a:r>
              <a:rPr lang="en" sz="1400" dirty="0"/>
              <a:t>, a2)</a:t>
            </a:r>
            <a:br>
              <a:rPr lang="en" sz="1400" dirty="0"/>
            </a:br>
            <a:r>
              <a:rPr lang="en" sz="1400" b="1" dirty="0"/>
              <a:t>B</a:t>
            </a:r>
            <a:r>
              <a:rPr lang="en" sz="1400" dirty="0"/>
              <a:t> (</a:t>
            </a:r>
            <a:r>
              <a:rPr lang="en" sz="1400" u="sng" dirty="0"/>
              <a:t>b1</a:t>
            </a:r>
            <a:r>
              <a:rPr lang="en" sz="1400" dirty="0"/>
              <a:t>, b2)</a:t>
            </a:r>
            <a:br>
              <a:rPr lang="en" sz="1400" dirty="0"/>
            </a:br>
            <a:r>
              <a:rPr lang="en" sz="1400" b="1" dirty="0"/>
              <a:t>C</a:t>
            </a:r>
            <a:r>
              <a:rPr lang="en" sz="1400" dirty="0"/>
              <a:t> (</a:t>
            </a:r>
            <a:r>
              <a:rPr lang="en" sz="1400" u="sng" dirty="0"/>
              <a:t>c1</a:t>
            </a:r>
            <a:r>
              <a:rPr lang="en" sz="1400" dirty="0"/>
              <a:t>, c2)</a:t>
            </a:r>
            <a:br>
              <a:rPr lang="en" sz="1400" dirty="0"/>
            </a:br>
            <a:r>
              <a:rPr lang="en" sz="1400" b="1" dirty="0">
                <a:solidFill>
                  <a:srgbClr val="3C78D8"/>
                </a:solidFill>
              </a:rPr>
              <a:t>X</a:t>
            </a:r>
            <a:r>
              <a:rPr lang="en" sz="1400" dirty="0">
                <a:solidFill>
                  <a:srgbClr val="3C78D8"/>
                </a:solidFill>
              </a:rPr>
              <a:t> (a1, b1, c1)</a:t>
            </a:r>
            <a:br>
              <a:rPr lang="en" sz="1400" dirty="0">
                <a:solidFill>
                  <a:srgbClr val="3C78D8"/>
                </a:solidFill>
              </a:rPr>
            </a:br>
            <a:endParaRPr sz="1400" dirty="0">
              <a:solidFill>
                <a:srgbClr val="3C78D8"/>
              </a:solidFill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3436728" y="2465527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9C2D95A2-5DCF-479B-BECD-F70DFB73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" y="912224"/>
            <a:ext cx="3140555" cy="113610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C5AC517-7379-42CA-ACA0-664882714A41}"/>
              </a:ext>
            </a:extLst>
          </p:cNvPr>
          <p:cNvCxnSpPr/>
          <p:nvPr/>
        </p:nvCxnSpPr>
        <p:spPr>
          <a:xfrm>
            <a:off x="4505255" y="1695311"/>
            <a:ext cx="0" cy="226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5C2DACA-CDAD-42B4-84D4-BAE21EE732AE}"/>
              </a:ext>
            </a:extLst>
          </p:cNvPr>
          <p:cNvCxnSpPr/>
          <p:nvPr/>
        </p:nvCxnSpPr>
        <p:spPr>
          <a:xfrm>
            <a:off x="2910061" y="2763223"/>
            <a:ext cx="327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450;p37">
            <a:extLst>
              <a:ext uri="{FF2B5EF4-FFF2-40B4-BE49-F238E27FC236}">
                <a16:creationId xmlns:a16="http://schemas.microsoft.com/office/drawing/2014/main" id="{9AA3075E-DA8A-4AF9-83C6-67971FB26B41}"/>
              </a:ext>
            </a:extLst>
          </p:cNvPr>
          <p:cNvSpPr txBox="1">
            <a:spLocks/>
          </p:cNvSpPr>
          <p:nvPr/>
        </p:nvSpPr>
        <p:spPr>
          <a:xfrm>
            <a:off x="7712555" y="3472142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pt-BR" sz="1400" b="1"/>
              <a:t>A</a:t>
            </a:r>
            <a:r>
              <a:rPr lang="pt-BR" sz="1400"/>
              <a:t> (</a:t>
            </a:r>
            <a:r>
              <a:rPr lang="pt-BR" sz="1400" u="sng"/>
              <a:t>a1</a:t>
            </a:r>
            <a:r>
              <a:rPr lang="pt-BR" sz="1400"/>
              <a:t>, a2)</a:t>
            </a:r>
            <a:br>
              <a:rPr lang="pt-BR" sz="1400"/>
            </a:br>
            <a:r>
              <a:rPr lang="pt-BR" sz="1400" b="1"/>
              <a:t>B</a:t>
            </a:r>
            <a:r>
              <a:rPr lang="pt-BR" sz="1400"/>
              <a:t> (</a:t>
            </a:r>
            <a:r>
              <a:rPr lang="pt-BR" sz="1400" u="sng"/>
              <a:t>b1</a:t>
            </a:r>
            <a:r>
              <a:rPr lang="pt-BR" sz="1400"/>
              <a:t>, b2)</a:t>
            </a:r>
            <a:br>
              <a:rPr lang="pt-BR" sz="1400"/>
            </a:br>
            <a:r>
              <a:rPr lang="pt-BR" sz="1400" b="1"/>
              <a:t>C</a:t>
            </a:r>
            <a:r>
              <a:rPr lang="pt-BR" sz="1400"/>
              <a:t> (</a:t>
            </a:r>
            <a:r>
              <a:rPr lang="pt-BR" sz="1400" u="sng"/>
              <a:t>c1</a:t>
            </a:r>
            <a:r>
              <a:rPr lang="pt-BR" sz="1400"/>
              <a:t>, c2)</a:t>
            </a:r>
            <a:br>
              <a:rPr lang="pt-BR" sz="1400"/>
            </a:br>
            <a:r>
              <a:rPr lang="pt-BR" sz="1400" b="1">
                <a:solidFill>
                  <a:srgbClr val="3C78D8"/>
                </a:solidFill>
              </a:rPr>
              <a:t>X</a:t>
            </a:r>
            <a:r>
              <a:rPr lang="pt-BR" sz="1400">
                <a:solidFill>
                  <a:srgbClr val="3C78D8"/>
                </a:solidFill>
              </a:rPr>
              <a:t> (a1, b1, c1)</a:t>
            </a:r>
            <a:br>
              <a:rPr lang="pt-BR" sz="1400">
                <a:solidFill>
                  <a:srgbClr val="3C78D8"/>
                </a:solidFill>
              </a:rPr>
            </a:br>
            <a:endParaRPr lang="pt-BR" sz="1400" dirty="0">
              <a:solidFill>
                <a:srgbClr val="3C78D8"/>
              </a:solidFill>
            </a:endParaRPr>
          </a:p>
        </p:txBody>
      </p:sp>
      <p:cxnSp>
        <p:nvCxnSpPr>
          <p:cNvPr id="55" name="Google Shape;453;p37">
            <a:extLst>
              <a:ext uri="{FF2B5EF4-FFF2-40B4-BE49-F238E27FC236}">
                <a16:creationId xmlns:a16="http://schemas.microsoft.com/office/drawing/2014/main" id="{23EECB1E-A3E4-4BEB-84C3-836877E58565}"/>
              </a:ext>
            </a:extLst>
          </p:cNvPr>
          <p:cNvCxnSpPr/>
          <p:nvPr/>
        </p:nvCxnSpPr>
        <p:spPr>
          <a:xfrm>
            <a:off x="8004831" y="4537447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56" name="Imagen 55">
            <a:extLst>
              <a:ext uri="{FF2B5EF4-FFF2-40B4-BE49-F238E27FC236}">
                <a16:creationId xmlns:a16="http://schemas.microsoft.com/office/drawing/2014/main" id="{325E8677-0561-4BBA-A340-AE34474F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46" y="2984144"/>
            <a:ext cx="3140555" cy="1136108"/>
          </a:xfrm>
          <a:prstGeom prst="rect">
            <a:avLst/>
          </a:prstGeom>
        </p:spPr>
      </p:pic>
      <p:sp>
        <p:nvSpPr>
          <p:cNvPr id="57" name="Google Shape;450;p37">
            <a:extLst>
              <a:ext uri="{FF2B5EF4-FFF2-40B4-BE49-F238E27FC236}">
                <a16:creationId xmlns:a16="http://schemas.microsoft.com/office/drawing/2014/main" id="{7FC30A42-CDB4-4E1F-85EE-D1824CB74176}"/>
              </a:ext>
            </a:extLst>
          </p:cNvPr>
          <p:cNvSpPr txBox="1">
            <a:spLocks/>
          </p:cNvSpPr>
          <p:nvPr/>
        </p:nvSpPr>
        <p:spPr>
          <a:xfrm>
            <a:off x="7632462" y="1299532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pt-BR" sz="1400" b="1"/>
              <a:t>A</a:t>
            </a:r>
            <a:r>
              <a:rPr lang="pt-BR" sz="1400"/>
              <a:t> (</a:t>
            </a:r>
            <a:r>
              <a:rPr lang="pt-BR" sz="1400" u="sng"/>
              <a:t>a1</a:t>
            </a:r>
            <a:r>
              <a:rPr lang="pt-BR" sz="1400"/>
              <a:t>, a2)</a:t>
            </a:r>
            <a:br>
              <a:rPr lang="pt-BR" sz="1400"/>
            </a:br>
            <a:r>
              <a:rPr lang="pt-BR" sz="1400" b="1"/>
              <a:t>B</a:t>
            </a:r>
            <a:r>
              <a:rPr lang="pt-BR" sz="1400"/>
              <a:t> (</a:t>
            </a:r>
            <a:r>
              <a:rPr lang="pt-BR" sz="1400" u="sng"/>
              <a:t>b1</a:t>
            </a:r>
            <a:r>
              <a:rPr lang="pt-BR" sz="1400"/>
              <a:t>, b2)</a:t>
            </a:r>
            <a:br>
              <a:rPr lang="pt-BR" sz="1400"/>
            </a:br>
            <a:r>
              <a:rPr lang="pt-BR" sz="1400" b="1"/>
              <a:t>C</a:t>
            </a:r>
            <a:r>
              <a:rPr lang="pt-BR" sz="1400"/>
              <a:t> (</a:t>
            </a:r>
            <a:r>
              <a:rPr lang="pt-BR" sz="1400" u="sng"/>
              <a:t>c1</a:t>
            </a:r>
            <a:r>
              <a:rPr lang="pt-BR" sz="1400"/>
              <a:t>, c2)</a:t>
            </a:r>
            <a:br>
              <a:rPr lang="pt-BR" sz="1400"/>
            </a:br>
            <a:r>
              <a:rPr lang="pt-BR" sz="1400" b="1">
                <a:solidFill>
                  <a:srgbClr val="3C78D8"/>
                </a:solidFill>
              </a:rPr>
              <a:t>X</a:t>
            </a:r>
            <a:r>
              <a:rPr lang="pt-BR" sz="1400">
                <a:solidFill>
                  <a:srgbClr val="3C78D8"/>
                </a:solidFill>
              </a:rPr>
              <a:t> (a1, b1, c1)</a:t>
            </a:r>
            <a:br>
              <a:rPr lang="pt-BR" sz="1400">
                <a:solidFill>
                  <a:srgbClr val="3C78D8"/>
                </a:solidFill>
              </a:rPr>
            </a:br>
            <a:endParaRPr lang="pt-BR" sz="1400" dirty="0">
              <a:solidFill>
                <a:srgbClr val="3C78D8"/>
              </a:solidFill>
            </a:endParaRPr>
          </a:p>
        </p:txBody>
      </p:sp>
      <p:cxnSp>
        <p:nvCxnSpPr>
          <p:cNvPr id="58" name="Google Shape;453;p37">
            <a:extLst>
              <a:ext uri="{FF2B5EF4-FFF2-40B4-BE49-F238E27FC236}">
                <a16:creationId xmlns:a16="http://schemas.microsoft.com/office/drawing/2014/main" id="{BB3DF17D-B843-4B08-B788-3FF2F03CBD2C}"/>
              </a:ext>
            </a:extLst>
          </p:cNvPr>
          <p:cNvCxnSpPr/>
          <p:nvPr/>
        </p:nvCxnSpPr>
        <p:spPr>
          <a:xfrm>
            <a:off x="7938085" y="2358864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0623A617-F971-4861-9396-817368FD3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5561"/>
            <a:ext cx="3140555" cy="1136108"/>
          </a:xfrm>
          <a:prstGeom prst="rect">
            <a:avLst/>
          </a:prstGeom>
        </p:spPr>
      </p:pic>
      <p:sp>
        <p:nvSpPr>
          <p:cNvPr id="60" name="Google Shape;450;p37">
            <a:extLst>
              <a:ext uri="{FF2B5EF4-FFF2-40B4-BE49-F238E27FC236}">
                <a16:creationId xmlns:a16="http://schemas.microsoft.com/office/drawing/2014/main" id="{10182977-7299-4048-BBC2-A5E0888AE234}"/>
              </a:ext>
            </a:extLst>
          </p:cNvPr>
          <p:cNvSpPr txBox="1">
            <a:spLocks/>
          </p:cNvSpPr>
          <p:nvPr/>
        </p:nvSpPr>
        <p:spPr>
          <a:xfrm>
            <a:off x="3083757" y="3478115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pt-BR" sz="1400" b="1"/>
              <a:t>A</a:t>
            </a:r>
            <a:r>
              <a:rPr lang="pt-BR" sz="1400"/>
              <a:t> (</a:t>
            </a:r>
            <a:r>
              <a:rPr lang="pt-BR" sz="1400" u="sng"/>
              <a:t>a1</a:t>
            </a:r>
            <a:r>
              <a:rPr lang="pt-BR" sz="1400"/>
              <a:t>, a2)</a:t>
            </a:r>
            <a:br>
              <a:rPr lang="pt-BR" sz="1400"/>
            </a:br>
            <a:r>
              <a:rPr lang="pt-BR" sz="1400" b="1"/>
              <a:t>B</a:t>
            </a:r>
            <a:r>
              <a:rPr lang="pt-BR" sz="1400"/>
              <a:t> (</a:t>
            </a:r>
            <a:r>
              <a:rPr lang="pt-BR" sz="1400" u="sng"/>
              <a:t>b1</a:t>
            </a:r>
            <a:r>
              <a:rPr lang="pt-BR" sz="1400"/>
              <a:t>, b2)</a:t>
            </a:r>
            <a:br>
              <a:rPr lang="pt-BR" sz="1400"/>
            </a:br>
            <a:r>
              <a:rPr lang="pt-BR" sz="1400" b="1"/>
              <a:t>C</a:t>
            </a:r>
            <a:r>
              <a:rPr lang="pt-BR" sz="1400"/>
              <a:t> (</a:t>
            </a:r>
            <a:r>
              <a:rPr lang="pt-BR" sz="1400" u="sng"/>
              <a:t>c1</a:t>
            </a:r>
            <a:r>
              <a:rPr lang="pt-BR" sz="1400"/>
              <a:t>, c2)</a:t>
            </a:r>
            <a:br>
              <a:rPr lang="pt-BR" sz="1400"/>
            </a:br>
            <a:r>
              <a:rPr lang="pt-BR" sz="1400" b="1">
                <a:solidFill>
                  <a:srgbClr val="3C78D8"/>
                </a:solidFill>
              </a:rPr>
              <a:t>X</a:t>
            </a:r>
            <a:r>
              <a:rPr lang="pt-BR" sz="1400">
                <a:solidFill>
                  <a:srgbClr val="3C78D8"/>
                </a:solidFill>
              </a:rPr>
              <a:t> (a1, b1, c1)</a:t>
            </a:r>
            <a:br>
              <a:rPr lang="pt-BR" sz="1400">
                <a:solidFill>
                  <a:srgbClr val="3C78D8"/>
                </a:solidFill>
              </a:rPr>
            </a:br>
            <a:endParaRPr lang="pt-BR" sz="1400" dirty="0">
              <a:solidFill>
                <a:srgbClr val="3C78D8"/>
              </a:solidFill>
            </a:endParaRPr>
          </a:p>
        </p:txBody>
      </p:sp>
      <p:cxnSp>
        <p:nvCxnSpPr>
          <p:cNvPr id="61" name="Google Shape;453;p37">
            <a:extLst>
              <a:ext uri="{FF2B5EF4-FFF2-40B4-BE49-F238E27FC236}">
                <a16:creationId xmlns:a16="http://schemas.microsoft.com/office/drawing/2014/main" id="{4BC9F9BA-353B-43AD-AAF0-90EBA5C09BB0}"/>
              </a:ext>
            </a:extLst>
          </p:cNvPr>
          <p:cNvCxnSpPr/>
          <p:nvPr/>
        </p:nvCxnSpPr>
        <p:spPr>
          <a:xfrm>
            <a:off x="3389380" y="4537447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C337B1A0-AEC7-40BD-B6CE-4112AC5F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" y="2984144"/>
            <a:ext cx="3140555" cy="113610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0BC9AA4-E1E0-450C-BC3C-63E966CA3D53}"/>
              </a:ext>
            </a:extLst>
          </p:cNvPr>
          <p:cNvSpPr txBox="1"/>
          <p:nvPr/>
        </p:nvSpPr>
        <p:spPr>
          <a:xfrm>
            <a:off x="1116935" y="91222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9AF07F2-9935-4C75-9A9F-F763F7112EE0}"/>
              </a:ext>
            </a:extLst>
          </p:cNvPr>
          <p:cNvSpPr txBox="1"/>
          <p:nvPr/>
        </p:nvSpPr>
        <p:spPr>
          <a:xfrm>
            <a:off x="1746538" y="9380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B635BF3-21DD-42E5-85BB-CB6C4A30938A}"/>
              </a:ext>
            </a:extLst>
          </p:cNvPr>
          <p:cNvSpPr txBox="1"/>
          <p:nvPr/>
        </p:nvSpPr>
        <p:spPr>
          <a:xfrm>
            <a:off x="1589283" y="144934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7CA25DE-D172-4064-B6CE-01DB15438ED6}"/>
              </a:ext>
            </a:extLst>
          </p:cNvPr>
          <p:cNvCxnSpPr/>
          <p:nvPr/>
        </p:nvCxnSpPr>
        <p:spPr>
          <a:xfrm>
            <a:off x="3436728" y="2531760"/>
            <a:ext cx="6288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946883E-E0AF-48F2-BDA2-EBF34B17F28A}"/>
              </a:ext>
            </a:extLst>
          </p:cNvPr>
          <p:cNvSpPr txBox="1"/>
          <p:nvPr/>
        </p:nvSpPr>
        <p:spPr>
          <a:xfrm>
            <a:off x="5618292" y="80447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76C6287-E586-4CD0-A2BE-84AA4A5C194B}"/>
              </a:ext>
            </a:extLst>
          </p:cNvPr>
          <p:cNvSpPr txBox="1"/>
          <p:nvPr/>
        </p:nvSpPr>
        <p:spPr>
          <a:xfrm>
            <a:off x="6247895" y="83026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8F4C328-82D7-4446-BF71-D0C8013EEB63}"/>
              </a:ext>
            </a:extLst>
          </p:cNvPr>
          <p:cNvSpPr txBox="1"/>
          <p:nvPr/>
        </p:nvSpPr>
        <p:spPr>
          <a:xfrm>
            <a:off x="6090640" y="13416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A7D3E2C9-01D7-4278-9271-6C98D0550FD7}"/>
              </a:ext>
            </a:extLst>
          </p:cNvPr>
          <p:cNvCxnSpPr>
            <a:cxnSpLocks/>
          </p:cNvCxnSpPr>
          <p:nvPr/>
        </p:nvCxnSpPr>
        <p:spPr>
          <a:xfrm>
            <a:off x="7938085" y="2424012"/>
            <a:ext cx="414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3C62D65E-5EF8-4E11-A3E7-7A0E2A786318}"/>
              </a:ext>
            </a:extLst>
          </p:cNvPr>
          <p:cNvSpPr txBox="1"/>
          <p:nvPr/>
        </p:nvSpPr>
        <p:spPr>
          <a:xfrm>
            <a:off x="1069587" y="299789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C1A4F9B-D56E-43F4-AEF3-FDB1685EB9CF}"/>
              </a:ext>
            </a:extLst>
          </p:cNvPr>
          <p:cNvSpPr txBox="1"/>
          <p:nvPr/>
        </p:nvSpPr>
        <p:spPr>
          <a:xfrm>
            <a:off x="1699190" y="30236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B4DC6E7-3EB2-44E5-872E-844489414F77}"/>
              </a:ext>
            </a:extLst>
          </p:cNvPr>
          <p:cNvSpPr txBox="1"/>
          <p:nvPr/>
        </p:nvSpPr>
        <p:spPr>
          <a:xfrm>
            <a:off x="1582879" y="35077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F65CA84F-576A-41D1-BCBC-EE660804A372}"/>
              </a:ext>
            </a:extLst>
          </p:cNvPr>
          <p:cNvCxnSpPr>
            <a:cxnSpLocks/>
          </p:cNvCxnSpPr>
          <p:nvPr/>
        </p:nvCxnSpPr>
        <p:spPr>
          <a:xfrm>
            <a:off x="3389380" y="4617428"/>
            <a:ext cx="377402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6C6EA709-A3C3-400D-8D65-4DD2BC35344A}"/>
              </a:ext>
            </a:extLst>
          </p:cNvPr>
          <p:cNvCxnSpPr>
            <a:cxnSpLocks/>
          </p:cNvCxnSpPr>
          <p:nvPr/>
        </p:nvCxnSpPr>
        <p:spPr>
          <a:xfrm>
            <a:off x="3389380" y="4706139"/>
            <a:ext cx="152214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0CA18952-C28C-47BA-9209-0D49BEB6F961}"/>
              </a:ext>
            </a:extLst>
          </p:cNvPr>
          <p:cNvCxnSpPr>
            <a:cxnSpLocks/>
          </p:cNvCxnSpPr>
          <p:nvPr/>
        </p:nvCxnSpPr>
        <p:spPr>
          <a:xfrm>
            <a:off x="3889612" y="4706139"/>
            <a:ext cx="128568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9AC7457-7FBB-4A05-A222-8E31D9C85A98}"/>
              </a:ext>
            </a:extLst>
          </p:cNvPr>
          <p:cNvSpPr txBox="1"/>
          <p:nvPr/>
        </p:nvSpPr>
        <p:spPr>
          <a:xfrm>
            <a:off x="5685038" y="29893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E93C24D-9665-472C-A600-330E7739D24F}"/>
              </a:ext>
            </a:extLst>
          </p:cNvPr>
          <p:cNvSpPr txBox="1"/>
          <p:nvPr/>
        </p:nvSpPr>
        <p:spPr>
          <a:xfrm>
            <a:off x="6314641" y="30151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4275060-D3EF-4EB1-A40F-CAF25C2828B3}"/>
              </a:ext>
            </a:extLst>
          </p:cNvPr>
          <p:cNvSpPr txBox="1"/>
          <p:nvPr/>
        </p:nvSpPr>
        <p:spPr>
          <a:xfrm>
            <a:off x="6157386" y="35265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383F0455-A2AE-41CB-B6BA-8CD6E0C56227}"/>
              </a:ext>
            </a:extLst>
          </p:cNvPr>
          <p:cNvCxnSpPr>
            <a:cxnSpLocks/>
          </p:cNvCxnSpPr>
          <p:nvPr/>
        </p:nvCxnSpPr>
        <p:spPr>
          <a:xfrm>
            <a:off x="8004831" y="4608933"/>
            <a:ext cx="414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97B4F06F-E1B0-4434-AA12-DFAC80F00844}"/>
              </a:ext>
            </a:extLst>
          </p:cNvPr>
          <p:cNvCxnSpPr>
            <a:cxnSpLocks/>
          </p:cNvCxnSpPr>
          <p:nvPr/>
        </p:nvCxnSpPr>
        <p:spPr>
          <a:xfrm>
            <a:off x="8286605" y="4674833"/>
            <a:ext cx="414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94896580-4F17-48A3-ADFA-763A6FBB3CEC}"/>
              </a:ext>
            </a:extLst>
          </p:cNvPr>
          <p:cNvCxnSpPr>
            <a:cxnSpLocks/>
          </p:cNvCxnSpPr>
          <p:nvPr/>
        </p:nvCxnSpPr>
        <p:spPr>
          <a:xfrm>
            <a:off x="8004830" y="4777191"/>
            <a:ext cx="207173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5C725EEF-6E86-4C42-ABA6-ADE16392F4ED}"/>
              </a:ext>
            </a:extLst>
          </p:cNvPr>
          <p:cNvCxnSpPr>
            <a:cxnSpLocks/>
          </p:cNvCxnSpPr>
          <p:nvPr/>
        </p:nvCxnSpPr>
        <p:spPr>
          <a:xfrm>
            <a:off x="8493777" y="4777191"/>
            <a:ext cx="207173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 build="p"/>
      <p:bldP spid="54" grpId="0"/>
      <p:bldP spid="57" grpId="0"/>
      <p:bldP spid="60" grpId="0"/>
      <p:bldP spid="18" grpId="0"/>
      <p:bldP spid="64" grpId="0"/>
      <p:bldP spid="65" grpId="0"/>
      <p:bldP spid="68" grpId="0"/>
      <p:bldP spid="69" grpId="0"/>
      <p:bldP spid="70" grpId="0"/>
      <p:bldP spid="73" grpId="0"/>
      <p:bldP spid="74" grpId="0"/>
      <p:bldP spid="75" grpId="0"/>
      <p:bldP spid="83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Relación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Relación ≡ Tabla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Tupla ≡ Fila ≡ Registro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Atributo ≡ Columna ≡ Campo</a:t>
            </a: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1898775" y="3000250"/>
          <a:ext cx="4884750" cy="1584840"/>
        </p:xfrm>
        <a:graphic>
          <a:graphicData uri="http://schemas.openxmlformats.org/drawingml/2006/table">
            <a:tbl>
              <a:tblPr>
                <a:noFill/>
                <a:tableStyleId>{A117E0C1-8A8F-45F3-8E22-0825C1BF8F62}</a:tableStyleId>
              </a:tblPr>
              <a:tblGrid>
                <a:gridCol w="162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Domicilio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Telefono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Av. Villegas 234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1144552445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María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Bolivar 2253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1156467254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Javier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Espora 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1134227685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2143350" y="24463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 - Elementos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Lista de tablas y campos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Restricciones de integridad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Clave primaria (PK)</a:t>
            </a:r>
            <a:endParaRPr sz="18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Clave foránea (FK) </a:t>
            </a:r>
            <a:r>
              <a:rPr lang="en" sz="1800" dirty="0">
                <a:solidFill>
                  <a:srgbClr val="FF0000"/>
                </a:solidFill>
              </a:rPr>
              <a:t>(Aparece como nuevo concepto)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 - Lista de Tablas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Tabla1</a:t>
            </a:r>
            <a:r>
              <a:rPr lang="en"/>
              <a:t> (Campo1, Campo2, … , CampoN)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Tabla2</a:t>
            </a:r>
            <a:r>
              <a:rPr lang="en"/>
              <a:t> (Campo1, Campo2, … , CampoN)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TablaM</a:t>
            </a:r>
            <a:r>
              <a:rPr lang="en"/>
              <a:t> (Campo1, Campo2, … , CampoN)</a:t>
            </a:r>
            <a:endParaRPr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54A6554-61F6-41AB-945D-CFBA829F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92" y="1427563"/>
            <a:ext cx="4291971" cy="30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657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Práctico - Videoclub</a:t>
            </a:r>
            <a:endParaRPr dirty="0"/>
          </a:p>
        </p:txBody>
      </p:sp>
      <p:sp>
        <p:nvSpPr>
          <p:cNvPr id="125" name="Google Shape;125;p17"/>
          <p:cNvSpPr txBox="1"/>
          <p:nvPr/>
        </p:nvSpPr>
        <p:spPr>
          <a:xfrm>
            <a:off x="3657600" y="3918348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Alquila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346715-E584-4CA3-98B6-8524C49886F2}"/>
              </a:ext>
            </a:extLst>
          </p:cNvPr>
          <p:cNvGrpSpPr/>
          <p:nvPr/>
        </p:nvGrpSpPr>
        <p:grpSpPr>
          <a:xfrm>
            <a:off x="426493" y="1129373"/>
            <a:ext cx="8487683" cy="3712425"/>
            <a:chOff x="433167" y="1089325"/>
            <a:chExt cx="8487683" cy="3712425"/>
          </a:xfrm>
        </p:grpSpPr>
        <p:sp>
          <p:nvSpPr>
            <p:cNvPr id="86" name="Google Shape;86;p17"/>
            <p:cNvSpPr/>
            <p:nvPr/>
          </p:nvSpPr>
          <p:spPr>
            <a:xfrm>
              <a:off x="1872341" y="16960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Cliente</a:t>
              </a:r>
              <a:endParaRPr dirty="0"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918917" y="1145113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433167" y="17036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757875" y="185610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390050" y="26215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606763" y="11451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cxnSp>
          <p:nvCxnSpPr>
            <p:cNvPr id="92" name="Google Shape;92;p17"/>
            <p:cNvCxnSpPr>
              <a:stCxn id="87" idx="5"/>
            </p:cNvCxnSpPr>
            <p:nvPr/>
          </p:nvCxnSpPr>
          <p:spPr>
            <a:xfrm>
              <a:off x="1855606" y="1513079"/>
              <a:ext cx="444900" cy="1917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7"/>
            <p:cNvCxnSpPr>
              <a:stCxn id="88" idx="6"/>
            </p:cNvCxnSpPr>
            <p:nvPr/>
          </p:nvCxnSpPr>
          <p:spPr>
            <a:xfrm rot="10800000" flipH="1">
              <a:off x="1530567" y="1916775"/>
              <a:ext cx="336900" cy="2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7"/>
            <p:cNvCxnSpPr>
              <a:endCxn id="89" idx="2"/>
            </p:cNvCxnSpPr>
            <p:nvPr/>
          </p:nvCxnSpPr>
          <p:spPr>
            <a:xfrm>
              <a:off x="3429075" y="1862850"/>
              <a:ext cx="328800" cy="208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7"/>
            <p:cNvCxnSpPr>
              <a:endCxn id="91" idx="3"/>
            </p:cNvCxnSpPr>
            <p:nvPr/>
          </p:nvCxnSpPr>
          <p:spPr>
            <a:xfrm rot="10800000" flipH="1">
              <a:off x="3228973" y="1513092"/>
              <a:ext cx="538500" cy="1920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7"/>
            <p:cNvCxnSpPr>
              <a:stCxn id="90" idx="0"/>
              <a:endCxn id="86" idx="3"/>
            </p:cNvCxnSpPr>
            <p:nvPr/>
          </p:nvCxnSpPr>
          <p:spPr>
            <a:xfrm flipH="1" flipV="1">
              <a:off x="3439841" y="2063375"/>
              <a:ext cx="498909" cy="55815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7"/>
            <p:cNvCxnSpPr>
              <a:stCxn id="87" idx="3"/>
              <a:endCxn id="87" idx="5"/>
            </p:cNvCxnSpPr>
            <p:nvPr/>
          </p:nvCxnSpPr>
          <p:spPr>
            <a:xfrm>
              <a:off x="1079628" y="1513079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17"/>
            <p:cNvSpPr/>
            <p:nvPr/>
          </p:nvSpPr>
          <p:spPr>
            <a:xfrm>
              <a:off x="5922950" y="17036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Proveedor</a:t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207750" y="10893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cuit</a:t>
              </a:r>
              <a:endParaRPr sz="1200"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539325" y="26351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mail</a:t>
              </a:r>
              <a:endParaRPr sz="1200"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793050" y="2017163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793050" y="13649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588900" y="10893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nombre</a:t>
              </a:r>
              <a:endParaRPr sz="1200"/>
            </a:p>
          </p:txBody>
        </p:sp>
        <p:cxnSp>
          <p:nvCxnSpPr>
            <p:cNvPr id="104" name="Google Shape;104;p17"/>
            <p:cNvCxnSpPr>
              <a:stCxn id="99" idx="5"/>
            </p:cNvCxnSpPr>
            <p:nvPr/>
          </p:nvCxnSpPr>
          <p:spPr>
            <a:xfrm>
              <a:off x="6144439" y="1457292"/>
              <a:ext cx="272700" cy="2475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7"/>
            <p:cNvCxnSpPr>
              <a:stCxn id="100" idx="1"/>
            </p:cNvCxnSpPr>
            <p:nvPr/>
          </p:nvCxnSpPr>
          <p:spPr>
            <a:xfrm rot="10800000">
              <a:off x="7238636" y="2438483"/>
              <a:ext cx="461400" cy="25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7"/>
            <p:cNvCxnSpPr>
              <a:stCxn id="98" idx="3"/>
              <a:endCxn id="101" idx="2"/>
            </p:cNvCxnSpPr>
            <p:nvPr/>
          </p:nvCxnSpPr>
          <p:spPr>
            <a:xfrm>
              <a:off x="7490450" y="2070975"/>
              <a:ext cx="302700" cy="1617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7"/>
            <p:cNvCxnSpPr>
              <a:stCxn id="98" idx="0"/>
              <a:endCxn id="103" idx="3"/>
            </p:cNvCxnSpPr>
            <p:nvPr/>
          </p:nvCxnSpPr>
          <p:spPr>
            <a:xfrm rot="10800000" flipH="1">
              <a:off x="6706700" y="1457325"/>
              <a:ext cx="42900" cy="246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7"/>
            <p:cNvCxnSpPr>
              <a:stCxn id="102" idx="3"/>
            </p:cNvCxnSpPr>
            <p:nvPr/>
          </p:nvCxnSpPr>
          <p:spPr>
            <a:xfrm flipH="1">
              <a:off x="7494761" y="1732892"/>
              <a:ext cx="459000" cy="138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7"/>
            <p:cNvCxnSpPr>
              <a:stCxn id="99" idx="3"/>
              <a:endCxn id="99" idx="5"/>
            </p:cNvCxnSpPr>
            <p:nvPr/>
          </p:nvCxnSpPr>
          <p:spPr>
            <a:xfrm>
              <a:off x="5368461" y="1457292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17"/>
            <p:cNvSpPr/>
            <p:nvPr/>
          </p:nvSpPr>
          <p:spPr>
            <a:xfrm>
              <a:off x="5944400" y="33169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144450" y="43706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cod_pel</a:t>
              </a:r>
              <a:endParaRPr sz="120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539325" y="43706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titulo</a:t>
              </a:r>
              <a:endParaRPr sz="120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823450" y="34687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genero</a:t>
              </a:r>
              <a:endParaRPr sz="1200"/>
            </a:p>
          </p:txBody>
        </p:sp>
        <p:cxnSp>
          <p:nvCxnSpPr>
            <p:cNvPr id="114" name="Google Shape;114;p17"/>
            <p:cNvCxnSpPr>
              <a:stCxn id="111" idx="0"/>
              <a:endCxn id="110" idx="2"/>
            </p:cNvCxnSpPr>
            <p:nvPr/>
          </p:nvCxnSpPr>
          <p:spPr>
            <a:xfrm rot="10800000" flipH="1">
              <a:off x="6693150" y="4051750"/>
              <a:ext cx="35100" cy="3189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7"/>
            <p:cNvCxnSpPr>
              <a:stCxn id="110" idx="3"/>
              <a:endCxn id="113" idx="2"/>
            </p:cNvCxnSpPr>
            <p:nvPr/>
          </p:nvCxnSpPr>
          <p:spPr>
            <a:xfrm>
              <a:off x="7511900" y="3684275"/>
              <a:ext cx="3117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7"/>
            <p:cNvCxnSpPr>
              <a:stCxn id="112" idx="0"/>
            </p:cNvCxnSpPr>
            <p:nvPr/>
          </p:nvCxnSpPr>
          <p:spPr>
            <a:xfrm rot="10800000">
              <a:off x="7500325" y="3885250"/>
              <a:ext cx="587700" cy="485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7"/>
            <p:cNvCxnSpPr>
              <a:stCxn id="111" idx="3"/>
              <a:endCxn id="111" idx="5"/>
            </p:cNvCxnSpPr>
            <p:nvPr/>
          </p:nvCxnSpPr>
          <p:spPr>
            <a:xfrm>
              <a:off x="6305161" y="4738617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>
              <a:stCxn id="88" idx="3"/>
              <a:endCxn id="88" idx="5"/>
            </p:cNvCxnSpPr>
            <p:nvPr/>
          </p:nvCxnSpPr>
          <p:spPr>
            <a:xfrm>
              <a:off x="593878" y="2071592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7"/>
            <p:cNvSpPr/>
            <p:nvPr/>
          </p:nvSpPr>
          <p:spPr>
            <a:xfrm>
              <a:off x="6507800" y="266207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" name="Google Shape;120;p17"/>
            <p:cNvCxnSpPr>
              <a:stCxn id="119" idx="0"/>
            </p:cNvCxnSpPr>
            <p:nvPr/>
          </p:nvCxnSpPr>
          <p:spPr>
            <a:xfrm rot="10800000">
              <a:off x="6724550" y="2436475"/>
              <a:ext cx="3600" cy="2256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7"/>
            <p:cNvCxnSpPr>
              <a:stCxn id="119" idx="2"/>
            </p:cNvCxnSpPr>
            <p:nvPr/>
          </p:nvCxnSpPr>
          <p:spPr>
            <a:xfrm flipH="1">
              <a:off x="6724550" y="3093175"/>
              <a:ext cx="3600" cy="2241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Google Shape;122;p17"/>
            <p:cNvSpPr/>
            <p:nvPr/>
          </p:nvSpPr>
          <p:spPr>
            <a:xfrm>
              <a:off x="3837647" y="346872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" name="Google Shape;123;p17"/>
            <p:cNvCxnSpPr>
              <a:stCxn id="86" idx="2"/>
              <a:endCxn id="122" idx="1"/>
            </p:cNvCxnSpPr>
            <p:nvPr/>
          </p:nvCxnSpPr>
          <p:spPr>
            <a:xfrm rot="16200000" flipH="1">
              <a:off x="2620094" y="2466722"/>
              <a:ext cx="1253550" cy="1181556"/>
            </a:xfrm>
            <a:prstGeom prst="bentConnector2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>
              <a:cxnSpLocks/>
              <a:stCxn id="122" idx="3"/>
              <a:endCxn id="110" idx="1"/>
            </p:cNvCxnSpPr>
            <p:nvPr/>
          </p:nvCxnSpPr>
          <p:spPr>
            <a:xfrm>
              <a:off x="4278347" y="3684275"/>
              <a:ext cx="1666053" cy="12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17"/>
            <p:cNvSpPr txBox="1"/>
            <p:nvPr/>
          </p:nvSpPr>
          <p:spPr>
            <a:xfrm>
              <a:off x="5800950" y="2669400"/>
              <a:ext cx="7761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Provee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5618954" y="32537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6806150" y="23561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6806154" y="29896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2648288" y="24364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31" name="Google Shape;131;p17"/>
            <p:cNvGrpSpPr/>
            <p:nvPr/>
          </p:nvGrpSpPr>
          <p:grpSpPr>
            <a:xfrm>
              <a:off x="4157611" y="2989675"/>
              <a:ext cx="1410989" cy="582167"/>
              <a:chOff x="4157611" y="2989675"/>
              <a:chExt cx="1410989" cy="582167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4471200" y="298967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fecha</a:t>
                </a:r>
                <a:endParaRPr sz="1200"/>
              </a:p>
            </p:txBody>
          </p:sp>
          <p:cxnSp>
            <p:nvCxnSpPr>
              <p:cNvPr id="133" name="Google Shape;133;p17"/>
              <p:cNvCxnSpPr>
                <a:endCxn id="132" idx="3"/>
              </p:cNvCxnSpPr>
              <p:nvPr/>
            </p:nvCxnSpPr>
            <p:spPr>
              <a:xfrm rot="10800000" flipH="1">
                <a:off x="4157611" y="3357642"/>
                <a:ext cx="474300" cy="21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4" name="Google Shape;134;p17"/>
            <p:cNvSpPr/>
            <p:nvPr/>
          </p:nvSpPr>
          <p:spPr>
            <a:xfrm>
              <a:off x="2235138" y="11451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nombre</a:t>
              </a:r>
              <a:endParaRPr sz="1200" dirty="0"/>
            </a:p>
          </p:txBody>
        </p:sp>
        <p:cxnSp>
          <p:nvCxnSpPr>
            <p:cNvPr id="135" name="Google Shape;135;p17"/>
            <p:cNvCxnSpPr>
              <a:stCxn id="134" idx="4"/>
              <a:endCxn id="86" idx="0"/>
            </p:cNvCxnSpPr>
            <p:nvPr/>
          </p:nvCxnSpPr>
          <p:spPr>
            <a:xfrm flipH="1">
              <a:off x="2656091" y="1576225"/>
              <a:ext cx="127747" cy="11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" name="Google Shape;136;p17"/>
            <p:cNvSpPr/>
            <p:nvPr/>
          </p:nvSpPr>
          <p:spPr>
            <a:xfrm>
              <a:off x="1300943" y="297242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" name="Google Shape;137;p17"/>
            <p:cNvCxnSpPr>
              <a:endCxn id="136" idx="0"/>
            </p:cNvCxnSpPr>
            <p:nvPr/>
          </p:nvCxnSpPr>
          <p:spPr>
            <a:xfrm rot="5400000">
              <a:off x="1343843" y="2439775"/>
              <a:ext cx="710100" cy="355200"/>
            </a:xfrm>
            <a:prstGeom prst="bentConnector3">
              <a:avLst>
                <a:gd name="adj1" fmla="val 894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7"/>
            <p:cNvCxnSpPr>
              <a:stCxn id="136" idx="3"/>
            </p:cNvCxnSpPr>
            <p:nvPr/>
          </p:nvCxnSpPr>
          <p:spPr>
            <a:xfrm rot="10800000" flipH="1">
              <a:off x="1741643" y="2438275"/>
              <a:ext cx="487500" cy="749700"/>
            </a:xfrm>
            <a:prstGeom prst="bentConnector2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17"/>
            <p:cNvSpPr txBox="1"/>
            <p:nvPr/>
          </p:nvSpPr>
          <p:spPr>
            <a:xfrm>
              <a:off x="1940508" y="24364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1572875" y="22326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800243" y="3420775"/>
              <a:ext cx="15087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Es extensión de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1 - Entidades fuertes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 entidad fuerte pasará a ser una nueva tabla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atributo se transforma en un nuevo campo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campos correspondientes a los atributos identificadores formarán la </a:t>
            </a:r>
            <a:r>
              <a:rPr lang="en" b="1"/>
              <a:t>clave primaria (PK)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subraya con línea continua a aquellos campos que la forman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Puede ser simple (un campo) o compuesta (dos o mas campos)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Garantiza que no existirán dos registros en una misma tabla con los mismos valores para todos los campos que la conforman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8211" y="1046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1 - </a:t>
            </a:r>
            <a:r>
              <a:rPr lang="en" b="1" u="sng" dirty="0"/>
              <a:t>Entidades fuertes</a:t>
            </a:r>
            <a:endParaRPr b="1" u="sng" dirty="0"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244956" y="677328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Cliente</a:t>
            </a:r>
            <a:r>
              <a:rPr lang="en" dirty="0"/>
              <a:t> (</a:t>
            </a:r>
            <a:r>
              <a:rPr lang="en" u="sng" dirty="0"/>
              <a:t>tipo_doc</a:t>
            </a:r>
            <a:r>
              <a:rPr lang="en" dirty="0"/>
              <a:t>, </a:t>
            </a:r>
            <a:r>
              <a:rPr lang="en" u="sng" dirty="0"/>
              <a:t>nro_doc</a:t>
            </a:r>
            <a:r>
              <a:rPr lang="en" dirty="0"/>
              <a:t>, nombre, telefono, domicilio, edad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Proveedor</a:t>
            </a:r>
            <a:r>
              <a:rPr lang="en" dirty="0"/>
              <a:t> (</a:t>
            </a:r>
            <a:r>
              <a:rPr lang="en" u="sng" dirty="0"/>
              <a:t>CUIT,</a:t>
            </a:r>
            <a:r>
              <a:rPr lang="en" dirty="0"/>
              <a:t> nombre, domicilio, telefono, mail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Pelicula</a:t>
            </a:r>
            <a:r>
              <a:rPr lang="en" dirty="0"/>
              <a:t> (</a:t>
            </a:r>
            <a:r>
              <a:rPr lang="en" u="sng" dirty="0"/>
              <a:t>cod_pel</a:t>
            </a:r>
            <a:r>
              <a:rPr lang="en" dirty="0"/>
              <a:t>, titulo, genero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54AE0A-C52E-4C7F-95EE-72DA8360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76" y="2300053"/>
            <a:ext cx="5679959" cy="25873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11700" y="10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2 - Relaciones Unarias/Binarias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311700" y="2607158"/>
            <a:ext cx="8613789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Por cada relación 1:N se agregará, en la tabla correspondiente al lado de la N, tantos campos como aquellos que forman la clave primaria del lado del 1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Todos estos campos formarán una </a:t>
            </a:r>
            <a:r>
              <a:rPr lang="en" sz="1600" b="1" dirty="0"/>
              <a:t>clave foránea (FK)</a:t>
            </a:r>
            <a:endParaRPr sz="16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 subraya con línea punteada a aquellos campos que la forman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Puede ser simple (un campo) o compuesta (dos o mas campos)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 debe definir una </a:t>
            </a:r>
            <a:r>
              <a:rPr lang="en" b="1" dirty="0"/>
              <a:t>lista de claves foráneas </a:t>
            </a:r>
            <a:r>
              <a:rPr lang="en" dirty="0"/>
              <a:t>donde se indica cada clave a que tabla referencia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Garantiza que los valores referenciados por la clave existen en la tabla destino</a:t>
            </a:r>
            <a:endParaRPr dirty="0"/>
          </a:p>
        </p:txBody>
      </p:sp>
      <p:sp>
        <p:nvSpPr>
          <p:cNvPr id="179" name="Google Shape;179;p21"/>
          <p:cNvSpPr txBox="1"/>
          <p:nvPr/>
        </p:nvSpPr>
        <p:spPr>
          <a:xfrm>
            <a:off x="52382" y="4570800"/>
            <a:ext cx="82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i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TablaOrigen.Campo → TablaDestino.Campo</a:t>
            </a:r>
            <a:endParaRPr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0C35F4-4455-4EA0-8D4B-6ACFD0EE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02" y="689308"/>
            <a:ext cx="1459341" cy="1988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2089</Words>
  <Application>Microsoft Office PowerPoint</Application>
  <PresentationFormat>Presentación en pantalla (16:9)</PresentationFormat>
  <Paragraphs>316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Proxima Nova</vt:lpstr>
      <vt:lpstr>Arial</vt:lpstr>
      <vt:lpstr>Spearmint</vt:lpstr>
      <vt:lpstr>Proceso de Diseño y Modelado</vt:lpstr>
      <vt:lpstr>Base de Datos I</vt:lpstr>
      <vt:lpstr>Relación</vt:lpstr>
      <vt:lpstr>Modelo Relacional - Elementos</vt:lpstr>
      <vt:lpstr>Modelo Relacional - Lista de Tablas</vt:lpstr>
      <vt:lpstr>Ejemplo Práctico - Videoclub</vt:lpstr>
      <vt:lpstr>Regla 1 - Entidades fuertes</vt:lpstr>
      <vt:lpstr>Regla 1 - Entidades fuertes</vt:lpstr>
      <vt:lpstr>Regla 2 - Relaciones Unarias/Binarias</vt:lpstr>
      <vt:lpstr>Regla 2 - Relaciones Unarias/Binarias</vt:lpstr>
      <vt:lpstr>Regla 2 - Relaciones Unarias/Binarias</vt:lpstr>
      <vt:lpstr>Regla 2 - Relaciones Unarias/Binarias</vt:lpstr>
      <vt:lpstr>Regla 2 - Relaciones Unarias/Binarias</vt:lpstr>
      <vt:lpstr>Regla 3 - Relaciones N:N</vt:lpstr>
      <vt:lpstr>Regla 3 - Relaciones N:N</vt:lpstr>
      <vt:lpstr>Regla 4 - Atributos de relación</vt:lpstr>
      <vt:lpstr>Regla 4 - Atributos de relación </vt:lpstr>
      <vt:lpstr>Modelo Relacional completo </vt:lpstr>
      <vt:lpstr>Regla 5 - Atributos calculados</vt:lpstr>
      <vt:lpstr>Regla 6 - Atributos agrupadores</vt:lpstr>
      <vt:lpstr>Regla 7 - Atributos multivaluados</vt:lpstr>
      <vt:lpstr>Regla 7 - Atributos multivaluados</vt:lpstr>
      <vt:lpstr>Regla 8 - Jerarquías</vt:lpstr>
      <vt:lpstr>Regla 9 - Ternarias</vt:lpstr>
      <vt:lpstr>Regla 9 - Ternarias</vt:lpstr>
      <vt:lpstr>Regla 9 – Definicion de (PK) – Ternaria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Diseño y Modelado</dc:title>
  <cp:lastModifiedBy>Patricio Veltri</cp:lastModifiedBy>
  <cp:revision>30</cp:revision>
  <dcterms:modified xsi:type="dcterms:W3CDTF">2024-09-09T12:12:02Z</dcterms:modified>
</cp:coreProperties>
</file>