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XJHtD55h/b4dLYkaVSBRdtJCu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0162FA-636F-4C82-93D0-CA6CB3381024}">
  <a:tblStyle styleId="{B60162FA-636F-4C82-93D0-CA6CB33810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Normalización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“Mediante la normalización buscamos obtener un esquema de base de datos con rendundancia </a:t>
            </a:r>
            <a:r>
              <a:rPr lang="en" u="sng"/>
              <a:t>mínima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11091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1.- Evitar Claves primarias no numéricas.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706999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Redundancia en espacio de almacenamiento cuando posee referencias (FKs)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solucionar eligiendo una clave numérica</a:t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1626958" y="2673306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528245" y="2825781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3377133" y="2114806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3"/>
          <p:cNvCxnSpPr>
            <a:endCxn id="74" idx="2"/>
          </p:cNvCxnSpPr>
          <p:nvPr/>
        </p:nvCxnSpPr>
        <p:spPr>
          <a:xfrm>
            <a:off x="3199445" y="2832531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"/>
          <p:cNvCxnSpPr>
            <a:endCxn id="75" idx="3"/>
          </p:cNvCxnSpPr>
          <p:nvPr/>
        </p:nvCxnSpPr>
        <p:spPr>
          <a:xfrm flipH="1" rot="10800000">
            <a:off x="2999344" y="2482773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3"/>
          <p:cNvSpPr/>
          <p:nvPr/>
        </p:nvSpPr>
        <p:spPr>
          <a:xfrm>
            <a:off x="1456808" y="2051106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3"/>
          <p:cNvCxnSpPr>
            <a:stCxn id="78" idx="4"/>
            <a:endCxn id="73" idx="0"/>
          </p:cNvCxnSpPr>
          <p:nvPr/>
        </p:nvCxnSpPr>
        <p:spPr>
          <a:xfrm>
            <a:off x="2005508" y="2482206"/>
            <a:ext cx="405300" cy="191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/>
          <p:nvPr/>
        </p:nvSpPr>
        <p:spPr>
          <a:xfrm>
            <a:off x="97070" y="2363231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3"/>
          <p:cNvCxnSpPr>
            <a:stCxn id="80" idx="6"/>
          </p:cNvCxnSpPr>
          <p:nvPr/>
        </p:nvCxnSpPr>
        <p:spPr>
          <a:xfrm>
            <a:off x="1194470" y="2578781"/>
            <a:ext cx="437700" cy="27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3"/>
          <p:cNvCxnSpPr>
            <a:stCxn id="80" idx="3"/>
            <a:endCxn id="80" idx="5"/>
          </p:cNvCxnSpPr>
          <p:nvPr/>
        </p:nvCxnSpPr>
        <p:spPr>
          <a:xfrm>
            <a:off x="257781" y="2731198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/>
          <p:nvPr/>
        </p:nvSpPr>
        <p:spPr>
          <a:xfrm>
            <a:off x="6057946" y="4004280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7959233" y="415675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7907181" y="3445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"/>
          <p:cNvCxnSpPr>
            <a:endCxn id="84" idx="2"/>
          </p:cNvCxnSpPr>
          <p:nvPr/>
        </p:nvCxnSpPr>
        <p:spPr>
          <a:xfrm>
            <a:off x="7630433" y="4163505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 flipH="1" rot="10800000">
            <a:off x="7430331" y="3813747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/>
          <p:nvPr/>
        </p:nvSpPr>
        <p:spPr>
          <a:xfrm>
            <a:off x="5887796" y="33820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>
            <a:stCxn id="88" idx="4"/>
            <a:endCxn id="83" idx="0"/>
          </p:cNvCxnSpPr>
          <p:nvPr/>
        </p:nvCxnSpPr>
        <p:spPr>
          <a:xfrm>
            <a:off x="6436496" y="3813180"/>
            <a:ext cx="405300" cy="191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"/>
          <p:cNvSpPr/>
          <p:nvPr/>
        </p:nvSpPr>
        <p:spPr>
          <a:xfrm>
            <a:off x="4375473" y="3694205"/>
            <a:ext cx="1249985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Cod_auto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>
            <a:stCxn id="90" idx="6"/>
          </p:cNvCxnSpPr>
          <p:nvPr/>
        </p:nvCxnSpPr>
        <p:spPr>
          <a:xfrm>
            <a:off x="5625458" y="3909755"/>
            <a:ext cx="437700" cy="27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"/>
          <p:cNvCxnSpPr>
            <a:stCxn id="90" idx="3"/>
            <a:endCxn id="90" idx="5"/>
          </p:cNvCxnSpPr>
          <p:nvPr/>
        </p:nvCxnSpPr>
        <p:spPr>
          <a:xfrm>
            <a:off x="4558529" y="4062172"/>
            <a:ext cx="883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3"/>
          <p:cNvSpPr/>
          <p:nvPr/>
        </p:nvSpPr>
        <p:spPr>
          <a:xfrm>
            <a:off x="4637888" y="42218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3"/>
          <p:cNvCxnSpPr>
            <a:endCxn id="83" idx="1"/>
          </p:cNvCxnSpPr>
          <p:nvPr/>
        </p:nvCxnSpPr>
        <p:spPr>
          <a:xfrm flipH="1" rot="10800000">
            <a:off x="5751346" y="4371630"/>
            <a:ext cx="306600" cy="45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3"/>
          <p:cNvSpPr/>
          <p:nvPr/>
        </p:nvSpPr>
        <p:spPr>
          <a:xfrm rot="-2789071">
            <a:off x="310225" y="2201029"/>
            <a:ext cx="717969" cy="734700"/>
          </a:xfrm>
          <a:prstGeom prst="plus">
            <a:avLst>
              <a:gd fmla="val 50000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9072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2.- Claves primarias compuestas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235500" y="63672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Traslada complejidad cuando posee referencias (FKs compuestas)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solucionar eligiendo una clave simple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1573313" y="2387280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627900" y="1828768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42150" y="23872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3474600" y="253975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domicilio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323488" y="1828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>
            <a:stCxn id="103" idx="5"/>
          </p:cNvCxnSpPr>
          <p:nvPr/>
        </p:nvCxnSpPr>
        <p:spPr>
          <a:xfrm>
            <a:off x="1564589" y="2196735"/>
            <a:ext cx="444900" cy="191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4"/>
          <p:cNvCxnSpPr>
            <a:stCxn id="104" idx="6"/>
          </p:cNvCxnSpPr>
          <p:nvPr/>
        </p:nvCxnSpPr>
        <p:spPr>
          <a:xfrm flipH="1" rot="10800000">
            <a:off x="1239550" y="2600430"/>
            <a:ext cx="336900" cy="2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4"/>
          <p:cNvCxnSpPr>
            <a:endCxn id="105" idx="2"/>
          </p:cNvCxnSpPr>
          <p:nvPr/>
        </p:nvCxnSpPr>
        <p:spPr>
          <a:xfrm>
            <a:off x="3145800" y="2546505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4"/>
          <p:cNvCxnSpPr>
            <a:endCxn id="106" idx="3"/>
          </p:cNvCxnSpPr>
          <p:nvPr/>
        </p:nvCxnSpPr>
        <p:spPr>
          <a:xfrm flipH="1" rot="10800000">
            <a:off x="2945699" y="2196747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"/>
          <p:cNvCxnSpPr>
            <a:stCxn id="103" idx="3"/>
            <a:endCxn id="103" idx="5"/>
          </p:cNvCxnSpPr>
          <p:nvPr/>
        </p:nvCxnSpPr>
        <p:spPr>
          <a:xfrm>
            <a:off x="788611" y="219673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4"/>
          <p:cNvCxnSpPr>
            <a:stCxn id="104" idx="3"/>
            <a:endCxn id="104" idx="5"/>
          </p:cNvCxnSpPr>
          <p:nvPr/>
        </p:nvCxnSpPr>
        <p:spPr>
          <a:xfrm>
            <a:off x="302861" y="2755247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4"/>
          <p:cNvSpPr/>
          <p:nvPr/>
        </p:nvSpPr>
        <p:spPr>
          <a:xfrm>
            <a:off x="1951863" y="1828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4"/>
          <p:cNvCxnSpPr>
            <a:stCxn id="113" idx="4"/>
            <a:endCxn id="102" idx="0"/>
          </p:cNvCxnSpPr>
          <p:nvPr/>
        </p:nvCxnSpPr>
        <p:spPr>
          <a:xfrm flipH="1">
            <a:off x="2357163" y="2259880"/>
            <a:ext cx="143400" cy="12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4"/>
          <p:cNvSpPr/>
          <p:nvPr/>
        </p:nvSpPr>
        <p:spPr>
          <a:xfrm>
            <a:off x="90720" y="1501140"/>
            <a:ext cx="1821309" cy="185166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5742044" y="3944785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796631" y="3386273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310857" y="439397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cod_cli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643331" y="409726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domicilio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492219" y="338628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4"/>
          <p:cNvCxnSpPr>
            <a:stCxn id="117" idx="5"/>
          </p:cNvCxnSpPr>
          <p:nvPr/>
        </p:nvCxnSpPr>
        <p:spPr>
          <a:xfrm>
            <a:off x="5733320" y="3754240"/>
            <a:ext cx="444900" cy="191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>
            <a:stCxn id="118" idx="6"/>
          </p:cNvCxnSpPr>
          <p:nvPr/>
        </p:nvCxnSpPr>
        <p:spPr>
          <a:xfrm flipH="1" rot="10800000">
            <a:off x="5408257" y="4607120"/>
            <a:ext cx="336900" cy="2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4"/>
          <p:cNvCxnSpPr>
            <a:endCxn id="119" idx="2"/>
          </p:cNvCxnSpPr>
          <p:nvPr/>
        </p:nvCxnSpPr>
        <p:spPr>
          <a:xfrm>
            <a:off x="7314531" y="4104010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4"/>
          <p:cNvCxnSpPr>
            <a:endCxn id="120" idx="3"/>
          </p:cNvCxnSpPr>
          <p:nvPr/>
        </p:nvCxnSpPr>
        <p:spPr>
          <a:xfrm flipH="1" rot="10800000">
            <a:off x="7114430" y="3754252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4"/>
          <p:cNvCxnSpPr>
            <a:stCxn id="118" idx="3"/>
            <a:endCxn id="118" idx="5"/>
          </p:cNvCxnSpPr>
          <p:nvPr/>
        </p:nvCxnSpPr>
        <p:spPr>
          <a:xfrm>
            <a:off x="4471568" y="4761937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4"/>
          <p:cNvSpPr/>
          <p:nvPr/>
        </p:nvSpPr>
        <p:spPr>
          <a:xfrm>
            <a:off x="6120594" y="338628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"/>
          <p:cNvCxnSpPr>
            <a:stCxn id="126" idx="4"/>
            <a:endCxn id="116" idx="0"/>
          </p:cNvCxnSpPr>
          <p:nvPr/>
        </p:nvCxnSpPr>
        <p:spPr>
          <a:xfrm flipH="1">
            <a:off x="6525894" y="3817385"/>
            <a:ext cx="143400" cy="12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4"/>
          <p:cNvSpPr/>
          <p:nvPr/>
        </p:nvSpPr>
        <p:spPr>
          <a:xfrm>
            <a:off x="3850736" y="3754239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4"/>
          <p:cNvCxnSpPr>
            <a:stCxn id="128" idx="6"/>
            <a:endCxn id="116" idx="1"/>
          </p:cNvCxnSpPr>
          <p:nvPr/>
        </p:nvCxnSpPr>
        <p:spPr>
          <a:xfrm>
            <a:off x="4948136" y="3969789"/>
            <a:ext cx="793800" cy="342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3.- Normalización de atributos</a:t>
            </a:r>
            <a:endParaRPr/>
          </a:p>
        </p:txBody>
      </p:sp>
      <p:grpSp>
        <p:nvGrpSpPr>
          <p:cNvPr id="135" name="Google Shape;135;p5"/>
          <p:cNvGrpSpPr/>
          <p:nvPr/>
        </p:nvGrpSpPr>
        <p:grpSpPr>
          <a:xfrm>
            <a:off x="904800" y="2079625"/>
            <a:ext cx="2976450" cy="1484825"/>
            <a:chOff x="5944400" y="3316925"/>
            <a:chExt cx="2976450" cy="1484825"/>
          </a:xfrm>
        </p:grpSpPr>
        <p:sp>
          <p:nvSpPr>
            <p:cNvPr id="136" name="Google Shape;136;p5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5"/>
            <p:cNvCxnSpPr>
              <a:stCxn id="137" idx="0"/>
              <a:endCxn id="136" idx="2"/>
            </p:cNvCxnSpPr>
            <p:nvPr/>
          </p:nvCxnSpPr>
          <p:spPr>
            <a:xfrm flipH="1" rot="10800000">
              <a:off x="6693150" y="40517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5"/>
            <p:cNvCxnSpPr>
              <a:stCxn id="136" idx="3"/>
              <a:endCxn id="139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5"/>
            <p:cNvCxnSpPr>
              <a:stCxn id="138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5"/>
            <p:cNvCxnSpPr>
              <a:stCxn id="137" idx="3"/>
              <a:endCxn id="137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44" name="Google Shape;144;p5"/>
          <p:cNvGraphicFramePr/>
          <p:nvPr/>
        </p:nvGraphicFramePr>
        <p:xfrm>
          <a:off x="4792738" y="16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{B60162FA-636F-4C82-93D0-CA6CB3381024}</a:tableStyleId>
              </a:tblPr>
              <a:tblGrid>
                <a:gridCol w="813900"/>
                <a:gridCol w="1465725"/>
                <a:gridCol w="140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cod_pel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titulo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genero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C.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Ciencia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La llamada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Terror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Axión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5"/>
          <p:cNvSpPr txBox="1"/>
          <p:nvPr/>
        </p:nvSpPr>
        <p:spPr>
          <a:xfrm>
            <a:off x="4436688" y="12765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3.- Normalización de atributos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3.- Normalización de atributos</a:t>
            </a:r>
            <a:endParaRPr/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939463" y="18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{B60162FA-636F-4C82-93D0-CA6CB3381024}</a:tableStyleId>
              </a:tblPr>
              <a:tblGrid>
                <a:gridCol w="813900"/>
                <a:gridCol w="1465725"/>
                <a:gridCol w="140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cod_pel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titulo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cod_gen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La llamada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7"/>
          <p:cNvSpPr txBox="1"/>
          <p:nvPr/>
        </p:nvSpPr>
        <p:spPr>
          <a:xfrm>
            <a:off x="583413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9" name="Google Shape;159;p7"/>
          <p:cNvGraphicFramePr/>
          <p:nvPr/>
        </p:nvGraphicFramePr>
        <p:xfrm>
          <a:off x="57336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{B60162FA-636F-4C82-93D0-CA6CB3381024}</a:tableStyleId>
              </a:tblPr>
              <a:tblGrid>
                <a:gridCol w="813900"/>
                <a:gridCol w="1465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cod_gen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descripcion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Ciencia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Terror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60" name="Google Shape;160;p7"/>
          <p:cNvSpPr txBox="1"/>
          <p:nvPr/>
        </p:nvSpPr>
        <p:spPr>
          <a:xfrm>
            <a:off x="4675688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Genero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7"/>
          <p:cNvCxnSpPr/>
          <p:nvPr/>
        </p:nvCxnSpPr>
        <p:spPr>
          <a:xfrm>
            <a:off x="3314950" y="2112125"/>
            <a:ext cx="668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3.- Normalización de atributos (DER)</a:t>
            </a: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1491475" y="2079621"/>
            <a:ext cx="6784500" cy="1484829"/>
            <a:chOff x="1491475" y="2079621"/>
            <a:chExt cx="6784500" cy="1484829"/>
          </a:xfrm>
        </p:grpSpPr>
        <p:sp>
          <p:nvSpPr>
            <p:cNvPr id="168" name="Google Shape;168;p8"/>
            <p:cNvSpPr/>
            <p:nvPr/>
          </p:nvSpPr>
          <p:spPr>
            <a:xfrm>
              <a:off x="1491475" y="2079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691525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086400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8"/>
            <p:cNvCxnSpPr>
              <a:stCxn id="169" idx="0"/>
              <a:endCxn id="168" idx="2"/>
            </p:cNvCxnSpPr>
            <p:nvPr/>
          </p:nvCxnSpPr>
          <p:spPr>
            <a:xfrm flipH="1" rot="10800000">
              <a:off x="2240225" y="28144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8"/>
            <p:cNvCxnSpPr>
              <a:stCxn id="170" idx="0"/>
            </p:cNvCxnSpPr>
            <p:nvPr/>
          </p:nvCxnSpPr>
          <p:spPr>
            <a:xfrm rot="10800000">
              <a:off x="3047400" y="26479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8"/>
            <p:cNvCxnSpPr>
              <a:stCxn id="169" idx="3"/>
              <a:endCxn id="169" idx="5"/>
            </p:cNvCxnSpPr>
            <p:nvPr/>
          </p:nvCxnSpPr>
          <p:spPr>
            <a:xfrm>
              <a:off x="1852236" y="35013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" name="Google Shape;174;p8"/>
            <p:cNvSpPr/>
            <p:nvPr/>
          </p:nvSpPr>
          <p:spPr>
            <a:xfrm>
              <a:off x="5228750" y="2079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428800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cod_gen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823675" y="3133350"/>
              <a:ext cx="14523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descripcion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8"/>
            <p:cNvCxnSpPr>
              <a:stCxn id="175" idx="0"/>
              <a:endCxn id="174" idx="2"/>
            </p:cNvCxnSpPr>
            <p:nvPr/>
          </p:nvCxnSpPr>
          <p:spPr>
            <a:xfrm flipH="1" rot="10800000">
              <a:off x="5977500" y="28144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8"/>
            <p:cNvCxnSpPr>
              <a:stCxn id="176" idx="0"/>
            </p:cNvCxnSpPr>
            <p:nvPr/>
          </p:nvCxnSpPr>
          <p:spPr>
            <a:xfrm rot="10800000">
              <a:off x="6804025" y="2666850"/>
              <a:ext cx="745800" cy="466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8"/>
            <p:cNvCxnSpPr>
              <a:stCxn id="175" idx="3"/>
              <a:endCxn id="175" idx="5"/>
            </p:cNvCxnSpPr>
            <p:nvPr/>
          </p:nvCxnSpPr>
          <p:spPr>
            <a:xfrm>
              <a:off x="5589511" y="35013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8"/>
            <p:cNvSpPr/>
            <p:nvPr/>
          </p:nvSpPr>
          <p:spPr>
            <a:xfrm>
              <a:off x="3880213" y="223142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8"/>
            <p:cNvCxnSpPr>
              <a:endCxn id="174" idx="1"/>
            </p:cNvCxnSpPr>
            <p:nvPr/>
          </p:nvCxnSpPr>
          <p:spPr>
            <a:xfrm>
              <a:off x="4321550" y="2445775"/>
              <a:ext cx="907200" cy="1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8"/>
            <p:cNvCxnSpPr>
              <a:stCxn id="168" idx="3"/>
              <a:endCxn id="180" idx="1"/>
            </p:cNvCxnSpPr>
            <p:nvPr/>
          </p:nvCxnSpPr>
          <p:spPr>
            <a:xfrm>
              <a:off x="3058975" y="2446975"/>
              <a:ext cx="821100" cy="600"/>
            </a:xfrm>
            <a:prstGeom prst="bentConnector3">
              <a:avLst>
                <a:gd fmla="val 5000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8"/>
            <p:cNvSpPr txBox="1"/>
            <p:nvPr/>
          </p:nvSpPr>
          <p:spPr>
            <a:xfrm>
              <a:off x="304739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495364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190" name="Google Shape;190;p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