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Combinación sugerida para tu presentación: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Fondo: Gris oscuro (#1F1F1F)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Títulos y destacados: Azul eléctrico (#007BFF) y Naranja brillante (#FF6F00)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Textos secundarios y detalles: Cian neón (#00FFE7) y Morado profundo (#5B2C6F)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533e52b3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533e52b3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533e52b3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533e52b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533e52b3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533e52b3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533e52b3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533e52b3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53779806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53779806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533e52b3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533e52b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533e52b3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533e52b3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53779806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53779806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800"/>
              <a:buNone/>
              <a:defRPr sz="2800">
                <a:solidFill>
                  <a:srgbClr val="3D85C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  <a:defRPr>
                <a:solidFill>
                  <a:srgbClr val="3D85C6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7BFF"/>
              </a:buClr>
              <a:buSzPts val="2800"/>
              <a:buNone/>
              <a:defRPr sz="2800">
                <a:solidFill>
                  <a:srgbClr val="007B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 title="WhatsApp Image 2025-08-29 at 2.47.45 PM - Editado.png"/>
          <p:cNvPicPr preferRelativeResize="0"/>
          <p:nvPr/>
        </p:nvPicPr>
        <p:blipFill rotWithShape="1">
          <a:blip r:embed="rId1">
            <a:alphaModFix amt="50000"/>
          </a:blip>
          <a:srcRect b="42525" l="8516" r="12625" t="34503"/>
          <a:stretch/>
        </p:blipFill>
        <p:spPr>
          <a:xfrm>
            <a:off x="6789675" y="0"/>
            <a:ext cx="23543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 title="logo-0 - Editado (1).png"/>
          <p:cNvPicPr preferRelativeResize="0"/>
          <p:nvPr/>
        </p:nvPicPr>
        <p:blipFill>
          <a:blip r:embed="rId2">
            <a:alphaModFix amt="74000"/>
          </a:blip>
          <a:stretch>
            <a:fillRect/>
          </a:stretch>
        </p:blipFill>
        <p:spPr>
          <a:xfrm>
            <a:off x="0" y="0"/>
            <a:ext cx="2131650" cy="685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21.png"/><Relationship Id="rId8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516029" y="1360588"/>
            <a:ext cx="4260300" cy="10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StockFlow</a:t>
            </a:r>
            <a:endParaRPr b="1" i="1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5717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B5394"/>
                </a:solidFill>
              </a:rPr>
              <a:t>Tecnología accesible para decisiones estratégicas</a:t>
            </a:r>
            <a:endParaRPr sz="2000">
              <a:solidFill>
                <a:srgbClr val="0B5394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775" y="1158800"/>
            <a:ext cx="1481175" cy="14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746300" y="4169650"/>
            <a:ext cx="56514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Equipo: </a:t>
            </a:r>
            <a:r>
              <a:rPr lang="es" sz="152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Matías Véliz Igor, Alexander Seydewitz Seydewitz</a:t>
            </a:r>
            <a:endParaRPr sz="1300">
              <a:solidFill>
                <a:srgbClr val="666666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0550" y="4808700"/>
            <a:ext cx="89829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2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Docente :</a:t>
            </a:r>
            <a:r>
              <a:rPr lang="es" sz="112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2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Marco Antonio Valenzuela Contreras </a:t>
            </a:r>
            <a:r>
              <a:rPr b="1" lang="es" sz="112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Asignatura :</a:t>
            </a:r>
            <a:r>
              <a:rPr lang="es" sz="112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2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CAPSTONE_003V</a:t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Contexto / Problema</a:t>
            </a:r>
            <a:endParaRPr b="1" i="1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254" y="2027875"/>
            <a:ext cx="1074756" cy="107475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155CC">
                <a:alpha val="50000"/>
              </a:srgbClr>
            </a:outerShdw>
          </a:effectLst>
        </p:spPr>
      </p:pic>
      <p:sp>
        <p:nvSpPr>
          <p:cNvPr id="67" name="Google Shape;67;p14"/>
          <p:cNvSpPr txBox="1"/>
          <p:nvPr/>
        </p:nvSpPr>
        <p:spPr>
          <a:xfrm>
            <a:off x="5903892" y="3039881"/>
            <a:ext cx="2033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78100" lIns="78100" spcFirstLastPara="1" rIns="78100" wrap="square" tIns="781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25"/>
              </a:spcBef>
              <a:spcAft>
                <a:spcPts val="1025"/>
              </a:spcAft>
              <a:buNone/>
            </a:pPr>
            <a:r>
              <a:rPr lang="es" sz="1281">
                <a:solidFill>
                  <a:srgbClr val="073763"/>
                </a:solidFill>
              </a:rPr>
              <a:t>Pérdidas económicas 💸</a:t>
            </a:r>
            <a:endParaRPr sz="939">
              <a:solidFill>
                <a:srgbClr val="073763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3886" y="2096877"/>
            <a:ext cx="936753" cy="9367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155CC">
                <a:alpha val="50000"/>
              </a:srgbClr>
            </a:outerShdw>
          </a:effectLst>
        </p:spPr>
      </p:pic>
      <p:sp>
        <p:nvSpPr>
          <p:cNvPr id="69" name="Google Shape;69;p14"/>
          <p:cNvSpPr txBox="1"/>
          <p:nvPr/>
        </p:nvSpPr>
        <p:spPr>
          <a:xfrm>
            <a:off x="3848364" y="3102637"/>
            <a:ext cx="13479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78100" lIns="78100" spcFirstLastPara="1" rIns="78100" wrap="square" tIns="781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25"/>
              </a:spcBef>
              <a:spcAft>
                <a:spcPts val="1025"/>
              </a:spcAft>
              <a:buNone/>
            </a:pPr>
            <a:r>
              <a:rPr lang="es" sz="1281">
                <a:solidFill>
                  <a:srgbClr val="073763"/>
                </a:solidFill>
              </a:rPr>
              <a:t>Sobre stock 📦</a:t>
            </a:r>
            <a:endParaRPr sz="1281">
              <a:solidFill>
                <a:srgbClr val="073763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08650" y="1314025"/>
            <a:ext cx="812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rgbClr val="073763"/>
                </a:solidFill>
              </a:rPr>
              <a:t>PYMES </a:t>
            </a:r>
            <a:r>
              <a:rPr lang="es" sz="1600">
                <a:solidFill>
                  <a:srgbClr val="073763"/>
                </a:solidFill>
              </a:rPr>
              <a:t>sin herramientas eficientes de gestión de inventario. Problemas frecuentes:</a:t>
            </a:r>
            <a:endParaRPr sz="1200">
              <a:solidFill>
                <a:srgbClr val="073763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328699" y="4099425"/>
            <a:ext cx="648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73763"/>
                </a:solidFill>
              </a:rPr>
              <a:t>Necesidad: </a:t>
            </a:r>
            <a:r>
              <a:rPr b="1" lang="es" sz="1600">
                <a:solidFill>
                  <a:srgbClr val="073763"/>
                </a:solidFill>
              </a:rPr>
              <a:t>solución accesible, escalable y en tiempo real</a:t>
            </a:r>
            <a:r>
              <a:rPr lang="es" sz="1600">
                <a:solidFill>
                  <a:srgbClr val="073763"/>
                </a:solidFill>
              </a:rPr>
              <a:t>.</a:t>
            </a:r>
            <a:endParaRPr sz="1600">
              <a:solidFill>
                <a:srgbClr val="073763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206698" y="3102637"/>
            <a:ext cx="18345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78100" lIns="78100" spcFirstLastPara="1" rIns="78100" wrap="square" tIns="781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25"/>
              </a:spcBef>
              <a:spcAft>
                <a:spcPts val="1025"/>
              </a:spcAft>
              <a:buNone/>
            </a:pPr>
            <a:r>
              <a:rPr lang="es" sz="1281">
                <a:solidFill>
                  <a:srgbClr val="073763"/>
                </a:solidFill>
              </a:rPr>
              <a:t>Desabastecimiento 🚫</a:t>
            </a:r>
            <a:endParaRPr sz="1281">
              <a:solidFill>
                <a:srgbClr val="073763"/>
              </a:solidFill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6514" y="2027888"/>
            <a:ext cx="1074756" cy="10747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1155CC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 Objetivo del proyecto</a:t>
            </a:r>
            <a:endParaRPr b="1" i="1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3763"/>
                </a:solidFill>
              </a:rPr>
              <a:t>Desarrollar una plataforma web para: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Gestión de inventarios en tiempo real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Optimización de decisiones con datos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Acceso fácil para PYMES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825" y="1234088"/>
            <a:ext cx="1540275" cy="15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425" y="3405813"/>
            <a:ext cx="1005850" cy="10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800" y="3138600"/>
            <a:ext cx="1540275" cy="15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52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 Funcionalidades principales de la solución</a:t>
            </a:r>
            <a:endParaRPr b="1" i="1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Registro de productos y existencias.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Visualización en dashboard.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Alertas automáticas.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Reportes de ventas por temporada.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Sugerencias para optimizar inventario.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125" y="1102643"/>
            <a:ext cx="3385826" cy="17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25" y="2892913"/>
            <a:ext cx="2857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5">
            <a:alphaModFix/>
          </a:blip>
          <a:srcRect b="24862" l="0" r="0" t="0"/>
          <a:stretch/>
        </p:blipFill>
        <p:spPr>
          <a:xfrm>
            <a:off x="5924350" y="3288600"/>
            <a:ext cx="1881376" cy="141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55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Tecnologías a utilizar</a:t>
            </a:r>
            <a:endParaRPr b="1" i="1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Frontend: </a:t>
            </a:r>
            <a:r>
              <a:rPr lang="es">
                <a:solidFill>
                  <a:srgbClr val="073763"/>
                </a:solidFill>
              </a:rPr>
              <a:t>Vue + </a:t>
            </a:r>
            <a:r>
              <a:rPr lang="es">
                <a:solidFill>
                  <a:srgbClr val="073763"/>
                </a:solidFill>
              </a:rPr>
              <a:t>Vite 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Backend/BD: Firebase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Análisis de datos: Python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Extras futuros: Cloud Functions, GraphQL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460" y="2698001"/>
            <a:ext cx="937500" cy="9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238" y="2698006"/>
            <a:ext cx="1238475" cy="12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5684325" y="3046494"/>
            <a:ext cx="667800" cy="541500"/>
          </a:xfrm>
          <a:prstGeom prst="mathPlus">
            <a:avLst>
              <a:gd fmla="val 12001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187" y="2698006"/>
            <a:ext cx="1238475" cy="12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6300" y="2706781"/>
            <a:ext cx="2435748" cy="12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1928675" y="3681669"/>
            <a:ext cx="2391000" cy="162600"/>
          </a:xfrm>
          <a:prstGeom prst="leftRightArrow">
            <a:avLst>
              <a:gd fmla="val 50000" name="adj1"/>
              <a:gd fmla="val 65744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913" y="4029875"/>
            <a:ext cx="2153150" cy="8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8450" y="4175137"/>
            <a:ext cx="937500" cy="81251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763300" y="3622219"/>
            <a:ext cx="667800" cy="541500"/>
          </a:xfrm>
          <a:prstGeom prst="mathPlus">
            <a:avLst>
              <a:gd fmla="val 12001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55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Metodología</a:t>
            </a:r>
            <a:endParaRPr b="1" i="1"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298012" y="1126925"/>
            <a:ext cx="8547975" cy="2207906"/>
            <a:chOff x="389025" y="1250600"/>
            <a:chExt cx="8547975" cy="2207906"/>
          </a:xfrm>
        </p:grpSpPr>
        <p:pic>
          <p:nvPicPr>
            <p:cNvPr id="113" name="Google Shape;11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9025" y="1250600"/>
              <a:ext cx="2198549" cy="22079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114" name="Google Shape;11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56975" y="2052306"/>
              <a:ext cx="2812399" cy="140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8"/>
            <p:cNvSpPr txBox="1"/>
            <p:nvPr/>
          </p:nvSpPr>
          <p:spPr>
            <a:xfrm>
              <a:off x="2651225" y="1274888"/>
              <a:ext cx="4092300" cy="9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2385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500"/>
                <a:buChar char="●"/>
              </a:pPr>
              <a:r>
                <a:rPr i="1" lang="es" sz="1500">
                  <a:solidFill>
                    <a:srgbClr val="073763"/>
                  </a:solidFill>
                </a:rPr>
                <a:t>Sprints funcionales “HU” (2 semanas funcionales y 1 técnica).</a:t>
              </a:r>
              <a:endParaRPr i="1" sz="1500">
                <a:solidFill>
                  <a:srgbClr val="073763"/>
                </a:solidFill>
              </a:endParaRPr>
            </a:p>
            <a:p>
              <a:pPr indent="-323850" lvl="0" marL="45720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1500"/>
                <a:buChar char="●"/>
              </a:pPr>
              <a:r>
                <a:rPr i="1" lang="es" sz="1500">
                  <a:solidFill>
                    <a:srgbClr val="073763"/>
                  </a:solidFill>
                </a:rPr>
                <a:t>Sprints técnicos “HT” (2 semanas)</a:t>
              </a:r>
              <a:endParaRPr i="1" sz="1100"/>
            </a:p>
          </p:txBody>
        </p:sp>
        <p:pic>
          <p:nvPicPr>
            <p:cNvPr id="116" name="Google Shape;11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66775" y="1274900"/>
              <a:ext cx="2170225" cy="21702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9551" y="3522100"/>
            <a:ext cx="1894374" cy="147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2528750" y="1960119"/>
            <a:ext cx="667800" cy="541500"/>
          </a:xfrm>
          <a:prstGeom prst="mathPlus">
            <a:avLst>
              <a:gd fmla="val 12001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5981550" y="1960119"/>
            <a:ext cx="667800" cy="541500"/>
          </a:xfrm>
          <a:prstGeom prst="mathPlus">
            <a:avLst>
              <a:gd fmla="val 12001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286538" y="3963444"/>
            <a:ext cx="667800" cy="541500"/>
          </a:xfrm>
          <a:prstGeom prst="mathPlus">
            <a:avLst>
              <a:gd fmla="val 12001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6938" y="3872675"/>
            <a:ext cx="2526925" cy="723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2164" y="3872690"/>
            <a:ext cx="1402274" cy="723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8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Impacto esperado</a:t>
            </a:r>
            <a:endParaRPr b="1" i="1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PYMES con control de stock más eficiente.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Reducción de pérdidas y sobrecostos.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Decisiones estratégicas basadas en datos.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Escalabilidad a distintos rubros y regiones.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493" y="2922981"/>
            <a:ext cx="2606000" cy="184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750" y="1017725"/>
            <a:ext cx="2713750" cy="16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9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Proyección y cierre</a:t>
            </a:r>
            <a:endParaRPr b="1" i="1"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Mejorar el mecanismo de recomendaciones con modelos de regresión.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Expandir API para integraciones externas.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s">
                <a:solidFill>
                  <a:srgbClr val="073763"/>
                </a:solidFill>
              </a:rPr>
              <a:t>StockFlow → la herramienta de gestión inteligente para PYMES.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300" y="2257700"/>
            <a:ext cx="5743401" cy="261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FIN DE LA PRESENTACIÓN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oc - StockFlow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