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65" r:id="rId12"/>
    <p:sldId id="268" r:id="rId13"/>
    <p:sldId id="270" r:id="rId14"/>
    <p:sldId id="267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5166C-0FDD-4D04-BA53-FA5FEDE7C56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68562B-6270-48CC-B6B5-8F08DC56CD6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7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 esta diapositiva explicamos cómo estructuramos el modelo del sistema. Cada clase representa una entidad real del cine: película, producto, descuento y venta. Se muestra un ejemplo del código Java de la clase Pelicula, con atributos, constructor y getters.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75000"/>
                  </a:schemeClr>
                </a:solidFill>
              </a:rPr>
              <a:t>Sistema de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Gestión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de Cine: CINEMAS - LOJA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Proyecto </a:t>
            </a:r>
            <a:r>
              <a:rPr dirty="0" err="1"/>
              <a:t>Bimestral</a:t>
            </a:r>
            <a:r>
              <a:rPr dirty="0"/>
              <a:t> – </a:t>
            </a:r>
            <a:r>
              <a:rPr dirty="0" err="1"/>
              <a:t>Programación</a:t>
            </a:r>
            <a:r>
              <a:rPr dirty="0"/>
              <a:t> </a:t>
            </a:r>
            <a:r>
              <a:rPr dirty="0" err="1"/>
              <a:t>Orientada</a:t>
            </a:r>
            <a:r>
              <a:rPr dirty="0"/>
              <a:t> a </a:t>
            </a:r>
            <a:r>
              <a:rPr dirty="0" err="1"/>
              <a:t>Objetos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Estudiante</a:t>
            </a:r>
            <a:r>
              <a:rPr lang="es-EC" dirty="0"/>
              <a:t>s: </a:t>
            </a:r>
            <a:r>
              <a:rPr lang="es-EC" dirty="0" err="1"/>
              <a:t>Matias</a:t>
            </a:r>
            <a:r>
              <a:rPr lang="es-EC" dirty="0"/>
              <a:t> </a:t>
            </a:r>
            <a:r>
              <a:rPr lang="es-EC" dirty="0" err="1"/>
              <a:t>Sebastian</a:t>
            </a:r>
            <a:r>
              <a:rPr lang="es-EC" dirty="0"/>
              <a:t> Cuesta Piedra, Lucas </a:t>
            </a:r>
            <a:r>
              <a:rPr lang="es-EC" dirty="0" err="1"/>
              <a:t>Dario</a:t>
            </a:r>
            <a:r>
              <a:rPr lang="es-EC" dirty="0"/>
              <a:t> Jumbo Granda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Ciclo</a:t>
            </a:r>
            <a:r>
              <a:rPr dirty="0"/>
              <a:t>: Segundo </a:t>
            </a:r>
            <a:r>
              <a:rPr dirty="0" err="1"/>
              <a:t>Ciclo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51" y="5000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Flujo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del Sistema (main +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Controlador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51" y="946943"/>
            <a:ext cx="8229600" cy="45259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900" dirty="0"/>
              <a:t>Controlador.java: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900" dirty="0"/>
              <a:t>- Carga </a:t>
            </a:r>
            <a:r>
              <a:rPr sz="2900" dirty="0" err="1"/>
              <a:t>datos</a:t>
            </a:r>
            <a:r>
              <a:rPr sz="2900"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900" dirty="0"/>
              <a:t>- </a:t>
            </a:r>
            <a:r>
              <a:rPr sz="2900" dirty="0" err="1"/>
              <a:t>Muestra</a:t>
            </a:r>
            <a:r>
              <a:rPr sz="2900" dirty="0"/>
              <a:t> </a:t>
            </a:r>
            <a:r>
              <a:rPr sz="2900" dirty="0" err="1"/>
              <a:t>menú</a:t>
            </a:r>
            <a:r>
              <a:rPr sz="2900" dirty="0"/>
              <a:t> y </a:t>
            </a:r>
            <a:r>
              <a:rPr sz="2900" dirty="0" err="1"/>
              <a:t>procesa</a:t>
            </a:r>
            <a:r>
              <a:rPr sz="2900" dirty="0"/>
              <a:t> </a:t>
            </a:r>
            <a:r>
              <a:rPr sz="2900" dirty="0" err="1"/>
              <a:t>selección</a:t>
            </a:r>
            <a:r>
              <a:rPr sz="2900"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sz="2900" dirty="0"/>
              <a:t>- </a:t>
            </a:r>
            <a:r>
              <a:rPr sz="2900" dirty="0" err="1"/>
              <a:t>Calcula</a:t>
            </a:r>
            <a:r>
              <a:rPr sz="2900" dirty="0"/>
              <a:t> </a:t>
            </a:r>
            <a:r>
              <a:rPr sz="2900" dirty="0" err="1"/>
              <a:t>totales</a:t>
            </a:r>
            <a:r>
              <a:rPr sz="2900" dirty="0"/>
              <a:t> y genera </a:t>
            </a:r>
            <a:r>
              <a:rPr sz="2900" dirty="0" err="1"/>
              <a:t>ventas</a:t>
            </a:r>
            <a:r>
              <a:rPr sz="2900" dirty="0"/>
              <a:t>.</a:t>
            </a:r>
            <a:endParaRPr lang="es-EC" sz="2900" dirty="0"/>
          </a:p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endParaRPr lang="es-EC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public class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Controlador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 {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public void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iniciar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() {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cargarDatos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();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mostrarMenu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();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   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procesarSeleccion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();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}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    //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Métodos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auxiliares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: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cargarDatos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, </a:t>
            </a:r>
            <a:r>
              <a:rPr lang="en-US" sz="2800" dirty="0" err="1">
                <a:solidFill>
                  <a:schemeClr val="accent1"/>
                </a:solidFill>
                <a:latin typeface="Courier New"/>
              </a:rPr>
              <a:t>mostrarMenu</a:t>
            </a:r>
            <a:r>
              <a:rPr lang="en-US" sz="2800" dirty="0">
                <a:solidFill>
                  <a:schemeClr val="accent1"/>
                </a:solidFill>
                <a:latin typeface="Courier New"/>
              </a:rPr>
              <a:t>, etc.</a:t>
            </a:r>
          </a:p>
          <a:p>
            <a:r>
              <a:rPr lang="en-US" sz="2800" dirty="0">
                <a:solidFill>
                  <a:schemeClr val="accent1"/>
                </a:solidFill>
                <a:latin typeface="Courier New"/>
              </a:rPr>
              <a:t>}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59510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Conclusiones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y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Futuro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Logros</a:t>
            </a:r>
            <a:r>
              <a:rPr dirty="0"/>
              <a:t>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Aplicación</a:t>
            </a:r>
            <a:r>
              <a:rPr dirty="0"/>
              <a:t> </a:t>
            </a:r>
            <a:r>
              <a:rPr dirty="0" err="1"/>
              <a:t>práctica</a:t>
            </a:r>
            <a:r>
              <a:rPr dirty="0"/>
              <a:t> de POO y UML.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Implementación</a:t>
            </a:r>
            <a:r>
              <a:rPr dirty="0"/>
              <a:t> </a:t>
            </a:r>
            <a:r>
              <a:rPr dirty="0" err="1"/>
              <a:t>completa</a:t>
            </a:r>
            <a:r>
              <a:rPr dirty="0"/>
              <a:t> del </a:t>
            </a:r>
            <a:r>
              <a:rPr dirty="0" err="1"/>
              <a:t>patrón</a:t>
            </a:r>
            <a:r>
              <a:rPr dirty="0"/>
              <a:t> MVC.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Mejoras</a:t>
            </a:r>
            <a:r>
              <a:rPr dirty="0"/>
              <a:t> </a:t>
            </a:r>
            <a:r>
              <a:rPr dirty="0" err="1"/>
              <a:t>Futuras</a:t>
            </a:r>
            <a:r>
              <a:rPr dirty="0"/>
              <a:t>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Interfaz</a:t>
            </a:r>
            <a:r>
              <a:rPr dirty="0"/>
              <a:t> </a:t>
            </a:r>
            <a:r>
              <a:rPr dirty="0" err="1"/>
              <a:t>gráfica</a:t>
            </a:r>
            <a:r>
              <a:rPr dirty="0"/>
              <a:t> (JavaFX, Swing).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Base de </a:t>
            </a:r>
            <a:r>
              <a:rPr dirty="0" err="1"/>
              <a:t>datos</a:t>
            </a:r>
            <a:r>
              <a:rPr dirty="0"/>
              <a:t> (MySQL).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Estadísticas</a:t>
            </a:r>
            <a:r>
              <a:rPr dirty="0"/>
              <a:t> de </a:t>
            </a:r>
            <a:r>
              <a:rPr dirty="0" err="1"/>
              <a:t>ventas</a:t>
            </a:r>
            <a:r>
              <a:rPr dirty="0"/>
              <a:t> y </a:t>
            </a:r>
            <a:r>
              <a:rPr dirty="0" err="1"/>
              <a:t>gestión</a:t>
            </a:r>
            <a:r>
              <a:rPr dirty="0"/>
              <a:t> de </a:t>
            </a:r>
            <a:r>
              <a:rPr dirty="0" err="1"/>
              <a:t>usuarios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Gestión</a:t>
            </a:r>
            <a:r>
              <a:rPr dirty="0"/>
              <a:t> de asientos por </a:t>
            </a:r>
            <a:r>
              <a:rPr dirty="0" err="1"/>
              <a:t>sala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E0EAAF4-02EC-4017-A765-6B6CBDD0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11" y="189706"/>
            <a:ext cx="5429377" cy="64785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36FD58-385B-4946-BDFF-D41806F80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7" y="697706"/>
            <a:ext cx="7505846" cy="546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1299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2539" y="9525"/>
            <a:ext cx="8229600" cy="769937"/>
          </a:xfrm>
        </p:spPr>
        <p:txBody>
          <a:bodyPr>
            <a:normAutofit/>
          </a:bodyPr>
          <a:lstStyle/>
          <a:p>
            <a:r>
              <a:rPr sz="2800" dirty="0" err="1">
                <a:solidFill>
                  <a:schemeClr val="accent6">
                    <a:lumMod val="50000"/>
                  </a:schemeClr>
                </a:solidFill>
              </a:rPr>
              <a:t>Explicación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</a:rPr>
              <a:t> del </a:t>
            </a:r>
            <a:r>
              <a:rPr sz="2800" dirty="0" err="1">
                <a:solidFill>
                  <a:schemeClr val="accent6">
                    <a:lumMod val="50000"/>
                  </a:schemeClr>
                </a:solidFill>
              </a:rPr>
              <a:t>Diagrama</a:t>
            </a:r>
            <a:r>
              <a:rPr sz="2800" dirty="0">
                <a:solidFill>
                  <a:schemeClr val="accent6">
                    <a:lumMod val="50000"/>
                  </a:schemeClr>
                </a:solidFill>
              </a:rPr>
              <a:t>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411" y="590550"/>
            <a:ext cx="8639175" cy="5326062"/>
          </a:xfrm>
        </p:spPr>
        <p:txBody>
          <a:bodyPr>
            <a:normAutofit/>
          </a:bodyPr>
          <a:lstStyle/>
          <a:p>
            <a:r>
              <a:rPr lang="es-ES" sz="1800" dirty="0">
                <a:solidFill>
                  <a:schemeClr val="bg1"/>
                </a:solidFill>
              </a:rPr>
              <a:t>🔸 Clase **Cine**: clase principal, gestiona películas, funciones, boletos y snacks.</a:t>
            </a:r>
          </a:p>
          <a:p>
            <a:r>
              <a:rPr lang="es-ES" sz="1800" dirty="0">
                <a:solidFill>
                  <a:schemeClr val="bg1"/>
                </a:solidFill>
              </a:rPr>
              <a:t>🔸 Clase **</a:t>
            </a:r>
            <a:r>
              <a:rPr lang="es-ES" sz="1800" dirty="0" err="1">
                <a:solidFill>
                  <a:schemeClr val="bg1"/>
                </a:solidFill>
              </a:rPr>
              <a:t>Pelicula</a:t>
            </a:r>
            <a:r>
              <a:rPr lang="es-ES" sz="1800" dirty="0">
                <a:solidFill>
                  <a:schemeClr val="bg1"/>
                </a:solidFill>
              </a:rPr>
              <a:t>**: representa una película, asociada a funciones. Conectada por *composición* </a:t>
            </a:r>
          </a:p>
          <a:p>
            <a:r>
              <a:rPr lang="es-ES" sz="1800" dirty="0">
                <a:solidFill>
                  <a:schemeClr val="bg1"/>
                </a:solidFill>
              </a:rPr>
              <a:t>🔸 Clase **</a:t>
            </a:r>
            <a:r>
              <a:rPr lang="es-ES" sz="1800" dirty="0" err="1">
                <a:solidFill>
                  <a:schemeClr val="bg1"/>
                </a:solidFill>
              </a:rPr>
              <a:t>Funcion</a:t>
            </a:r>
            <a:r>
              <a:rPr lang="es-ES" sz="1800" dirty="0">
                <a:solidFill>
                  <a:schemeClr val="bg1"/>
                </a:solidFill>
              </a:rPr>
              <a:t>**: representa una función de cine (película + hora + sala). Asociada a boletos.</a:t>
            </a:r>
          </a:p>
          <a:p>
            <a:r>
              <a:rPr lang="es-ES" sz="1800" dirty="0">
                <a:solidFill>
                  <a:schemeClr val="bg1"/>
                </a:solidFill>
              </a:rPr>
              <a:t>🔸 Clase **Boleto**: incluye función y cantidad. Método `</a:t>
            </a:r>
            <a:r>
              <a:rPr lang="es-ES" sz="1800" dirty="0" err="1">
                <a:solidFill>
                  <a:schemeClr val="bg1"/>
                </a:solidFill>
              </a:rPr>
              <a:t>calcularTotal</a:t>
            </a:r>
            <a:r>
              <a:rPr lang="es-ES" sz="1800" dirty="0">
                <a:solidFill>
                  <a:schemeClr val="bg1"/>
                </a:solidFill>
              </a:rPr>
              <a:t>()` calcula el monto total.</a:t>
            </a:r>
          </a:p>
          <a:p>
            <a:r>
              <a:rPr lang="es-ES" sz="1800" dirty="0">
                <a:solidFill>
                  <a:schemeClr val="bg1"/>
                </a:solidFill>
              </a:rPr>
              <a:t>🔸 Clase **Snacks**: representa productos que se venden junto a boletos.</a:t>
            </a:r>
          </a:p>
          <a:p>
            <a:endParaRPr sz="38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27A8898-953C-4DED-83B4-5B275D07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39" y="3086100"/>
            <a:ext cx="8018921" cy="37719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Agradecimientos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4450"/>
            <a:ext cx="8229600" cy="4525963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bg1"/>
                </a:solidFill>
              </a:rPr>
              <a:t>Gracias por </a:t>
            </a:r>
            <a:r>
              <a:rPr dirty="0" err="1">
                <a:solidFill>
                  <a:schemeClr val="bg1"/>
                </a:solidFill>
              </a:rPr>
              <a:t>su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atención</a:t>
            </a:r>
            <a:r>
              <a:rPr dirty="0">
                <a:solidFill>
                  <a:schemeClr val="bg1"/>
                </a:solidFill>
              </a:rPr>
              <a:t>.</a:t>
            </a:r>
          </a:p>
          <a:p>
            <a:endParaRPr dirty="0">
              <a:solidFill>
                <a:schemeClr val="bg1"/>
              </a:solidFill>
            </a:endParaRPr>
          </a:p>
          <a:p>
            <a:r>
              <a:rPr dirty="0">
                <a:solidFill>
                  <a:schemeClr val="bg1"/>
                </a:solidFill>
              </a:rPr>
              <a:t>Este </a:t>
            </a:r>
            <a:r>
              <a:rPr dirty="0" err="1">
                <a:solidFill>
                  <a:schemeClr val="bg1"/>
                </a:solidFill>
              </a:rPr>
              <a:t>proyecto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fue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desarrollado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como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parte</a:t>
            </a:r>
            <a:r>
              <a:rPr dirty="0">
                <a:solidFill>
                  <a:schemeClr val="bg1"/>
                </a:solidFill>
              </a:rPr>
              <a:t> del </a:t>
            </a:r>
            <a:r>
              <a:rPr dirty="0" err="1">
                <a:solidFill>
                  <a:schemeClr val="bg1"/>
                </a:solidFill>
              </a:rPr>
              <a:t>curso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Programación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Orientada</a:t>
            </a:r>
            <a:r>
              <a:rPr dirty="0">
                <a:solidFill>
                  <a:schemeClr val="bg1"/>
                </a:solidFill>
              </a:rPr>
              <a:t> a </a:t>
            </a:r>
            <a:r>
              <a:rPr dirty="0" err="1">
                <a:solidFill>
                  <a:schemeClr val="bg1"/>
                </a:solidFill>
              </a:rPr>
              <a:t>Objetos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aplicando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conceptos</a:t>
            </a:r>
            <a:r>
              <a:rPr dirty="0">
                <a:solidFill>
                  <a:schemeClr val="bg1"/>
                </a:solidFill>
              </a:rPr>
              <a:t> clave </a:t>
            </a:r>
            <a:r>
              <a:rPr dirty="0" err="1">
                <a:solidFill>
                  <a:schemeClr val="bg1"/>
                </a:solidFill>
              </a:rPr>
              <a:t>como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dirty="0" err="1">
                <a:solidFill>
                  <a:schemeClr val="bg1"/>
                </a:solidFill>
              </a:rPr>
              <a:t>clases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herencia</a:t>
            </a:r>
            <a:r>
              <a:rPr dirty="0">
                <a:solidFill>
                  <a:schemeClr val="bg1"/>
                </a:solidFill>
              </a:rPr>
              <a:t>, </a:t>
            </a:r>
            <a:r>
              <a:rPr dirty="0" err="1">
                <a:solidFill>
                  <a:schemeClr val="bg1"/>
                </a:solidFill>
              </a:rPr>
              <a:t>composición</a:t>
            </a:r>
            <a:r>
              <a:rPr lang="es-EC" dirty="0">
                <a:solidFill>
                  <a:schemeClr val="bg1"/>
                </a:solidFill>
              </a:rPr>
              <a:t> y </a:t>
            </a:r>
            <a:r>
              <a:rPr dirty="0" err="1">
                <a:solidFill>
                  <a:schemeClr val="bg1"/>
                </a:solidFill>
              </a:rPr>
              <a:t>patrones</a:t>
            </a:r>
            <a:r>
              <a:rPr dirty="0">
                <a:solidFill>
                  <a:schemeClr val="bg1"/>
                </a:solidFill>
              </a:rPr>
              <a:t> de </a:t>
            </a:r>
            <a:r>
              <a:rPr dirty="0" err="1">
                <a:solidFill>
                  <a:schemeClr val="bg1"/>
                </a:solidFill>
              </a:rPr>
              <a:t>diseño</a:t>
            </a:r>
            <a:r>
              <a:rPr dirty="0">
                <a:solidFill>
                  <a:schemeClr val="bg1"/>
                </a:solidFill>
              </a:rPr>
              <a:t> (MVC)</a:t>
            </a:r>
            <a:r>
              <a:rPr lang="es-EC" dirty="0">
                <a:solidFill>
                  <a:schemeClr val="bg1"/>
                </a:solidFill>
              </a:rPr>
              <a:t>.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Fundamentos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 lang="es-E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s-ES" dirty="0"/>
              <a:t>POO: </a:t>
            </a:r>
            <a:r>
              <a:rPr lang="es-ES" dirty="0" err="1"/>
              <a:t>Codigo</a:t>
            </a:r>
            <a:r>
              <a:rPr lang="es-ES" dirty="0"/>
              <a:t> 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Modelamos</a:t>
            </a:r>
            <a:r>
              <a:rPr dirty="0"/>
              <a:t> </a:t>
            </a:r>
            <a:r>
              <a:rPr dirty="0" err="1"/>
              <a:t>entidades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Pelicula</a:t>
            </a:r>
            <a:r>
              <a:rPr dirty="0"/>
              <a:t>, Snack y </a:t>
            </a:r>
            <a:r>
              <a:rPr dirty="0" err="1"/>
              <a:t>Venta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Aplicamos</a:t>
            </a:r>
            <a:r>
              <a:rPr dirty="0"/>
              <a:t> </a:t>
            </a:r>
            <a:r>
              <a:rPr dirty="0" err="1"/>
              <a:t>clases</a:t>
            </a:r>
            <a:r>
              <a:rPr dirty="0"/>
              <a:t>, </a:t>
            </a:r>
            <a:r>
              <a:rPr dirty="0" err="1"/>
              <a:t>objetos</a:t>
            </a:r>
            <a:r>
              <a:rPr dirty="0"/>
              <a:t>, </a:t>
            </a:r>
            <a:r>
              <a:rPr dirty="0" err="1"/>
              <a:t>encapsulamiento</a:t>
            </a:r>
            <a:r>
              <a:rPr dirty="0"/>
              <a:t>, </a:t>
            </a:r>
            <a:r>
              <a:rPr dirty="0" err="1"/>
              <a:t>herencia</a:t>
            </a:r>
            <a:r>
              <a:rPr dirty="0"/>
              <a:t> y </a:t>
            </a:r>
            <a:r>
              <a:rPr dirty="0" err="1"/>
              <a:t>asociación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Código </a:t>
            </a:r>
            <a:r>
              <a:rPr dirty="0" err="1"/>
              <a:t>organizado</a:t>
            </a:r>
            <a:r>
              <a:rPr dirty="0"/>
              <a:t>, </a:t>
            </a:r>
            <a:r>
              <a:rPr dirty="0" err="1"/>
              <a:t>reutilizable</a:t>
            </a:r>
            <a:r>
              <a:rPr dirty="0"/>
              <a:t> y </a:t>
            </a:r>
            <a:r>
              <a:rPr dirty="0" err="1"/>
              <a:t>mantenible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UML: Nuestra </a:t>
            </a:r>
            <a:r>
              <a:rPr dirty="0" err="1"/>
              <a:t>Arquitectura</a:t>
            </a:r>
            <a:r>
              <a:rPr dirty="0"/>
              <a:t> Visual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Diagrama</a:t>
            </a:r>
            <a:r>
              <a:rPr dirty="0"/>
              <a:t> de </a:t>
            </a:r>
            <a:r>
              <a:rPr dirty="0" err="1"/>
              <a:t>Clases</a:t>
            </a:r>
            <a:r>
              <a:rPr dirty="0"/>
              <a:t> UML define la </a:t>
            </a:r>
            <a:r>
              <a:rPr dirty="0" err="1"/>
              <a:t>estructura</a:t>
            </a:r>
            <a:r>
              <a:rPr dirty="0"/>
              <a:t> del </a:t>
            </a:r>
            <a:r>
              <a:rPr dirty="0" err="1"/>
              <a:t>sistema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Representa</a:t>
            </a:r>
            <a:r>
              <a:rPr dirty="0"/>
              <a:t> </a:t>
            </a:r>
            <a:r>
              <a:rPr dirty="0" err="1"/>
              <a:t>relaciones</a:t>
            </a:r>
            <a:r>
              <a:rPr dirty="0"/>
              <a:t> entre </a:t>
            </a:r>
            <a:r>
              <a:rPr dirty="0" err="1"/>
              <a:t>clases</a:t>
            </a:r>
            <a:r>
              <a:rPr dirty="0"/>
              <a:t> para </a:t>
            </a:r>
            <a:r>
              <a:rPr dirty="0" err="1"/>
              <a:t>guiar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desarrollo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Objetivo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del Sistema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buscamos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lograr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?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Automatizar</a:t>
            </a:r>
            <a:r>
              <a:rPr dirty="0"/>
              <a:t> </a:t>
            </a:r>
            <a:r>
              <a:rPr dirty="0" err="1"/>
              <a:t>procesos</a:t>
            </a:r>
            <a:r>
              <a:rPr dirty="0"/>
              <a:t> de </a:t>
            </a:r>
            <a:r>
              <a:rPr dirty="0" err="1"/>
              <a:t>cartelera</a:t>
            </a:r>
            <a:r>
              <a:rPr dirty="0"/>
              <a:t>, </a:t>
            </a:r>
            <a:r>
              <a:rPr dirty="0" err="1"/>
              <a:t>ventas</a:t>
            </a:r>
            <a:r>
              <a:rPr dirty="0"/>
              <a:t> y snacks.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Mejorar</a:t>
            </a:r>
            <a:r>
              <a:rPr dirty="0"/>
              <a:t> </a:t>
            </a:r>
            <a:r>
              <a:rPr dirty="0" err="1"/>
              <a:t>experiencia</a:t>
            </a:r>
            <a:r>
              <a:rPr dirty="0"/>
              <a:t> del </a:t>
            </a:r>
            <a:r>
              <a:rPr dirty="0" err="1"/>
              <a:t>cliente</a:t>
            </a:r>
            <a:r>
              <a:rPr dirty="0"/>
              <a:t> y personal del cine.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>
                <a:solidFill>
                  <a:schemeClr val="accent6">
                    <a:lumMod val="75000"/>
                  </a:schemeClr>
                </a:solidFill>
              </a:rPr>
              <a:t>Funcionalidades</a:t>
            </a:r>
            <a:r>
              <a:rPr dirty="0">
                <a:solidFill>
                  <a:schemeClr val="accent6">
                    <a:lumMod val="75000"/>
                  </a:schemeClr>
                </a:solidFill>
              </a:rPr>
              <a:t> Clave</a:t>
            </a:r>
            <a:endParaRPr lang="es-EC" dirty="0">
              <a:solidFill>
                <a:schemeClr val="accent6">
                  <a:lumMod val="75000"/>
                </a:schemeClr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- </a:t>
            </a:r>
            <a:r>
              <a:rPr lang="es-EC" dirty="0">
                <a:solidFill>
                  <a:schemeClr val="bg1"/>
                </a:solidFill>
              </a:rPr>
              <a:t>Consulta al cliente sobre que función desea ver , snacks , etc.</a:t>
            </a:r>
            <a:endParaRPr dirty="0">
              <a:solidFill>
                <a:schemeClr val="bg1"/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Cálculo</a:t>
            </a:r>
            <a:r>
              <a:rPr dirty="0"/>
              <a:t> </a:t>
            </a:r>
            <a:r>
              <a:rPr dirty="0" err="1"/>
              <a:t>automático</a:t>
            </a:r>
            <a:r>
              <a:rPr dirty="0"/>
              <a:t> de </a:t>
            </a:r>
            <a:r>
              <a:rPr dirty="0" err="1"/>
              <a:t>promociones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Registro</a:t>
            </a:r>
            <a:r>
              <a:rPr dirty="0"/>
              <a:t> de </a:t>
            </a:r>
            <a:r>
              <a:rPr dirty="0" err="1"/>
              <a:t>ventas</a:t>
            </a:r>
            <a:r>
              <a:rPr dirty="0"/>
              <a:t> y </a:t>
            </a:r>
            <a:r>
              <a:rPr dirty="0" err="1"/>
              <a:t>facturación</a:t>
            </a:r>
            <a:r>
              <a:rPr dirty="0"/>
              <a:t>.</a:t>
            </a: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Arquitectura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del Proyecto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Modelo</a:t>
            </a:r>
            <a:r>
              <a:rPr dirty="0"/>
              <a:t>: </a:t>
            </a:r>
            <a:r>
              <a:rPr dirty="0" err="1"/>
              <a:t>Pelicula</a:t>
            </a:r>
            <a:r>
              <a:rPr dirty="0"/>
              <a:t>, Snack, </a:t>
            </a:r>
            <a:r>
              <a:rPr dirty="0" err="1"/>
              <a:t>Venta</a:t>
            </a:r>
            <a:r>
              <a:rPr dirty="0"/>
              <a:t>, </a:t>
            </a:r>
            <a:r>
              <a:rPr dirty="0" err="1"/>
              <a:t>Facturacion</a:t>
            </a:r>
            <a:r>
              <a:rPr dirty="0"/>
              <a:t>, </a:t>
            </a:r>
            <a:r>
              <a:rPr dirty="0" err="1"/>
              <a:t>Promocion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Vista: </a:t>
            </a:r>
            <a:r>
              <a:rPr dirty="0" err="1"/>
              <a:t>Interacción</a:t>
            </a:r>
            <a:r>
              <a:rPr dirty="0"/>
              <a:t> con </a:t>
            </a:r>
            <a:r>
              <a:rPr dirty="0" err="1"/>
              <a:t>usuario</a:t>
            </a:r>
            <a:r>
              <a:rPr dirty="0"/>
              <a:t> por </a:t>
            </a:r>
            <a:r>
              <a:rPr dirty="0" err="1"/>
              <a:t>consola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Controlador</a:t>
            </a:r>
            <a:r>
              <a:rPr dirty="0"/>
              <a:t>: Control del </a:t>
            </a:r>
            <a:r>
              <a:rPr dirty="0" err="1"/>
              <a:t>flujo</a:t>
            </a:r>
            <a:r>
              <a:rPr dirty="0"/>
              <a:t> del </a:t>
            </a:r>
            <a:r>
              <a:rPr dirty="0" err="1"/>
              <a:t>programa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err="1"/>
              <a:t>Separación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de </a:t>
            </a:r>
            <a:r>
              <a:rPr dirty="0" err="1"/>
              <a:t>responsabilidades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patrón</a:t>
            </a:r>
            <a:r>
              <a:rPr dirty="0"/>
              <a:t> MVC.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Componentes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del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Modelo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8"/>
            <a:ext cx="8229600" cy="4525963"/>
          </a:xfrm>
        </p:spPr>
        <p:txBody>
          <a:bodyPr/>
          <a:lstStyle/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Pelicula.java: </a:t>
            </a:r>
            <a:r>
              <a:rPr dirty="0" err="1">
                <a:solidFill>
                  <a:srgbClr val="FFFFFF"/>
                </a:solidFill>
              </a:rPr>
              <a:t>Representa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películas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disponibles</a:t>
            </a:r>
            <a:r>
              <a:rPr dirty="0">
                <a:solidFill>
                  <a:srgbClr val="FFFFFF"/>
                </a:solidFill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Snack.java: </a:t>
            </a:r>
            <a:r>
              <a:rPr dirty="0" err="1">
                <a:solidFill>
                  <a:srgbClr val="FFFFFF"/>
                </a:solidFill>
              </a:rPr>
              <a:t>Modela</a:t>
            </a:r>
            <a:r>
              <a:rPr dirty="0">
                <a:solidFill>
                  <a:srgbClr val="FFFFFF"/>
                </a:solidFill>
              </a:rPr>
              <a:t> los </a:t>
            </a:r>
            <a:r>
              <a:rPr dirty="0" err="1">
                <a:solidFill>
                  <a:srgbClr val="FFFFFF"/>
                </a:solidFill>
              </a:rPr>
              <a:t>productos</a:t>
            </a:r>
            <a:r>
              <a:rPr dirty="0">
                <a:solidFill>
                  <a:srgbClr val="FFFFFF"/>
                </a:solidFill>
              </a:rPr>
              <a:t> de </a:t>
            </a:r>
            <a:r>
              <a:rPr dirty="0" err="1">
                <a:solidFill>
                  <a:srgbClr val="FFFFFF"/>
                </a:solidFill>
              </a:rPr>
              <a:t>dulcería</a:t>
            </a:r>
            <a:r>
              <a:rPr dirty="0">
                <a:solidFill>
                  <a:srgbClr val="FFFFFF"/>
                </a:solidFill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Promocion.java: Define </a:t>
            </a:r>
            <a:r>
              <a:rPr dirty="0" err="1">
                <a:solidFill>
                  <a:srgbClr val="FFFFFF"/>
                </a:solidFill>
              </a:rPr>
              <a:t>descuentos</a:t>
            </a:r>
            <a:r>
              <a:rPr dirty="0">
                <a:solidFill>
                  <a:srgbClr val="FFFFFF"/>
                </a:solidFill>
              </a:rPr>
              <a:t> por día.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Venta.java: </a:t>
            </a:r>
            <a:r>
              <a:rPr dirty="0" err="1">
                <a:solidFill>
                  <a:srgbClr val="FFFFFF"/>
                </a:solidFill>
              </a:rPr>
              <a:t>Registra</a:t>
            </a:r>
            <a:r>
              <a:rPr dirty="0">
                <a:solidFill>
                  <a:srgbClr val="FFFFFF"/>
                </a:solidFill>
              </a:rPr>
              <a:t> una </a:t>
            </a:r>
            <a:r>
              <a:rPr dirty="0" err="1">
                <a:solidFill>
                  <a:srgbClr val="FFFFFF"/>
                </a:solidFill>
              </a:rPr>
              <a:t>venta</a:t>
            </a:r>
            <a:r>
              <a:rPr dirty="0">
                <a:solidFill>
                  <a:srgbClr val="FFFFFF"/>
                </a:solidFill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FFFF"/>
                </a:solidFill>
              </a:rPr>
              <a:t>Facturacion.java: </a:t>
            </a:r>
            <a:r>
              <a:rPr dirty="0" err="1">
                <a:solidFill>
                  <a:srgbClr val="FFFFFF"/>
                </a:solidFill>
              </a:rPr>
              <a:t>Calcula</a:t>
            </a:r>
            <a:r>
              <a:rPr dirty="0">
                <a:solidFill>
                  <a:srgbClr val="FFFFFF"/>
                </a:solidFill>
              </a:rPr>
              <a:t> </a:t>
            </a:r>
            <a:r>
              <a:rPr dirty="0" err="1">
                <a:solidFill>
                  <a:srgbClr val="FFFFFF"/>
                </a:solidFill>
              </a:rPr>
              <a:t>totales</a:t>
            </a:r>
            <a:r>
              <a:rPr dirty="0">
                <a:solidFill>
                  <a:srgbClr val="FFFFFF"/>
                </a:solidFill>
              </a:rPr>
              <a:t> con o sin </a:t>
            </a:r>
            <a:r>
              <a:rPr dirty="0" err="1">
                <a:solidFill>
                  <a:srgbClr val="FFFFFF"/>
                </a:solidFill>
              </a:rPr>
              <a:t>descuento</a:t>
            </a:r>
            <a:r>
              <a:rPr dirty="0">
                <a:solidFill>
                  <a:srgbClr val="FFFFFF"/>
                </a:solidFill>
              </a:rPr>
              <a:t>.</a:t>
            </a:r>
          </a:p>
        </p:txBody>
      </p:sp>
      <p:pic>
        <p:nvPicPr>
          <p:cNvPr id="4" name="Picture 3" descr="pelicula_cod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668711"/>
            <a:ext cx="77724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50000"/>
                  </a:schemeClr>
                </a:solidFill>
              </a:rPr>
              <a:t>Carga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Dinámica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Datos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Cartelera.java: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Carga películas desde CSV.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Lectura línea por línea, crea objetos Pelicula.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ListSnacks.java: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Carga menú desde archivo externo.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Flexibilidad para modificar productos sin tocar el código.</a:t>
            </a:r>
          </a:p>
        </p:txBody>
      </p:sp>
      <p:pic>
        <p:nvPicPr>
          <p:cNvPr id="4" name="Picture 3" descr="cartelera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74720"/>
            <a:ext cx="77724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chemeClr val="accent6">
                    <a:lumMod val="50000"/>
                  </a:schemeClr>
                </a:solidFill>
              </a:rPr>
              <a:t>El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Proceso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Compra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Facturacion.java: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Suma </a:t>
            </a:r>
            <a:r>
              <a:rPr dirty="0" err="1"/>
              <a:t>boletos</a:t>
            </a:r>
            <a:r>
              <a:rPr dirty="0"/>
              <a:t> y snacks.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Aplica</a:t>
            </a:r>
            <a:r>
              <a:rPr dirty="0"/>
              <a:t> </a:t>
            </a:r>
            <a:r>
              <a:rPr dirty="0" err="1"/>
              <a:t>descuento</a:t>
            </a:r>
            <a:r>
              <a:rPr dirty="0"/>
              <a:t> </a:t>
            </a:r>
            <a:r>
              <a:rPr dirty="0" err="1"/>
              <a:t>si</a:t>
            </a:r>
            <a:r>
              <a:rPr dirty="0"/>
              <a:t> hay </a:t>
            </a:r>
            <a:r>
              <a:rPr dirty="0" err="1"/>
              <a:t>promoción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Venta.java: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Registra</a:t>
            </a:r>
            <a:r>
              <a:rPr dirty="0"/>
              <a:t> </a:t>
            </a:r>
            <a:r>
              <a:rPr dirty="0" err="1"/>
              <a:t>cada</a:t>
            </a:r>
            <a:r>
              <a:rPr dirty="0"/>
              <a:t> </a:t>
            </a:r>
            <a:r>
              <a:rPr dirty="0" err="1"/>
              <a:t>venta</a:t>
            </a:r>
            <a:r>
              <a:rPr dirty="0"/>
              <a:t> con ID </a:t>
            </a:r>
            <a:r>
              <a:rPr dirty="0" err="1"/>
              <a:t>único</a:t>
            </a:r>
            <a:r>
              <a:rPr dirty="0"/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Guarda</a:t>
            </a:r>
            <a:r>
              <a:rPr dirty="0"/>
              <a:t> la </a:t>
            </a:r>
            <a:r>
              <a:rPr dirty="0" err="1"/>
              <a:t>venta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ventas.txt.</a:t>
            </a:r>
          </a:p>
        </p:txBody>
      </p:sp>
      <p:pic>
        <p:nvPicPr>
          <p:cNvPr id="4" name="Picture 3" descr="venta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74720"/>
            <a:ext cx="77724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Interacción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con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el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Usuario</a:t>
            </a:r>
            <a:endParaRPr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FFFFFF"/>
                </a:solidFill>
              </a:defRPr>
            </a:pPr>
            <a:endParaRPr/>
          </a:p>
          <a:p>
            <a:pPr>
              <a:defRPr sz="2000">
                <a:solidFill>
                  <a:srgbClr val="FFFFFF"/>
                </a:solidFill>
              </a:defRPr>
            </a:pPr>
            <a:r>
              <a:t>Vista.java: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Muestra cartelera y factura.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Usa printf para alinear información.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 Presenta descuentos claramente en consola.</a:t>
            </a:r>
          </a:p>
        </p:txBody>
      </p:sp>
      <p:pic>
        <p:nvPicPr>
          <p:cNvPr id="4" name="Picture 3" descr="vista_co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474720"/>
            <a:ext cx="7772400" cy="29146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351" y="5000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Flujo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 del Sistema (main + </a:t>
            </a:r>
            <a:r>
              <a:rPr dirty="0" err="1">
                <a:solidFill>
                  <a:schemeClr val="accent6">
                    <a:lumMod val="50000"/>
                  </a:schemeClr>
                </a:solidFill>
              </a:rPr>
              <a:t>Controlador</a:t>
            </a:r>
            <a:r>
              <a:rPr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351" y="946943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r>
              <a:rPr lang="es-EC" dirty="0"/>
              <a:t>	</a:t>
            </a:r>
            <a:endParaRPr lang="en-US"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dirty="0"/>
              <a:t>- main.java: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s-ES" dirty="0"/>
              <a:t>- Punto de entrada del sistema.</a:t>
            </a: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- </a:t>
            </a:r>
            <a:r>
              <a:rPr dirty="0" err="1"/>
              <a:t>Crea</a:t>
            </a:r>
            <a:r>
              <a:rPr dirty="0"/>
              <a:t> e </a:t>
            </a:r>
            <a:r>
              <a:rPr dirty="0" err="1"/>
              <a:t>inicia</a:t>
            </a:r>
            <a:r>
              <a:rPr dirty="0"/>
              <a:t> un </a:t>
            </a:r>
            <a:r>
              <a:rPr dirty="0" err="1"/>
              <a:t>Controlador</a:t>
            </a:r>
            <a:r>
              <a:rPr dirty="0"/>
              <a:t>.</a:t>
            </a: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C" dirty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s-EC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1B7E67F-A231-4DC8-9F52-C19E229ECE7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88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8049" y="2504744"/>
            <a:ext cx="7876973" cy="49498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679</Words>
  <Application>Microsoft Office PowerPoint</Application>
  <PresentationFormat>Presentación en pantalla (4:3)</PresentationFormat>
  <Paragraphs>106</Paragraphs>
  <Slides>15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Arial</vt:lpstr>
      <vt:lpstr>Calibri</vt:lpstr>
      <vt:lpstr>Courier New</vt:lpstr>
      <vt:lpstr>Office Theme</vt:lpstr>
      <vt:lpstr>Sistema de Gestión de Cine: CINEMAS - LOJA</vt:lpstr>
      <vt:lpstr>Fundamentos del Proyecto</vt:lpstr>
      <vt:lpstr>Objetivo del Sistema</vt:lpstr>
      <vt:lpstr>Arquitectura del Proyecto (MVC)</vt:lpstr>
      <vt:lpstr>Componentes del Modelo</vt:lpstr>
      <vt:lpstr>Carga Dinámica de Datos</vt:lpstr>
      <vt:lpstr>El Proceso de Compra</vt:lpstr>
      <vt:lpstr>Interacción con el Usuario</vt:lpstr>
      <vt:lpstr>Flujo del Sistema (main + Controlador)</vt:lpstr>
      <vt:lpstr>Flujo del Sistema (main + Controlador)</vt:lpstr>
      <vt:lpstr>Conclusiones y Futuro</vt:lpstr>
      <vt:lpstr>Presentación de PowerPoint</vt:lpstr>
      <vt:lpstr>Presentación de PowerPoint</vt:lpstr>
      <vt:lpstr>Explicación del Diagrama UML</vt:lpstr>
      <vt:lpstr>Agradecimientos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Gestión de Cine: CINEMAS - LOJA</dc:title>
  <dc:subject/>
  <dc:creator>LENOVO</dc:creator>
  <cp:keywords/>
  <dc:description>generated using python-pptx</dc:description>
  <cp:lastModifiedBy>LENOVO</cp:lastModifiedBy>
  <cp:revision>7</cp:revision>
  <dcterms:created xsi:type="dcterms:W3CDTF">2013-01-27T09:14:16Z</dcterms:created>
  <dcterms:modified xsi:type="dcterms:W3CDTF">2025-06-03T17:37:54Z</dcterms:modified>
  <cp:category/>
</cp:coreProperties>
</file>