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6" r:id="rId2"/>
    <p:sldId id="300" r:id="rId3"/>
    <p:sldId id="297" r:id="rId4"/>
    <p:sldId id="301" r:id="rId5"/>
    <p:sldId id="302" r:id="rId6"/>
    <p:sldId id="303" r:id="rId7"/>
    <p:sldId id="298" r:id="rId8"/>
    <p:sldId id="299" r:id="rId9"/>
    <p:sldId id="296" r:id="rId10"/>
    <p:sldId id="307" r:id="rId11"/>
    <p:sldId id="308" r:id="rId12"/>
  </p:sldIdLst>
  <p:sldSz cx="9144000" cy="6858000" type="screen4x3"/>
  <p:notesSz cx="6858000" cy="9144000"/>
  <p:custShowLst>
    <p:custShow name="Presentación personalizada 1" id="0">
      <p:sldLst>
        <p:sld r:id="rId4"/>
        <p:sld r:id="rId10"/>
      </p:sldLst>
    </p:custShow>
  </p:custShow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8" autoAdjust="0"/>
    <p:restoredTop sz="94638" autoAdjust="0"/>
  </p:normalViewPr>
  <p:slideViewPr>
    <p:cSldViewPr>
      <p:cViewPr>
        <p:scale>
          <a:sx n="80" d="100"/>
          <a:sy n="80" d="100"/>
        </p:scale>
        <p:origin x="-1038"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E0149-353C-4D16-9F57-BDCEB0AF52C6}" type="datetimeFigureOut">
              <a:rPr lang="es-AR" smtClean="0"/>
              <a:pPr/>
              <a:t>02/10/2011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1A470-DF49-41BF-B121-E4E5DE2546E1}"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F0D2D16-1A17-4560-B4E7-3B21BA759096}" type="slidenum">
              <a:rPr lang="en-US" smtClean="0"/>
              <a:pPr/>
              <a:t>1</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725" y="4343144"/>
            <a:ext cx="5028552" cy="2942224"/>
          </a:xfrm>
          <a:noFill/>
          <a:ln/>
        </p:spPr>
        <p:txBody>
          <a:bodyPr/>
          <a:lstStyle/>
          <a:p>
            <a:pPr eaLnBrk="1" hangingPunct="1"/>
            <a:r>
              <a:rPr lang="en-US" smtClean="0"/>
              <a:t>The diagram above illustrates the process used to compile and execute managed code, that is, code that uses the CLR. Source code written in C#, VB.NET, or some other language that targets the CLR is first transformed into MSIL by the appropriate language compiler. Before execution, this MSIL is JIT compiled into native code for whatever processor the code will run on. The default is to JIT compile each method when it is first called, but it’s also possible to “pre-JIT” the MSIL. With this option, all methods are compiled before the application is loaded, so the overhead of JIT compilation on each initial method call is avoided.</a:t>
            </a:r>
          </a:p>
          <a:p>
            <a:pPr eaLnBrk="1" hangingPunct="1"/>
            <a:r>
              <a:rPr lang="en-US" smtClean="0"/>
              <a:t>One point worth noting is that all languages targeting the CLR should exhibit roughly the same performance. While some compilers may produce better MSIL code than others, large variations in execution speed are unlikely.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02/10/2011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02/10/2011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3"/>
          <a:srcRect/>
          <a:stretch>
            <a:fillRect/>
          </a:stretch>
        </p:blipFill>
        <p:spPr bwMode="auto">
          <a:xfrm>
            <a:off x="357158" y="4500570"/>
            <a:ext cx="2571750" cy="1981200"/>
          </a:xfrm>
          <a:prstGeom prst="rect">
            <a:avLst/>
          </a:prstGeom>
          <a:noFill/>
          <a:ln w="9525">
            <a:noFill/>
            <a:miter lim="800000"/>
            <a:headEnd/>
            <a:tailEnd/>
          </a:ln>
          <a:effectLst/>
        </p:spPr>
      </p:pic>
      <p:sp>
        <p:nvSpPr>
          <p:cNvPr id="83" name="82 Rectángulo"/>
          <p:cNvSpPr/>
          <p:nvPr/>
        </p:nvSpPr>
        <p:spPr>
          <a:xfrm>
            <a:off x="309470" y="4441007"/>
            <a:ext cx="5715040" cy="2143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 name="Group 2"/>
          <p:cNvGrpSpPr>
            <a:grpSpLocks/>
          </p:cNvGrpSpPr>
          <p:nvPr/>
        </p:nvGrpSpPr>
        <p:grpSpPr bwMode="auto">
          <a:xfrm>
            <a:off x="4648200" y="2214571"/>
            <a:ext cx="2971800" cy="914400"/>
            <a:chOff x="2928" y="1536"/>
            <a:chExt cx="1872" cy="576"/>
          </a:xfrm>
        </p:grpSpPr>
        <p:sp>
          <p:nvSpPr>
            <p:cNvPr id="199683" name="Text Box 3"/>
            <p:cNvSpPr txBox="1">
              <a:spLocks noChangeArrowheads="1"/>
            </p:cNvSpPr>
            <p:nvPr/>
          </p:nvSpPr>
          <p:spPr bwMode="auto">
            <a:xfrm>
              <a:off x="3504" y="1536"/>
              <a:ext cx="1296" cy="576"/>
            </a:xfrm>
            <a:prstGeom prst="rect">
              <a:avLst/>
            </a:prstGeom>
            <a:gradFill rotWithShape="1">
              <a:gsLst>
                <a:gs pos="0">
                  <a:srgbClr val="33CCCC">
                    <a:gamma/>
                    <a:shade val="46275"/>
                    <a:invGamma/>
                  </a:srgbClr>
                </a:gs>
                <a:gs pos="50000">
                  <a:srgbClr val="33CCCC"/>
                </a:gs>
                <a:gs pos="100000">
                  <a:srgbClr val="33CCCC">
                    <a:gamma/>
                    <a:shade val="46275"/>
                    <a:invGamma/>
                  </a:srgbClr>
                </a:gs>
              </a:gsLst>
              <a:lin ang="5400000" scaled="1"/>
            </a:gradFill>
            <a:ln w="28575">
              <a:noFill/>
              <a:miter lim="800000"/>
              <a:headEnd/>
              <a:tailEnd type="none" w="med" len="lg"/>
            </a:ln>
            <a:effectLst/>
          </p:spPr>
          <p:txBody>
            <a:bodyPr anchor="ctr"/>
            <a:lstStyle/>
            <a:p>
              <a:pPr algn="ctr">
                <a:spcBef>
                  <a:spcPct val="15000"/>
                </a:spcBef>
                <a:defRPr/>
              </a:pPr>
              <a:r>
                <a:rPr lang="en-US" sz="2400" b="1" dirty="0" smtClean="0">
                  <a:solidFill>
                    <a:schemeClr val="bg1"/>
                  </a:solidFill>
                  <a:effectLst>
                    <a:outerShdw blurRad="38100" dist="38100" dir="2700000" algn="tl">
                      <a:srgbClr val="000000"/>
                    </a:outerShdw>
                  </a:effectLst>
                </a:rPr>
                <a:t>Assembler</a:t>
              </a:r>
            </a:p>
            <a:p>
              <a:pPr algn="ctr">
                <a:spcBef>
                  <a:spcPct val="15000"/>
                </a:spcBef>
                <a:defRPr/>
              </a:pPr>
              <a:r>
                <a:rPr lang="en-US" b="1" dirty="0" smtClean="0">
                  <a:solidFill>
                    <a:schemeClr val="bg1"/>
                  </a:solidFill>
                  <a:effectLst>
                    <a:outerShdw blurRad="38100" dist="38100" dir="2700000" algn="tl">
                      <a:srgbClr val="000000"/>
                    </a:outerShdw>
                  </a:effectLst>
                </a:rPr>
                <a:t>(Z80,  8086, 8051)</a:t>
              </a:r>
              <a:endParaRPr lang="en-US" b="1" dirty="0">
                <a:solidFill>
                  <a:schemeClr val="bg1"/>
                </a:solidFill>
                <a:effectLst>
                  <a:outerShdw blurRad="38100" dist="38100" dir="2700000" algn="tl">
                    <a:srgbClr val="000000"/>
                  </a:outerShdw>
                </a:effectLst>
              </a:endParaRPr>
            </a:p>
          </p:txBody>
        </p:sp>
        <p:sp>
          <p:nvSpPr>
            <p:cNvPr id="2070" name="Line 4"/>
            <p:cNvSpPr>
              <a:spLocks noChangeShapeType="1"/>
            </p:cNvSpPr>
            <p:nvPr/>
          </p:nvSpPr>
          <p:spPr bwMode="auto">
            <a:xfrm>
              <a:off x="2928" y="1824"/>
              <a:ext cx="576" cy="0"/>
            </a:xfrm>
            <a:prstGeom prst="line">
              <a:avLst/>
            </a:prstGeom>
            <a:noFill/>
            <a:ln w="28575">
              <a:solidFill>
                <a:schemeClr val="tx1"/>
              </a:solidFill>
              <a:round/>
              <a:headEnd/>
              <a:tailEnd type="triangle" w="med" len="lg"/>
            </a:ln>
          </p:spPr>
          <p:txBody>
            <a:bodyPr anchor="ctr">
              <a:spAutoFit/>
            </a:bodyPr>
            <a:lstStyle/>
            <a:p>
              <a:endParaRPr lang="es-AR" dirty="0"/>
            </a:p>
          </p:txBody>
        </p:sp>
      </p:grpSp>
      <p:grpSp>
        <p:nvGrpSpPr>
          <p:cNvPr id="3" name="Group 7"/>
          <p:cNvGrpSpPr>
            <a:grpSpLocks/>
          </p:cNvGrpSpPr>
          <p:nvPr/>
        </p:nvGrpSpPr>
        <p:grpSpPr bwMode="auto">
          <a:xfrm>
            <a:off x="1828800" y="2290774"/>
            <a:ext cx="2913063" cy="885826"/>
            <a:chOff x="1152" y="1584"/>
            <a:chExt cx="1835" cy="558"/>
          </a:xfrm>
        </p:grpSpPr>
        <p:sp>
          <p:nvSpPr>
            <p:cNvPr id="2068" name="Line 9"/>
            <p:cNvSpPr>
              <a:spLocks noChangeShapeType="1"/>
            </p:cNvSpPr>
            <p:nvPr/>
          </p:nvSpPr>
          <p:spPr bwMode="auto">
            <a:xfrm>
              <a:off x="1152" y="1824"/>
              <a:ext cx="672" cy="0"/>
            </a:xfrm>
            <a:prstGeom prst="line">
              <a:avLst/>
            </a:prstGeom>
            <a:noFill/>
            <a:ln w="28575">
              <a:solidFill>
                <a:schemeClr val="tx1"/>
              </a:solidFill>
              <a:round/>
              <a:headEnd/>
              <a:tailEnd type="triangle" w="med" len="lg"/>
            </a:ln>
          </p:spPr>
          <p:txBody>
            <a:bodyPr anchor="ctr">
              <a:spAutoFit/>
            </a:bodyPr>
            <a:lstStyle/>
            <a:p>
              <a:endParaRPr lang="es-AR"/>
            </a:p>
          </p:txBody>
        </p:sp>
        <p:sp>
          <p:nvSpPr>
            <p:cNvPr id="199688" name="Text Box 8"/>
            <p:cNvSpPr txBox="1">
              <a:spLocks noChangeArrowheads="1"/>
            </p:cNvSpPr>
            <p:nvPr/>
          </p:nvSpPr>
          <p:spPr bwMode="auto">
            <a:xfrm>
              <a:off x="1824" y="1584"/>
              <a:ext cx="1163" cy="558"/>
            </a:xfrm>
            <a:prstGeom prst="rect">
              <a:avLst/>
            </a:prstGeom>
            <a:gradFill rotWithShape="1">
              <a:gsLst>
                <a:gs pos="0">
                  <a:srgbClr val="008080">
                    <a:gamma/>
                    <a:shade val="46275"/>
                    <a:invGamma/>
                  </a:srgbClr>
                </a:gs>
                <a:gs pos="50000">
                  <a:srgbClr val="008080"/>
                </a:gs>
                <a:gs pos="100000">
                  <a:srgbClr val="008080">
                    <a:gamma/>
                    <a:shade val="46275"/>
                    <a:invGamma/>
                  </a:srgbClr>
                </a:gs>
              </a:gsLst>
              <a:lin ang="5400000" scaled="1"/>
            </a:gradFill>
            <a:ln w="28575">
              <a:noFill/>
              <a:miter lim="800000"/>
              <a:headEnd/>
              <a:tailEnd type="none" w="med" len="lg"/>
            </a:ln>
            <a:effectLst/>
          </p:spPr>
          <p:txBody>
            <a:bodyPr wrap="square">
              <a:spAutoFit/>
            </a:bodyPr>
            <a:lstStyle/>
            <a:p>
              <a:pPr algn="ctr">
                <a:spcBef>
                  <a:spcPct val="15000"/>
                </a:spcBef>
                <a:defRPr/>
              </a:pPr>
              <a:r>
                <a:rPr lang="en-US" sz="2400" b="1" dirty="0" err="1" smtClean="0">
                  <a:solidFill>
                    <a:schemeClr val="bg1"/>
                  </a:solidFill>
                  <a:effectLst>
                    <a:outerShdw blurRad="38100" dist="38100" dir="2700000" algn="tl">
                      <a:srgbClr val="000000"/>
                    </a:outerShdw>
                  </a:effectLst>
                </a:rPr>
                <a:t>Compilador</a:t>
              </a:r>
              <a:endParaRPr lang="en-US" sz="2400" b="1" dirty="0" smtClean="0">
                <a:solidFill>
                  <a:schemeClr val="bg1"/>
                </a:solidFill>
                <a:effectLst>
                  <a:outerShdw blurRad="38100" dist="38100" dir="2700000" algn="tl">
                    <a:srgbClr val="000000"/>
                  </a:outerShdw>
                </a:effectLst>
              </a:endParaRPr>
            </a:p>
            <a:p>
              <a:pPr algn="ctr">
                <a:spcBef>
                  <a:spcPct val="15000"/>
                </a:spcBef>
                <a:defRPr/>
              </a:pPr>
              <a:endParaRPr lang="en-US" sz="2400" b="1" dirty="0" smtClean="0">
                <a:solidFill>
                  <a:schemeClr val="bg1"/>
                </a:solidFill>
                <a:effectLst>
                  <a:outerShdw blurRad="38100" dist="38100" dir="2700000" algn="tl">
                    <a:srgbClr val="000000"/>
                  </a:outerShdw>
                </a:effectLst>
              </a:endParaRPr>
            </a:p>
          </p:txBody>
        </p:sp>
      </p:grpSp>
      <p:sp>
        <p:nvSpPr>
          <p:cNvPr id="2053" name="Rectangle 10"/>
          <p:cNvSpPr>
            <a:spLocks noChangeArrowheads="1"/>
          </p:cNvSpPr>
          <p:nvPr/>
        </p:nvSpPr>
        <p:spPr bwMode="auto">
          <a:xfrm>
            <a:off x="304800" y="1604971"/>
            <a:ext cx="7620000" cy="2057400"/>
          </a:xfrm>
          <a:prstGeom prst="rect">
            <a:avLst/>
          </a:prstGeom>
          <a:noFill/>
          <a:ln w="28575">
            <a:solidFill>
              <a:schemeClr val="tx1"/>
            </a:solidFill>
            <a:prstDash val="dash"/>
            <a:miter lim="800000"/>
            <a:headEnd/>
            <a:tailEnd type="none" w="med" len="lg"/>
          </a:ln>
        </p:spPr>
        <p:txBody>
          <a:bodyPr anchor="ctr">
            <a:spAutoFit/>
          </a:bodyPr>
          <a:lstStyle/>
          <a:p>
            <a:endParaRPr lang="es-ES"/>
          </a:p>
        </p:txBody>
      </p:sp>
      <p:sp>
        <p:nvSpPr>
          <p:cNvPr id="199691" name="Text Box 11"/>
          <p:cNvSpPr txBox="1">
            <a:spLocks noChangeArrowheads="1"/>
          </p:cNvSpPr>
          <p:nvPr/>
        </p:nvSpPr>
        <p:spPr bwMode="auto">
          <a:xfrm>
            <a:off x="2895600" y="1681171"/>
            <a:ext cx="1806906" cy="461665"/>
          </a:xfrm>
          <a:prstGeom prst="rect">
            <a:avLst/>
          </a:prstGeom>
          <a:noFill/>
          <a:ln w="28575">
            <a:noFill/>
            <a:miter lim="800000"/>
            <a:headEnd/>
            <a:tailEnd type="none" w="med" len="lg"/>
          </a:ln>
          <a:effectLst/>
        </p:spPr>
        <p:txBody>
          <a:bodyPr wrap="none">
            <a:spAutoFit/>
          </a:bodyPr>
          <a:lstStyle/>
          <a:p>
            <a:pPr algn="ctr">
              <a:spcBef>
                <a:spcPct val="15000"/>
              </a:spcBef>
              <a:defRPr/>
            </a:pPr>
            <a:r>
              <a:rPr lang="en-US" sz="2400" b="1" i="1" dirty="0" err="1" smtClean="0">
                <a:solidFill>
                  <a:schemeClr val="bg1"/>
                </a:solidFill>
                <a:effectLst>
                  <a:outerShdw blurRad="38100" dist="38100" dir="2700000" algn="tl">
                    <a:srgbClr val="C0C0C0"/>
                  </a:outerShdw>
                </a:effectLst>
              </a:rPr>
              <a:t>Compilación</a:t>
            </a:r>
            <a:endParaRPr lang="en-US" sz="2400" b="1" i="1" dirty="0">
              <a:solidFill>
                <a:schemeClr val="bg1"/>
              </a:solidFill>
              <a:effectLst>
                <a:outerShdw blurRad="38100" dist="38100" dir="2700000" algn="tl">
                  <a:srgbClr val="C0C0C0"/>
                </a:outerShdw>
              </a:effectLst>
            </a:endParaRPr>
          </a:p>
        </p:txBody>
      </p:sp>
      <p:sp>
        <p:nvSpPr>
          <p:cNvPr id="199692" name="Text Box 12"/>
          <p:cNvSpPr txBox="1">
            <a:spLocks noChangeArrowheads="1"/>
          </p:cNvSpPr>
          <p:nvPr/>
        </p:nvSpPr>
        <p:spPr bwMode="auto">
          <a:xfrm>
            <a:off x="6019800" y="5246696"/>
            <a:ext cx="2819400" cy="1107996"/>
          </a:xfrm>
          <a:prstGeom prst="rect">
            <a:avLst/>
          </a:prstGeom>
          <a:noFill/>
          <a:ln w="28575">
            <a:noFill/>
            <a:miter lim="800000"/>
            <a:headEnd/>
            <a:tailEnd type="none" w="med" len="lg"/>
          </a:ln>
          <a:effectLst/>
        </p:spPr>
        <p:txBody>
          <a:bodyPr>
            <a:spAutoFit/>
          </a:bodyPr>
          <a:lstStyle/>
          <a:p>
            <a:pPr algn="ctr">
              <a:spcBef>
                <a:spcPct val="15000"/>
              </a:spcBef>
              <a:defRPr/>
            </a:pPr>
            <a:r>
              <a:rPr lang="en-US" sz="2000" b="1" i="1" dirty="0" smtClean="0">
                <a:solidFill>
                  <a:schemeClr val="bg1"/>
                </a:solidFill>
                <a:effectLst>
                  <a:outerShdw blurRad="38100" dist="38100" dir="2700000" algn="tl">
                    <a:srgbClr val="C0C0C0"/>
                  </a:outerShdw>
                </a:effectLst>
              </a:rPr>
              <a:t>En la </a:t>
            </a:r>
            <a:r>
              <a:rPr lang="en-US" sz="2000" b="1" i="1" dirty="0" err="1" smtClean="0">
                <a:solidFill>
                  <a:schemeClr val="bg1"/>
                </a:solidFill>
                <a:effectLst>
                  <a:outerShdw blurRad="38100" dist="38100" dir="2700000" algn="tl">
                    <a:srgbClr val="C0C0C0"/>
                  </a:outerShdw>
                </a:effectLst>
              </a:rPr>
              <a:t>instalación</a:t>
            </a:r>
            <a:r>
              <a:rPr lang="en-US" sz="2000" b="1" i="1" dirty="0" smtClean="0">
                <a:solidFill>
                  <a:schemeClr val="bg1"/>
                </a:solidFill>
                <a:effectLst>
                  <a:outerShdw blurRad="38100" dist="38100" dir="2700000" algn="tl">
                    <a:srgbClr val="C0C0C0"/>
                  </a:outerShdw>
                </a:effectLst>
              </a:rPr>
              <a:t> o </a:t>
            </a:r>
          </a:p>
          <a:p>
            <a:pPr algn="ctr">
              <a:spcBef>
                <a:spcPct val="15000"/>
              </a:spcBef>
              <a:defRPr/>
            </a:pPr>
            <a:r>
              <a:rPr lang="en-US" sz="2000" b="1" i="1" dirty="0" smtClean="0">
                <a:solidFill>
                  <a:schemeClr val="bg1"/>
                </a:solidFill>
                <a:effectLst>
                  <a:outerShdw blurRad="38100" dist="38100" dir="2700000" algn="tl">
                    <a:srgbClr val="C0C0C0"/>
                  </a:outerShdw>
                </a:effectLst>
              </a:rPr>
              <a:t>en la 1° </a:t>
            </a:r>
            <a:r>
              <a:rPr lang="en-US" sz="2000" b="1" i="1" dirty="0" err="1" smtClean="0">
                <a:solidFill>
                  <a:schemeClr val="bg1"/>
                </a:solidFill>
                <a:effectLst>
                  <a:outerShdw blurRad="38100" dist="38100" dir="2700000" algn="tl">
                    <a:srgbClr val="C0C0C0"/>
                  </a:outerShdw>
                </a:effectLst>
              </a:rPr>
              <a:t>vez</a:t>
            </a:r>
            <a:r>
              <a:rPr lang="en-US" sz="2000" b="1" i="1" dirty="0" smtClean="0">
                <a:solidFill>
                  <a:schemeClr val="bg1"/>
                </a:solidFill>
                <a:effectLst>
                  <a:outerShdw blurRad="38100" dist="38100" dir="2700000" algn="tl">
                    <a:srgbClr val="C0C0C0"/>
                  </a:outerShdw>
                </a:effectLst>
              </a:rPr>
              <a:t> </a:t>
            </a:r>
            <a:r>
              <a:rPr lang="en-US" sz="2000" b="1" i="1" dirty="0" err="1" smtClean="0">
                <a:solidFill>
                  <a:schemeClr val="bg1"/>
                </a:solidFill>
                <a:effectLst>
                  <a:outerShdw blurRad="38100" dist="38100" dir="2700000" algn="tl">
                    <a:srgbClr val="C0C0C0"/>
                  </a:outerShdw>
                </a:effectLst>
              </a:rPr>
              <a:t>que</a:t>
            </a:r>
            <a:r>
              <a:rPr lang="en-US" sz="2000" b="1" i="1" dirty="0" smtClean="0">
                <a:solidFill>
                  <a:schemeClr val="bg1"/>
                </a:solidFill>
                <a:effectLst>
                  <a:outerShdw blurRad="38100" dist="38100" dir="2700000" algn="tl">
                    <a:srgbClr val="C0C0C0"/>
                  </a:outerShdw>
                </a:effectLst>
              </a:rPr>
              <a:t> </a:t>
            </a:r>
          </a:p>
          <a:p>
            <a:pPr algn="ctr">
              <a:spcBef>
                <a:spcPct val="15000"/>
              </a:spcBef>
              <a:defRPr/>
            </a:pPr>
            <a:r>
              <a:rPr lang="en-US" sz="2000" b="1" i="1" dirty="0" smtClean="0">
                <a:solidFill>
                  <a:schemeClr val="bg1"/>
                </a:solidFill>
                <a:effectLst>
                  <a:outerShdw blurRad="38100" dist="38100" dir="2700000" algn="tl">
                    <a:srgbClr val="C0C0C0"/>
                  </a:outerShdw>
                </a:effectLst>
              </a:rPr>
              <a:t>se </a:t>
            </a:r>
            <a:r>
              <a:rPr lang="en-US" sz="2000" b="1" i="1" dirty="0" err="1" smtClean="0">
                <a:solidFill>
                  <a:schemeClr val="bg1"/>
                </a:solidFill>
                <a:effectLst>
                  <a:outerShdw blurRad="38100" dist="38100" dir="2700000" algn="tl">
                    <a:srgbClr val="C0C0C0"/>
                  </a:outerShdw>
                </a:effectLst>
              </a:rPr>
              <a:t>carga</a:t>
            </a:r>
            <a:r>
              <a:rPr lang="en-US" sz="2000" b="1" i="1" dirty="0" smtClean="0">
                <a:solidFill>
                  <a:schemeClr val="bg1"/>
                </a:solidFill>
                <a:effectLst>
                  <a:outerShdw blurRad="38100" dist="38100" dir="2700000" algn="tl">
                    <a:srgbClr val="C0C0C0"/>
                  </a:outerShdw>
                </a:effectLst>
              </a:rPr>
              <a:t> el </a:t>
            </a:r>
            <a:r>
              <a:rPr lang="en-US" sz="2000" b="1" i="1" dirty="0" err="1" smtClean="0">
                <a:solidFill>
                  <a:schemeClr val="bg1"/>
                </a:solidFill>
                <a:effectLst>
                  <a:outerShdw blurRad="38100" dist="38100" dir="2700000" algn="tl">
                    <a:srgbClr val="C0C0C0"/>
                  </a:outerShdw>
                </a:effectLst>
              </a:rPr>
              <a:t>método</a:t>
            </a:r>
            <a:endParaRPr lang="en-US" sz="2000" b="1" i="1" dirty="0">
              <a:solidFill>
                <a:schemeClr val="bg1"/>
              </a:solidFill>
              <a:effectLst>
                <a:outerShdw blurRad="38100" dist="38100" dir="2700000" algn="tl">
                  <a:srgbClr val="C0C0C0"/>
                </a:outerShdw>
              </a:effectLst>
            </a:endParaRPr>
          </a:p>
        </p:txBody>
      </p:sp>
      <p:grpSp>
        <p:nvGrpSpPr>
          <p:cNvPr id="4" name="Group 13"/>
          <p:cNvGrpSpPr>
            <a:grpSpLocks/>
          </p:cNvGrpSpPr>
          <p:nvPr/>
        </p:nvGrpSpPr>
        <p:grpSpPr bwMode="auto">
          <a:xfrm>
            <a:off x="457200" y="4576774"/>
            <a:ext cx="6543675" cy="1828801"/>
            <a:chOff x="288" y="3024"/>
            <a:chExt cx="4122" cy="1152"/>
          </a:xfrm>
        </p:grpSpPr>
        <p:sp>
          <p:nvSpPr>
            <p:cNvPr id="199694" name="Text Box 14"/>
            <p:cNvSpPr txBox="1">
              <a:spLocks noChangeArrowheads="1"/>
            </p:cNvSpPr>
            <p:nvPr/>
          </p:nvSpPr>
          <p:spPr bwMode="auto">
            <a:xfrm>
              <a:off x="1440" y="3840"/>
              <a:ext cx="2970" cy="291"/>
            </a:xfrm>
            <a:prstGeom prst="rect">
              <a:avLst/>
            </a:prstGeom>
            <a:noFill/>
            <a:ln w="28575">
              <a:noFill/>
              <a:miter lim="800000"/>
              <a:headEnd/>
              <a:tailEnd type="none" w="med" len="lg"/>
            </a:ln>
            <a:effectLst/>
          </p:spPr>
          <p:txBody>
            <a:bodyPr>
              <a:spAutoFit/>
            </a:bodyPr>
            <a:lstStyle/>
            <a:p>
              <a:pPr algn="ctr">
                <a:spcBef>
                  <a:spcPct val="15000"/>
                </a:spcBef>
                <a:defRPr/>
              </a:pPr>
              <a:r>
                <a:rPr lang="en-US" sz="2400" b="1" i="1" dirty="0" err="1" smtClean="0">
                  <a:solidFill>
                    <a:schemeClr val="bg1"/>
                  </a:solidFill>
                  <a:effectLst>
                    <a:outerShdw blurRad="38100" dist="38100" dir="2700000" algn="tl">
                      <a:srgbClr val="C0C0C0"/>
                    </a:outerShdw>
                  </a:effectLst>
                </a:rPr>
                <a:t>Ejecución</a:t>
              </a:r>
              <a:r>
                <a:rPr lang="en-US" sz="2400" b="1" i="1" dirty="0" smtClean="0">
                  <a:solidFill>
                    <a:schemeClr val="bg1"/>
                  </a:solidFill>
                  <a:effectLst>
                    <a:outerShdw blurRad="38100" dist="38100" dir="2700000" algn="tl">
                      <a:srgbClr val="C0C0C0"/>
                    </a:outerShdw>
                  </a:effectLst>
                </a:rPr>
                <a:t>   </a:t>
              </a:r>
              <a:r>
                <a:rPr lang="en-US" sz="2400" b="1" i="1" dirty="0">
                  <a:effectLst>
                    <a:outerShdw blurRad="38100" dist="38100" dir="2700000" algn="tl">
                      <a:srgbClr val="C0C0C0"/>
                    </a:outerShdw>
                  </a:effectLst>
                </a:rPr>
                <a:t>CLR</a:t>
              </a:r>
              <a:r>
                <a:rPr lang="en-US" sz="2400" b="1" i="1" dirty="0">
                  <a:solidFill>
                    <a:schemeClr val="bg1"/>
                  </a:solidFill>
                  <a:effectLst>
                    <a:outerShdw blurRad="38100" dist="38100" dir="2700000" algn="tl">
                      <a:srgbClr val="C0C0C0"/>
                    </a:outerShdw>
                  </a:effectLst>
                </a:rPr>
                <a:t>  </a:t>
              </a:r>
            </a:p>
          </p:txBody>
        </p:sp>
        <p:grpSp>
          <p:nvGrpSpPr>
            <p:cNvPr id="5" name="Group 15"/>
            <p:cNvGrpSpPr>
              <a:grpSpLocks/>
            </p:cNvGrpSpPr>
            <p:nvPr/>
          </p:nvGrpSpPr>
          <p:grpSpPr bwMode="auto">
            <a:xfrm>
              <a:off x="288" y="3024"/>
              <a:ext cx="3408" cy="1152"/>
              <a:chOff x="288" y="3024"/>
              <a:chExt cx="3408" cy="1152"/>
            </a:xfrm>
          </p:grpSpPr>
          <p:sp>
            <p:nvSpPr>
              <p:cNvPr id="199696" name="Text Box 16"/>
              <p:cNvSpPr txBox="1">
                <a:spLocks noChangeArrowheads="1"/>
              </p:cNvSpPr>
              <p:nvPr/>
            </p:nvSpPr>
            <p:spPr bwMode="auto">
              <a:xfrm>
                <a:off x="2337" y="3168"/>
                <a:ext cx="1215" cy="523"/>
              </a:xfrm>
              <a:prstGeom prst="rect">
                <a:avLst/>
              </a:prstGeom>
              <a:gradFill rotWithShape="1">
                <a:gsLst>
                  <a:gs pos="0">
                    <a:srgbClr val="3366FF">
                      <a:gamma/>
                      <a:shade val="46275"/>
                      <a:invGamma/>
                    </a:srgbClr>
                  </a:gs>
                  <a:gs pos="50000">
                    <a:srgbClr val="3366FF"/>
                  </a:gs>
                  <a:gs pos="100000">
                    <a:srgbClr val="3366FF">
                      <a:gamma/>
                      <a:shade val="46275"/>
                      <a:invGamma/>
                    </a:srgbClr>
                  </a:gs>
                </a:gsLst>
                <a:lin ang="5400000" scaled="1"/>
              </a:gradFill>
              <a:ln w="28575">
                <a:noFill/>
                <a:miter lim="800000"/>
                <a:headEnd/>
                <a:tailEnd type="none" w="med" len="lg"/>
              </a:ln>
              <a:effectLst/>
            </p:spPr>
            <p:txBody>
              <a:bodyPr wrap="square">
                <a:spAutoFit/>
              </a:bodyPr>
              <a:lstStyle/>
              <a:p>
                <a:pPr algn="ctr">
                  <a:spcBef>
                    <a:spcPct val="15000"/>
                  </a:spcBef>
                  <a:defRPr/>
                </a:pPr>
                <a:r>
                  <a:rPr lang="en-US" sz="2400" b="1" dirty="0" err="1" smtClean="0">
                    <a:solidFill>
                      <a:schemeClr val="bg1"/>
                    </a:solidFill>
                    <a:effectLst>
                      <a:outerShdw blurRad="38100" dist="38100" dir="2700000" algn="tl">
                        <a:srgbClr val="000000"/>
                      </a:outerShdw>
                    </a:effectLst>
                  </a:rPr>
                  <a:t>Máquina</a:t>
                </a:r>
                <a:r>
                  <a:rPr lang="en-US" sz="2400" b="1" dirty="0" smtClean="0">
                    <a:solidFill>
                      <a:schemeClr val="bg1"/>
                    </a:solidFill>
                    <a:effectLst>
                      <a:outerShdw blurRad="38100" dist="38100" dir="2700000" algn="tl">
                        <a:srgbClr val="000000"/>
                      </a:outerShdw>
                    </a:effectLst>
                  </a:rPr>
                  <a:t> Virtual</a:t>
                </a:r>
                <a:endParaRPr lang="en-US" sz="2400" b="1" dirty="0">
                  <a:solidFill>
                    <a:schemeClr val="bg1"/>
                  </a:solidFill>
                  <a:effectLst>
                    <a:outerShdw blurRad="38100" dist="38100" dir="2700000" algn="tl">
                      <a:srgbClr val="000000"/>
                    </a:outerShdw>
                  </a:effectLst>
                </a:endParaRPr>
              </a:p>
            </p:txBody>
          </p:sp>
          <p:sp>
            <p:nvSpPr>
              <p:cNvPr id="199697" name="Text Box 17"/>
              <p:cNvSpPr txBox="1">
                <a:spLocks noChangeArrowheads="1"/>
              </p:cNvSpPr>
              <p:nvPr/>
            </p:nvSpPr>
            <p:spPr bwMode="auto">
              <a:xfrm>
                <a:off x="432" y="3168"/>
                <a:ext cx="1152" cy="523"/>
              </a:xfrm>
              <a:prstGeom prst="rect">
                <a:avLst/>
              </a:prstGeom>
              <a:gradFill rotWithShape="1">
                <a:gsLst>
                  <a:gs pos="0">
                    <a:srgbClr val="666699">
                      <a:gamma/>
                      <a:shade val="46275"/>
                      <a:invGamma/>
                    </a:srgbClr>
                  </a:gs>
                  <a:gs pos="50000">
                    <a:srgbClr val="666699"/>
                  </a:gs>
                  <a:gs pos="100000">
                    <a:srgbClr val="666699">
                      <a:gamma/>
                      <a:shade val="46275"/>
                      <a:invGamma/>
                    </a:srgbClr>
                  </a:gs>
                </a:gsLst>
                <a:lin ang="5400000" scaled="1"/>
              </a:gradFill>
              <a:ln w="28575">
                <a:noFill/>
                <a:miter lim="800000"/>
                <a:headEnd/>
                <a:tailEnd type="none" w="med" len="lg"/>
              </a:ln>
              <a:effectLst/>
            </p:spPr>
            <p:txBody>
              <a:bodyPr>
                <a:spAutoFit/>
              </a:bodyPr>
              <a:lstStyle/>
              <a:p>
                <a:pPr algn="ctr">
                  <a:spcBef>
                    <a:spcPct val="15000"/>
                  </a:spcBef>
                  <a:defRPr/>
                </a:pPr>
                <a:r>
                  <a:rPr lang="en-US" sz="2400" b="1" dirty="0" err="1" smtClean="0">
                    <a:solidFill>
                      <a:schemeClr val="bg1"/>
                    </a:solidFill>
                    <a:effectLst>
                      <a:outerShdw blurRad="38100" dist="38100" dir="2700000" algn="tl">
                        <a:srgbClr val="000000"/>
                      </a:outerShdw>
                    </a:effectLst>
                  </a:rPr>
                  <a:t>Código</a:t>
                </a:r>
                <a:r>
                  <a:rPr lang="en-US" sz="2400" b="1" dirty="0" smtClean="0">
                    <a:solidFill>
                      <a:schemeClr val="bg1"/>
                    </a:solidFill>
                    <a:effectLst>
                      <a:outerShdw blurRad="38100" dist="38100" dir="2700000" algn="tl">
                        <a:srgbClr val="000000"/>
                      </a:outerShdw>
                    </a:effectLst>
                  </a:rPr>
                  <a:t> de </a:t>
                </a:r>
                <a:r>
                  <a:rPr lang="en-US" sz="2400" b="1" dirty="0" err="1" smtClean="0">
                    <a:solidFill>
                      <a:schemeClr val="bg1"/>
                    </a:solidFill>
                    <a:effectLst>
                      <a:outerShdw blurRad="38100" dist="38100" dir="2700000" algn="tl">
                        <a:srgbClr val="000000"/>
                      </a:outerShdw>
                    </a:effectLst>
                  </a:rPr>
                  <a:t>Máquina</a:t>
                </a:r>
                <a:endParaRPr lang="en-US" sz="2400" b="1" dirty="0">
                  <a:solidFill>
                    <a:schemeClr val="bg1"/>
                  </a:solidFill>
                  <a:effectLst>
                    <a:outerShdw blurRad="38100" dist="38100" dir="2700000" algn="tl">
                      <a:srgbClr val="000000"/>
                    </a:outerShdw>
                  </a:effectLst>
                </a:endParaRPr>
              </a:p>
            </p:txBody>
          </p:sp>
          <p:sp>
            <p:nvSpPr>
              <p:cNvPr id="2065" name="Line 19"/>
              <p:cNvSpPr>
                <a:spLocks noChangeShapeType="1"/>
              </p:cNvSpPr>
              <p:nvPr/>
            </p:nvSpPr>
            <p:spPr bwMode="auto">
              <a:xfrm flipH="1">
                <a:off x="1564" y="3456"/>
                <a:ext cx="768" cy="0"/>
              </a:xfrm>
              <a:prstGeom prst="line">
                <a:avLst/>
              </a:prstGeom>
              <a:noFill/>
              <a:ln w="28575">
                <a:solidFill>
                  <a:schemeClr val="tx1"/>
                </a:solidFill>
                <a:round/>
                <a:headEnd/>
                <a:tailEnd type="triangle" w="med" len="lg"/>
              </a:ln>
            </p:spPr>
            <p:txBody>
              <a:bodyPr wrap="none" anchor="ctr">
                <a:spAutoFit/>
              </a:bodyPr>
              <a:lstStyle/>
              <a:p>
                <a:endParaRPr lang="es-AR"/>
              </a:p>
            </p:txBody>
          </p:sp>
          <p:sp>
            <p:nvSpPr>
              <p:cNvPr id="2066" name="Rectangle 20"/>
              <p:cNvSpPr>
                <a:spLocks noChangeArrowheads="1"/>
              </p:cNvSpPr>
              <p:nvPr/>
            </p:nvSpPr>
            <p:spPr bwMode="auto">
              <a:xfrm>
                <a:off x="288" y="3024"/>
                <a:ext cx="3408" cy="1152"/>
              </a:xfrm>
              <a:prstGeom prst="rect">
                <a:avLst/>
              </a:prstGeom>
              <a:noFill/>
              <a:ln w="28575">
                <a:solidFill>
                  <a:schemeClr val="tx1"/>
                </a:solidFill>
                <a:prstDash val="dash"/>
                <a:miter lim="800000"/>
                <a:headEnd/>
                <a:tailEnd type="none" w="med" len="lg"/>
              </a:ln>
            </p:spPr>
            <p:txBody>
              <a:bodyPr anchor="ctr">
                <a:spAutoFit/>
              </a:bodyPr>
              <a:lstStyle/>
              <a:p>
                <a:endParaRPr lang="es-ES"/>
              </a:p>
            </p:txBody>
          </p:sp>
        </p:grpSp>
      </p:grpSp>
      <p:sp>
        <p:nvSpPr>
          <p:cNvPr id="199701" name="Rectangle 21"/>
          <p:cNvSpPr>
            <a:spLocks noChangeArrowheads="1"/>
          </p:cNvSpPr>
          <p:nvPr/>
        </p:nvSpPr>
        <p:spPr bwMode="auto">
          <a:xfrm>
            <a:off x="5524444" y="2226429"/>
            <a:ext cx="2092968" cy="928694"/>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w="12700">
            <a:noFill/>
            <a:miter lim="800000"/>
            <a:headEnd type="none" w="sm" len="sm"/>
            <a:tailEnd type="none" w="sm" len="sm"/>
          </a:ln>
          <a:effectLst/>
        </p:spPr>
        <p:txBody>
          <a:bodyPr wrap="none" anchor="ctr"/>
          <a:lstStyle/>
          <a:p>
            <a:pPr algn="ctr">
              <a:defRPr/>
            </a:pPr>
            <a:r>
              <a:rPr lang="en-US" sz="2400" b="1" dirty="0" err="1" smtClean="0">
                <a:solidFill>
                  <a:schemeClr val="bg1"/>
                </a:solidFill>
                <a:effectLst>
                  <a:outerShdw blurRad="38100" dist="38100" dir="2700000" algn="tl">
                    <a:srgbClr val="000000"/>
                  </a:outerShdw>
                </a:effectLst>
              </a:rPr>
              <a:t>Código</a:t>
            </a:r>
            <a:endParaRPr lang="en-US" sz="2400" b="1" dirty="0" smtClean="0">
              <a:solidFill>
                <a:schemeClr val="bg1"/>
              </a:solidFill>
              <a:effectLst>
                <a:outerShdw blurRad="38100" dist="38100" dir="2700000" algn="tl">
                  <a:srgbClr val="000000"/>
                </a:outerShdw>
              </a:effectLst>
            </a:endParaRPr>
          </a:p>
          <a:p>
            <a:pPr algn="ctr">
              <a:defRPr/>
            </a:pPr>
            <a:r>
              <a:rPr lang="en-US" sz="2400" b="1" dirty="0" err="1" smtClean="0">
                <a:solidFill>
                  <a:schemeClr val="bg1"/>
                </a:solidFill>
                <a:effectLst>
                  <a:outerShdw blurRad="38100" dist="38100" dir="2700000" algn="tl">
                    <a:srgbClr val="000000"/>
                  </a:outerShdw>
                </a:effectLst>
              </a:rPr>
              <a:t>Intermedio</a:t>
            </a:r>
            <a:endParaRPr lang="en-US" sz="2400" b="1" dirty="0">
              <a:solidFill>
                <a:schemeClr val="bg1"/>
              </a:solidFill>
              <a:effectLst>
                <a:outerShdw blurRad="38100" dist="38100" dir="2700000" algn="tl">
                  <a:srgbClr val="000000"/>
                </a:outerShdw>
              </a:effectLst>
            </a:endParaRPr>
          </a:p>
        </p:txBody>
      </p:sp>
      <p:pic>
        <p:nvPicPr>
          <p:cNvPr id="22" name="Picture 3"/>
          <p:cNvPicPr>
            <a:picLocks noChangeAspect="1" noChangeArrowheads="1"/>
          </p:cNvPicPr>
          <p:nvPr/>
        </p:nvPicPr>
        <p:blipFill>
          <a:blip r:embed="rId4"/>
          <a:srcRect/>
          <a:stretch>
            <a:fillRect/>
          </a:stretch>
        </p:blipFill>
        <p:spPr bwMode="auto">
          <a:xfrm>
            <a:off x="714348" y="1304917"/>
            <a:ext cx="850900" cy="854075"/>
          </a:xfrm>
          <a:prstGeom prst="rect">
            <a:avLst/>
          </a:prstGeom>
          <a:noFill/>
          <a:ln w="9525">
            <a:solidFill>
              <a:schemeClr val="accent1">
                <a:shade val="50000"/>
                <a:satMod val="103000"/>
              </a:schemeClr>
            </a:solidFill>
            <a:miter lim="800000"/>
            <a:headEnd/>
            <a:tailEnd/>
          </a:ln>
        </p:spPr>
      </p:pic>
      <p:pic>
        <p:nvPicPr>
          <p:cNvPr id="23" name="Picture 5"/>
          <p:cNvPicPr>
            <a:picLocks noChangeAspect="1" noChangeArrowheads="1"/>
          </p:cNvPicPr>
          <p:nvPr/>
        </p:nvPicPr>
        <p:blipFill>
          <a:blip r:embed="rId5"/>
          <a:srcRect/>
          <a:stretch>
            <a:fillRect/>
          </a:stretch>
        </p:blipFill>
        <p:spPr bwMode="auto">
          <a:xfrm>
            <a:off x="7988961" y="2238304"/>
            <a:ext cx="1008062" cy="909637"/>
          </a:xfrm>
          <a:prstGeom prst="rect">
            <a:avLst/>
          </a:prstGeom>
          <a:noFill/>
          <a:ln w="9525">
            <a:noFill/>
            <a:miter lim="800000"/>
            <a:headEnd/>
            <a:tailEnd/>
          </a:ln>
        </p:spPr>
      </p:pic>
      <p:pic>
        <p:nvPicPr>
          <p:cNvPr id="24" name="Picture 4"/>
          <p:cNvPicPr>
            <a:picLocks noChangeAspect="1" noChangeArrowheads="1"/>
          </p:cNvPicPr>
          <p:nvPr/>
        </p:nvPicPr>
        <p:blipFill>
          <a:blip r:embed="rId6"/>
          <a:srcRect/>
          <a:stretch>
            <a:fillRect/>
          </a:stretch>
        </p:blipFill>
        <p:spPr bwMode="auto">
          <a:xfrm>
            <a:off x="5214942" y="3166998"/>
            <a:ext cx="827088" cy="1154112"/>
          </a:xfrm>
          <a:prstGeom prst="rect">
            <a:avLst/>
          </a:prstGeom>
          <a:solidFill>
            <a:schemeClr val="bg1">
              <a:lumMod val="95000"/>
            </a:schemeClr>
          </a:solidFill>
          <a:ln w="9525">
            <a:solidFill>
              <a:schemeClr val="accent1">
                <a:shade val="50000"/>
                <a:satMod val="103000"/>
              </a:schemeClr>
            </a:solidFill>
            <a:miter lim="800000"/>
            <a:headEnd/>
            <a:tailEnd/>
          </a:ln>
        </p:spPr>
      </p:pic>
      <p:cxnSp>
        <p:nvCxnSpPr>
          <p:cNvPr id="28" name="27 Conector recto"/>
          <p:cNvCxnSpPr/>
          <p:nvPr/>
        </p:nvCxnSpPr>
        <p:spPr>
          <a:xfrm rot="5400000" flipH="1" flipV="1">
            <a:off x="7982438" y="2199592"/>
            <a:ext cx="928694"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16200000" flipH="1">
            <a:off x="8053876" y="2271030"/>
            <a:ext cx="857256" cy="785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686" name="Text Box 6"/>
          <p:cNvSpPr txBox="1">
            <a:spLocks noChangeArrowheads="1"/>
          </p:cNvSpPr>
          <p:nvPr/>
        </p:nvSpPr>
        <p:spPr bwMode="auto">
          <a:xfrm>
            <a:off x="533400" y="2346048"/>
            <a:ext cx="1824022" cy="744819"/>
          </a:xfrm>
          <a:prstGeom prst="rect">
            <a:avLst/>
          </a:prstGeom>
          <a:gradFill rotWithShape="1">
            <a:gsLst>
              <a:gs pos="0">
                <a:srgbClr val="000080">
                  <a:gamma/>
                  <a:shade val="46275"/>
                  <a:invGamma/>
                </a:srgbClr>
              </a:gs>
              <a:gs pos="50000">
                <a:srgbClr val="000080"/>
              </a:gs>
              <a:gs pos="100000">
                <a:srgbClr val="000080">
                  <a:gamma/>
                  <a:shade val="46275"/>
                  <a:invGamma/>
                </a:srgbClr>
              </a:gs>
            </a:gsLst>
            <a:lin ang="5400000" scaled="1"/>
          </a:gradFill>
          <a:ln w="28575">
            <a:noFill/>
            <a:miter lim="800000"/>
            <a:headEnd/>
            <a:tailEnd type="none" w="med" len="lg"/>
          </a:ln>
          <a:effectLst/>
        </p:spPr>
        <p:txBody>
          <a:bodyPr wrap="square">
            <a:spAutoFit/>
          </a:bodyPr>
          <a:lstStyle/>
          <a:p>
            <a:pPr algn="ctr">
              <a:spcBef>
                <a:spcPct val="15000"/>
              </a:spcBef>
              <a:defRPr/>
            </a:pPr>
            <a:r>
              <a:rPr lang="en-US" sz="2400" b="1" dirty="0" err="1" smtClean="0">
                <a:solidFill>
                  <a:schemeClr val="bg1"/>
                </a:solidFill>
                <a:effectLst>
                  <a:outerShdw blurRad="38100" dist="38100" dir="2700000" algn="tl">
                    <a:srgbClr val="000000"/>
                  </a:outerShdw>
                </a:effectLst>
              </a:rPr>
              <a:t>Fuente</a:t>
            </a:r>
            <a:endParaRPr lang="en-US" sz="2400" b="1" dirty="0" smtClean="0">
              <a:solidFill>
                <a:schemeClr val="bg1"/>
              </a:solidFill>
              <a:effectLst>
                <a:outerShdw blurRad="38100" dist="38100" dir="2700000" algn="tl">
                  <a:srgbClr val="000000"/>
                </a:outerShdw>
              </a:effectLst>
            </a:endParaRPr>
          </a:p>
          <a:p>
            <a:pPr>
              <a:spcBef>
                <a:spcPct val="15000"/>
              </a:spcBef>
              <a:defRPr/>
            </a:pPr>
            <a:r>
              <a:rPr lang="en-US" sz="1600" b="1" dirty="0" smtClean="0">
                <a:solidFill>
                  <a:schemeClr val="bg1"/>
                </a:solidFill>
                <a:effectLst>
                  <a:outerShdw blurRad="38100" dist="38100" dir="2700000" algn="tl">
                    <a:srgbClr val="000000"/>
                  </a:outerShdw>
                </a:effectLst>
              </a:rPr>
              <a:t>(Cobol, Fortran,  C</a:t>
            </a:r>
            <a:r>
              <a:rPr lang="es-AR" sz="1600" dirty="0" smtClean="0">
                <a:solidFill>
                  <a:schemeClr val="bg1"/>
                </a:solidFill>
              </a:rPr>
              <a:t>)</a:t>
            </a:r>
            <a:endParaRPr lang="en-US" sz="1600" b="1" dirty="0">
              <a:solidFill>
                <a:schemeClr val="bg1"/>
              </a:solidFill>
              <a:effectLst>
                <a:outerShdw blurRad="38100" dist="38100" dir="2700000" algn="tl">
                  <a:srgbClr val="000000"/>
                </a:outerShdw>
              </a:effectLst>
            </a:endParaRPr>
          </a:p>
        </p:txBody>
      </p:sp>
      <p:grpSp>
        <p:nvGrpSpPr>
          <p:cNvPr id="6" name="75 Grupo"/>
          <p:cNvGrpSpPr/>
          <p:nvPr/>
        </p:nvGrpSpPr>
        <p:grpSpPr>
          <a:xfrm>
            <a:off x="1857356" y="-24"/>
            <a:ext cx="7286644" cy="1477352"/>
            <a:chOff x="1857356" y="-24"/>
            <a:chExt cx="7286644" cy="1477352"/>
          </a:xfrm>
        </p:grpSpPr>
        <p:sp>
          <p:nvSpPr>
            <p:cNvPr id="56" name="55 CuadroTexto"/>
            <p:cNvSpPr txBox="1"/>
            <p:nvPr/>
          </p:nvSpPr>
          <p:spPr>
            <a:xfrm>
              <a:off x="1857356" y="-24"/>
              <a:ext cx="928693" cy="1477328"/>
            </a:xfrm>
            <a:prstGeom prst="rect">
              <a:avLst/>
            </a:prstGeom>
            <a:noFill/>
          </p:spPr>
          <p:txBody>
            <a:bodyPr wrap="square" rtlCol="0">
              <a:spAutoFit/>
            </a:bodyPr>
            <a:lstStyle/>
            <a:p>
              <a:r>
                <a:rPr lang="es-AR" dirty="0" smtClean="0"/>
                <a:t>Cobol </a:t>
              </a:r>
            </a:p>
            <a:p>
              <a:r>
                <a:rPr lang="es-AR" dirty="0" smtClean="0"/>
                <a:t> </a:t>
              </a:r>
            </a:p>
            <a:p>
              <a:r>
                <a:rPr lang="es-AR" dirty="0" smtClean="0"/>
                <a:t>Fortran   </a:t>
              </a:r>
            </a:p>
            <a:p>
              <a:endParaRPr lang="es-AR" dirty="0" smtClean="0"/>
            </a:p>
            <a:p>
              <a:r>
                <a:rPr lang="es-AR" dirty="0" smtClean="0"/>
                <a:t>C</a:t>
              </a:r>
              <a:endParaRPr lang="es-AR" dirty="0"/>
            </a:p>
          </p:txBody>
        </p:sp>
        <p:sp>
          <p:nvSpPr>
            <p:cNvPr id="57" name="56 Rectángulo"/>
            <p:cNvSpPr/>
            <p:nvPr/>
          </p:nvSpPr>
          <p:spPr>
            <a:xfrm>
              <a:off x="5572132" y="0"/>
              <a:ext cx="3571868" cy="1477328"/>
            </a:xfrm>
            <a:prstGeom prst="rect">
              <a:avLst/>
            </a:prstGeom>
          </p:spPr>
          <p:txBody>
            <a:bodyPr wrap="square">
              <a:spAutoFit/>
            </a:bodyPr>
            <a:lstStyle/>
            <a:p>
              <a:r>
                <a:rPr lang="es-AR" dirty="0" smtClean="0"/>
                <a:t>Z80 </a:t>
              </a:r>
            </a:p>
            <a:p>
              <a:endParaRPr lang="es-AR" dirty="0" smtClean="0"/>
            </a:p>
            <a:p>
              <a:r>
                <a:rPr lang="es-AR" dirty="0" smtClean="0"/>
                <a:t>8086             3 x 3 = 9 Compiladores                     </a:t>
              </a:r>
              <a:br>
                <a:rPr lang="es-AR" dirty="0" smtClean="0"/>
              </a:br>
              <a:endParaRPr lang="es-AR" dirty="0" smtClean="0"/>
            </a:p>
            <a:p>
              <a:r>
                <a:rPr lang="es-AR" dirty="0" smtClean="0"/>
                <a:t>8051 </a:t>
              </a:r>
              <a:endParaRPr lang="es-AR" dirty="0"/>
            </a:p>
          </p:txBody>
        </p:sp>
        <p:cxnSp>
          <p:nvCxnSpPr>
            <p:cNvPr id="59" name="58 Conector recto de flecha"/>
            <p:cNvCxnSpPr/>
            <p:nvPr/>
          </p:nvCxnSpPr>
          <p:spPr>
            <a:xfrm>
              <a:off x="2714612" y="214290"/>
              <a:ext cx="27860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endCxn id="57" idx="1"/>
            </p:cNvCxnSpPr>
            <p:nvPr/>
          </p:nvCxnSpPr>
          <p:spPr>
            <a:xfrm>
              <a:off x="2714612" y="214290"/>
              <a:ext cx="2857520" cy="524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a:stCxn id="56" idx="3"/>
              <a:endCxn id="57" idx="1"/>
            </p:cNvCxnSpPr>
            <p:nvPr/>
          </p:nvCxnSpPr>
          <p:spPr>
            <a:xfrm>
              <a:off x="2786049" y="738640"/>
              <a:ext cx="2786083" cy="2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a:off x="2714612" y="214290"/>
              <a:ext cx="285752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56" idx="3"/>
            </p:cNvCxnSpPr>
            <p:nvPr/>
          </p:nvCxnSpPr>
          <p:spPr>
            <a:xfrm flipV="1">
              <a:off x="2786049" y="214291"/>
              <a:ext cx="2714645" cy="52434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56" idx="3"/>
            </p:cNvCxnSpPr>
            <p:nvPr/>
          </p:nvCxnSpPr>
          <p:spPr>
            <a:xfrm>
              <a:off x="2786049" y="738640"/>
              <a:ext cx="2786083" cy="5472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70 Conector recto de flecha"/>
            <p:cNvCxnSpPr/>
            <p:nvPr/>
          </p:nvCxnSpPr>
          <p:spPr>
            <a:xfrm flipV="1">
              <a:off x="2786050" y="214290"/>
              <a:ext cx="2714644" cy="107157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endCxn id="57" idx="1"/>
            </p:cNvCxnSpPr>
            <p:nvPr/>
          </p:nvCxnSpPr>
          <p:spPr>
            <a:xfrm flipV="1">
              <a:off x="2857488" y="738664"/>
              <a:ext cx="2714644" cy="54719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a:off x="2786050" y="1285860"/>
              <a:ext cx="2714644"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137" name="136 Conector recto"/>
          <p:cNvCxnSpPr/>
          <p:nvPr/>
        </p:nvCxnSpPr>
        <p:spPr>
          <a:xfrm flipV="1">
            <a:off x="7072330" y="642918"/>
            <a:ext cx="1500198" cy="714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138 Conector recto"/>
          <p:cNvCxnSpPr/>
          <p:nvPr/>
        </p:nvCxnSpPr>
        <p:spPr>
          <a:xfrm>
            <a:off x="7072330" y="571480"/>
            <a:ext cx="1500198"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57 Rectángulo"/>
          <p:cNvSpPr/>
          <p:nvPr/>
        </p:nvSpPr>
        <p:spPr>
          <a:xfrm>
            <a:off x="7072298" y="3500438"/>
            <a:ext cx="1928858" cy="2336024"/>
          </a:xfrm>
          <a:prstGeom prst="rect">
            <a:avLst/>
          </a:prstGeom>
          <a:blipFill>
            <a:blip r:embed="rId7"/>
            <a:tile tx="0" ty="0" sx="100000" sy="100000" flip="none" algn="tl"/>
          </a:blipFill>
        </p:spPr>
        <p:txBody>
          <a:bodyPr wrap="square">
            <a:spAutoFit/>
          </a:bodyPr>
          <a:lstStyle/>
          <a:p>
            <a:pPr>
              <a:lnSpc>
                <a:spcPct val="90000"/>
              </a:lnSpc>
              <a:spcBef>
                <a:spcPct val="0"/>
              </a:spcBef>
            </a:pPr>
            <a:r>
              <a:rPr lang="en-US" dirty="0" err="1" smtClean="0"/>
              <a:t>mov</a:t>
            </a:r>
            <a:r>
              <a:rPr lang="en-US" dirty="0" smtClean="0"/>
              <a:t> a, #0x23</a:t>
            </a:r>
          </a:p>
          <a:p>
            <a:pPr>
              <a:lnSpc>
                <a:spcPct val="90000"/>
              </a:lnSpc>
              <a:spcBef>
                <a:spcPct val="0"/>
              </a:spcBef>
            </a:pPr>
            <a:r>
              <a:rPr lang="en-US" dirty="0" err="1" smtClean="0"/>
              <a:t>mov</a:t>
            </a:r>
            <a:r>
              <a:rPr lang="en-US" dirty="0" smtClean="0"/>
              <a:t> b, #0x29</a:t>
            </a:r>
          </a:p>
          <a:p>
            <a:pPr>
              <a:lnSpc>
                <a:spcPct val="90000"/>
              </a:lnSpc>
              <a:spcBef>
                <a:spcPct val="0"/>
              </a:spcBef>
            </a:pPr>
            <a:r>
              <a:rPr lang="en-US" dirty="0" smtClean="0"/>
              <a:t>add a, b</a:t>
            </a:r>
          </a:p>
          <a:p>
            <a:pPr>
              <a:lnSpc>
                <a:spcPct val="90000"/>
              </a:lnSpc>
              <a:spcBef>
                <a:spcPct val="0"/>
              </a:spcBef>
            </a:pPr>
            <a:r>
              <a:rPr lang="en-US" dirty="0" smtClean="0"/>
              <a:t>DA a</a:t>
            </a:r>
          </a:p>
          <a:p>
            <a:pPr>
              <a:lnSpc>
                <a:spcPct val="90000"/>
              </a:lnSpc>
              <a:spcBef>
                <a:spcPct val="0"/>
              </a:spcBef>
            </a:pPr>
            <a:r>
              <a:rPr lang="en-US" dirty="0" err="1" smtClean="0"/>
              <a:t>mov</a:t>
            </a:r>
            <a:r>
              <a:rPr lang="en-US" dirty="0" smtClean="0"/>
              <a:t> bx,1 </a:t>
            </a:r>
          </a:p>
          <a:p>
            <a:pPr>
              <a:lnSpc>
                <a:spcPct val="90000"/>
              </a:lnSpc>
              <a:spcBef>
                <a:spcPct val="0"/>
              </a:spcBef>
            </a:pPr>
            <a:r>
              <a:rPr lang="en-US" dirty="0" err="1" smtClean="0"/>
              <a:t>mov</a:t>
            </a:r>
            <a:r>
              <a:rPr lang="en-US" dirty="0" smtClean="0"/>
              <a:t> </a:t>
            </a:r>
            <a:r>
              <a:rPr lang="en-US" dirty="0" err="1" smtClean="0"/>
              <a:t>cx,bytecount</a:t>
            </a:r>
            <a:r>
              <a:rPr lang="en-US" dirty="0" smtClean="0"/>
              <a:t> </a:t>
            </a:r>
          </a:p>
          <a:p>
            <a:pPr>
              <a:lnSpc>
                <a:spcPct val="90000"/>
              </a:lnSpc>
              <a:spcBef>
                <a:spcPct val="0"/>
              </a:spcBef>
            </a:pPr>
            <a:r>
              <a:rPr lang="en-US" dirty="0" smtClean="0"/>
              <a:t>lea </a:t>
            </a:r>
            <a:r>
              <a:rPr lang="en-US" dirty="0" err="1" smtClean="0"/>
              <a:t>dx,buffer</a:t>
            </a:r>
            <a:r>
              <a:rPr lang="en-US" dirty="0" smtClean="0"/>
              <a:t> </a:t>
            </a:r>
          </a:p>
          <a:p>
            <a:pPr>
              <a:lnSpc>
                <a:spcPct val="90000"/>
              </a:lnSpc>
              <a:spcBef>
                <a:spcPct val="0"/>
              </a:spcBef>
            </a:pPr>
            <a:r>
              <a:rPr lang="en-US" dirty="0" err="1" smtClean="0"/>
              <a:t>int</a:t>
            </a:r>
            <a:r>
              <a:rPr lang="en-US" dirty="0" smtClean="0"/>
              <a:t> 21h </a:t>
            </a:r>
          </a:p>
          <a:p>
            <a:pPr>
              <a:lnSpc>
                <a:spcPct val="90000"/>
              </a:lnSpc>
              <a:spcBef>
                <a:spcPct val="0"/>
              </a:spcBef>
            </a:pPr>
            <a:r>
              <a:rPr lang="en-US" dirty="0" smtClean="0"/>
              <a:t>…… </a:t>
            </a:r>
            <a:endParaRPr lang="en-US" dirty="0" smtClean="0">
              <a:sym typeface="Wingdings" pitchFamily="2" charset="2"/>
            </a:endParaRPr>
          </a:p>
        </p:txBody>
      </p:sp>
      <p:sp>
        <p:nvSpPr>
          <p:cNvPr id="60" name="59 Rectángulo"/>
          <p:cNvSpPr/>
          <p:nvPr/>
        </p:nvSpPr>
        <p:spPr>
          <a:xfrm>
            <a:off x="214282" y="5715016"/>
            <a:ext cx="3108543" cy="786049"/>
          </a:xfrm>
          <a:prstGeom prst="rect">
            <a:avLst/>
          </a:prstGeom>
          <a:blipFill>
            <a:blip r:embed="rId7"/>
            <a:tile tx="0" ty="0" sx="100000" sy="100000" flip="none" algn="tl"/>
          </a:blipFill>
        </p:spPr>
        <p:txBody>
          <a:bodyPr wrap="none">
            <a:spAutoFit/>
          </a:bodyPr>
          <a:lstStyle/>
          <a:p>
            <a:pPr algn="ctr">
              <a:lnSpc>
                <a:spcPct val="80000"/>
              </a:lnSpc>
              <a:buFont typeface="Wingdings" pitchFamily="2" charset="2"/>
              <a:buNone/>
            </a:pPr>
            <a:r>
              <a:rPr lang="en-US" sz="1400" dirty="0" smtClean="0"/>
              <a:t>00110000001111000000000000010010</a:t>
            </a:r>
          </a:p>
          <a:p>
            <a:pPr algn="ctr">
              <a:lnSpc>
                <a:spcPct val="80000"/>
              </a:lnSpc>
            </a:pPr>
            <a:r>
              <a:rPr lang="en-US" sz="1400" dirty="0" smtClean="0"/>
              <a:t>11000000001111000000000000010010</a:t>
            </a:r>
          </a:p>
          <a:p>
            <a:pPr algn="ctr">
              <a:lnSpc>
                <a:spcPct val="80000"/>
              </a:lnSpc>
            </a:pPr>
            <a:r>
              <a:rPr lang="en-US" sz="1400" dirty="0" smtClean="0"/>
              <a:t>00000011110000110000000000010010</a:t>
            </a:r>
          </a:p>
          <a:p>
            <a:pPr algn="ctr">
              <a:lnSpc>
                <a:spcPct val="80000"/>
              </a:lnSpc>
            </a:pPr>
            <a:r>
              <a:rPr lang="en-US" sz="1400" dirty="0" smtClean="0"/>
              <a:t>11110001000110010000000000000000</a:t>
            </a:r>
            <a:endParaRPr lang="en-US" sz="1400" dirty="0"/>
          </a:p>
        </p:txBody>
      </p:sp>
      <p:sp>
        <p:nvSpPr>
          <p:cNvPr id="62" name="61 Rectángulo"/>
          <p:cNvSpPr/>
          <p:nvPr/>
        </p:nvSpPr>
        <p:spPr>
          <a:xfrm>
            <a:off x="489619" y="3481011"/>
            <a:ext cx="3128677" cy="590931"/>
          </a:xfrm>
          <a:prstGeom prst="rect">
            <a:avLst/>
          </a:prstGeom>
          <a:blipFill>
            <a:blip r:embed="rId7"/>
            <a:tile tx="0" ty="0" sx="100000" sy="100000" flip="none" algn="tl"/>
          </a:blipFill>
        </p:spPr>
        <p:txBody>
          <a:bodyPr wrap="none">
            <a:spAutoFit/>
          </a:bodyPr>
          <a:lstStyle/>
          <a:p>
            <a:pPr>
              <a:lnSpc>
                <a:spcPct val="90000"/>
              </a:lnSpc>
              <a:spcBef>
                <a:spcPct val="0"/>
              </a:spcBef>
              <a:buFontTx/>
              <a:buNone/>
            </a:pPr>
            <a:r>
              <a:rPr lang="en-US" dirty="0" smtClean="0"/>
              <a:t>x1 = </a:t>
            </a:r>
            <a:r>
              <a:rPr lang="en-US" dirty="0" smtClean="0">
                <a:sym typeface="Wingdings" pitchFamily="2" charset="2"/>
              </a:rPr>
              <a:t>23 + 29;</a:t>
            </a:r>
          </a:p>
          <a:p>
            <a:pPr>
              <a:lnSpc>
                <a:spcPct val="90000"/>
              </a:lnSpc>
              <a:spcBef>
                <a:spcPct val="0"/>
              </a:spcBef>
              <a:buFontTx/>
              <a:buNone/>
            </a:pPr>
            <a:r>
              <a:rPr lang="es-AR" dirty="0" err="1" smtClean="0"/>
              <a:t>printf</a:t>
            </a:r>
            <a:r>
              <a:rPr lang="es-AR" dirty="0" smtClean="0"/>
              <a:t>(“valor de x1 = %d", x1);…</a:t>
            </a:r>
          </a:p>
        </p:txBody>
      </p:sp>
      <p:pic>
        <p:nvPicPr>
          <p:cNvPr id="94" name="Picture 7" descr="j0285750"/>
          <p:cNvPicPr>
            <a:picLocks noChangeAspect="1" noChangeArrowheads="1"/>
          </p:cNvPicPr>
          <p:nvPr/>
        </p:nvPicPr>
        <p:blipFill>
          <a:blip r:embed="rId8"/>
          <a:srcRect/>
          <a:stretch>
            <a:fillRect/>
          </a:stretch>
        </p:blipFill>
        <p:spPr bwMode="auto">
          <a:xfrm>
            <a:off x="2143108" y="5786454"/>
            <a:ext cx="1047757" cy="785818"/>
          </a:xfrm>
          <a:prstGeom prst="rect">
            <a:avLst/>
          </a:prstGeom>
          <a:noFill/>
        </p:spPr>
      </p:pic>
      <p:cxnSp>
        <p:nvCxnSpPr>
          <p:cNvPr id="68" name="67 Conector recto de flecha"/>
          <p:cNvCxnSpPr/>
          <p:nvPr/>
        </p:nvCxnSpPr>
        <p:spPr>
          <a:xfrm rot="5400000">
            <a:off x="1905044" y="3286124"/>
            <a:ext cx="42783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p:nvPr/>
        </p:nvCxnSpPr>
        <p:spPr>
          <a:xfrm rot="5400000">
            <a:off x="7001686" y="3286124"/>
            <a:ext cx="42783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9"/>
          <a:srcRect/>
          <a:stretch>
            <a:fillRect/>
          </a:stretch>
        </p:blipFill>
        <p:spPr bwMode="auto">
          <a:xfrm>
            <a:off x="6191324" y="523792"/>
            <a:ext cx="457200" cy="45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10"/>
          <a:srcRect/>
          <a:stretch>
            <a:fillRect/>
          </a:stretch>
        </p:blipFill>
        <p:spPr bwMode="auto">
          <a:xfrm>
            <a:off x="6180013" y="1095296"/>
            <a:ext cx="500066" cy="500066"/>
          </a:xfrm>
          <a:prstGeom prst="rect">
            <a:avLst/>
          </a:prstGeom>
          <a:noFill/>
          <a:ln w="9525">
            <a:noFill/>
            <a:miter lim="800000"/>
            <a:headEnd/>
            <a:tailEnd/>
          </a:ln>
          <a:effectLst/>
        </p:spPr>
      </p:pic>
      <p:pic>
        <p:nvPicPr>
          <p:cNvPr id="1028" name="Picture 4"/>
          <p:cNvPicPr>
            <a:picLocks noChangeAspect="1" noChangeArrowheads="1"/>
          </p:cNvPicPr>
          <p:nvPr/>
        </p:nvPicPr>
        <p:blipFill>
          <a:blip r:embed="rId11"/>
          <a:srcRect/>
          <a:stretch>
            <a:fillRect/>
          </a:stretch>
        </p:blipFill>
        <p:spPr bwMode="auto">
          <a:xfrm>
            <a:off x="6143636" y="0"/>
            <a:ext cx="443158" cy="428628"/>
          </a:xfrm>
          <a:prstGeom prst="rect">
            <a:avLst/>
          </a:prstGeom>
          <a:noFill/>
          <a:ln w="9525">
            <a:noFill/>
            <a:miter lim="800000"/>
            <a:headEnd/>
            <a:tailEnd/>
          </a:ln>
          <a:effectLst/>
        </p:spPr>
      </p:pic>
      <p:pic>
        <p:nvPicPr>
          <p:cNvPr id="1030" name="Picture 6"/>
          <p:cNvPicPr>
            <a:picLocks noChangeAspect="1" noChangeArrowheads="1"/>
          </p:cNvPicPr>
          <p:nvPr/>
        </p:nvPicPr>
        <p:blipFill>
          <a:blip r:embed="rId12" cstate="print"/>
          <a:srcRect/>
          <a:stretch>
            <a:fillRect/>
          </a:stretch>
        </p:blipFill>
        <p:spPr bwMode="auto">
          <a:xfrm>
            <a:off x="1297727" y="47476"/>
            <a:ext cx="512035" cy="315098"/>
          </a:xfrm>
          <a:prstGeom prst="rect">
            <a:avLst/>
          </a:prstGeom>
          <a:noFill/>
          <a:ln w="9525">
            <a:noFill/>
            <a:miter lim="800000"/>
            <a:headEnd/>
            <a:tailEnd/>
          </a:ln>
          <a:effectLst/>
        </p:spPr>
      </p:pic>
      <p:pic>
        <p:nvPicPr>
          <p:cNvPr id="1031" name="Picture 7"/>
          <p:cNvPicPr>
            <a:picLocks noChangeAspect="1" noChangeArrowheads="1"/>
          </p:cNvPicPr>
          <p:nvPr/>
        </p:nvPicPr>
        <p:blipFill>
          <a:blip r:embed="rId13" cstate="print"/>
          <a:srcRect/>
          <a:stretch>
            <a:fillRect/>
          </a:stretch>
        </p:blipFill>
        <p:spPr bwMode="auto">
          <a:xfrm>
            <a:off x="1301042" y="607482"/>
            <a:ext cx="508814" cy="249318"/>
          </a:xfrm>
          <a:prstGeom prst="rect">
            <a:avLst/>
          </a:prstGeom>
          <a:noFill/>
          <a:ln w="9525">
            <a:noFill/>
            <a:miter lim="800000"/>
            <a:headEnd/>
            <a:tailEnd/>
          </a:ln>
          <a:effectLst/>
        </p:spPr>
      </p:pic>
      <p:pic>
        <p:nvPicPr>
          <p:cNvPr id="1032" name="Picture 8"/>
          <p:cNvPicPr>
            <a:picLocks noChangeAspect="1" noChangeArrowheads="1"/>
          </p:cNvPicPr>
          <p:nvPr/>
        </p:nvPicPr>
        <p:blipFill>
          <a:blip r:embed="rId14" cstate="print"/>
          <a:srcRect/>
          <a:stretch>
            <a:fillRect/>
          </a:stretch>
        </p:blipFill>
        <p:spPr bwMode="auto">
          <a:xfrm>
            <a:off x="1333540" y="1131297"/>
            <a:ext cx="430253" cy="285728"/>
          </a:xfrm>
          <a:prstGeom prst="rect">
            <a:avLst/>
          </a:prstGeom>
          <a:noFill/>
          <a:ln w="9525">
            <a:noFill/>
            <a:miter lim="800000"/>
            <a:headEnd/>
            <a:tailEnd/>
          </a:ln>
          <a:effectLst/>
        </p:spPr>
      </p:pic>
      <p:sp>
        <p:nvSpPr>
          <p:cNvPr id="76" name="75 Rectángulo"/>
          <p:cNvSpPr/>
          <p:nvPr/>
        </p:nvSpPr>
        <p:spPr>
          <a:xfrm>
            <a:off x="6643702" y="3500438"/>
            <a:ext cx="2500330" cy="2585323"/>
          </a:xfrm>
          <a:prstGeom prst="rect">
            <a:avLst/>
          </a:prstGeom>
          <a:blipFill>
            <a:blip r:embed="rId7"/>
            <a:tile tx="0" ty="0" sx="100000" sy="100000" flip="none" algn="tl"/>
          </a:blipFill>
        </p:spPr>
        <p:txBody>
          <a:bodyPr wrap="square">
            <a:spAutoFit/>
          </a:bodyPr>
          <a:lstStyle/>
          <a:p>
            <a:r>
              <a:rPr lang="es-AR" dirty="0" smtClean="0"/>
              <a:t>ldc.i4 23 </a:t>
            </a:r>
          </a:p>
          <a:p>
            <a:r>
              <a:rPr lang="es-AR" dirty="0" smtClean="0"/>
              <a:t>ldc.i4 29 </a:t>
            </a:r>
          </a:p>
          <a:p>
            <a:r>
              <a:rPr lang="es-AR" dirty="0" err="1" smtClean="0"/>
              <a:t>add</a:t>
            </a:r>
            <a:r>
              <a:rPr lang="es-AR" dirty="0" smtClean="0"/>
              <a:t>       </a:t>
            </a:r>
          </a:p>
          <a:p>
            <a:r>
              <a:rPr lang="es-AR" dirty="0" smtClean="0"/>
              <a:t>stloc.0 </a:t>
            </a:r>
          </a:p>
          <a:p>
            <a:r>
              <a:rPr lang="es-AR" dirty="0" err="1" smtClean="0"/>
              <a:t>ldstr</a:t>
            </a:r>
            <a:r>
              <a:rPr lang="es-AR" dirty="0" smtClean="0"/>
              <a:t> "valor de x1 =" </a:t>
            </a:r>
          </a:p>
          <a:p>
            <a:r>
              <a:rPr lang="es-AR" dirty="0" err="1" smtClean="0"/>
              <a:t>call</a:t>
            </a:r>
            <a:r>
              <a:rPr lang="es-AR" dirty="0" smtClean="0"/>
              <a:t> </a:t>
            </a:r>
            <a:r>
              <a:rPr lang="es-AR" dirty="0" err="1" smtClean="0"/>
              <a:t>writeln</a:t>
            </a:r>
            <a:r>
              <a:rPr lang="es-AR" dirty="0" smtClean="0"/>
              <a:t>#(</a:t>
            </a:r>
            <a:r>
              <a:rPr lang="es-AR" dirty="0" err="1" smtClean="0"/>
              <a:t>string</a:t>
            </a:r>
            <a:r>
              <a:rPr lang="es-AR" dirty="0" smtClean="0"/>
              <a:t>)</a:t>
            </a:r>
          </a:p>
          <a:p>
            <a:r>
              <a:rPr lang="es-AR" dirty="0" smtClean="0"/>
              <a:t>ldloc.0   </a:t>
            </a:r>
          </a:p>
          <a:p>
            <a:r>
              <a:rPr lang="es-AR" dirty="0" smtClean="0"/>
              <a:t>ldc.i4 3  </a:t>
            </a:r>
          </a:p>
          <a:p>
            <a:r>
              <a:rPr lang="es-AR" dirty="0" err="1" smtClean="0"/>
              <a:t>call</a:t>
            </a:r>
            <a:r>
              <a:rPr lang="es-AR" dirty="0" smtClean="0"/>
              <a:t> </a:t>
            </a:r>
            <a:r>
              <a:rPr lang="es-AR" dirty="0" err="1" smtClean="0"/>
              <a:t>write</a:t>
            </a:r>
            <a:r>
              <a:rPr lang="es-AR" dirty="0" smtClean="0"/>
              <a:t>#(int32,int32)</a:t>
            </a:r>
          </a:p>
        </p:txBody>
      </p:sp>
      <p:sp>
        <p:nvSpPr>
          <p:cNvPr id="79" name="78 CuadroTexto"/>
          <p:cNvSpPr txBox="1"/>
          <p:nvPr/>
        </p:nvSpPr>
        <p:spPr>
          <a:xfrm>
            <a:off x="6929454" y="1000108"/>
            <a:ext cx="1558504" cy="369332"/>
          </a:xfrm>
          <a:prstGeom prst="rect">
            <a:avLst/>
          </a:prstGeom>
          <a:noFill/>
        </p:spPr>
        <p:txBody>
          <a:bodyPr wrap="none" rtlCol="0">
            <a:spAutoFit/>
          </a:bodyPr>
          <a:lstStyle/>
          <a:p>
            <a:r>
              <a:rPr lang="es-AR" dirty="0" smtClean="0"/>
              <a:t>9 traducciones</a:t>
            </a:r>
            <a:endParaRPr lang="es-AR" dirty="0"/>
          </a:p>
        </p:txBody>
      </p:sp>
      <p:sp>
        <p:nvSpPr>
          <p:cNvPr id="81" name="80 CuadroTexto"/>
          <p:cNvSpPr txBox="1"/>
          <p:nvPr/>
        </p:nvSpPr>
        <p:spPr>
          <a:xfrm>
            <a:off x="7643834" y="3643314"/>
            <a:ext cx="1289456" cy="369332"/>
          </a:xfrm>
          <a:prstGeom prst="rect">
            <a:avLst/>
          </a:prstGeom>
          <a:blipFill>
            <a:blip r:embed="rId15"/>
            <a:tile tx="0" ty="0" sx="100000" sy="100000" flip="none" algn="tl"/>
          </a:blipFill>
        </p:spPr>
        <p:txBody>
          <a:bodyPr wrap="none" rtlCol="0">
            <a:spAutoFit/>
          </a:bodyPr>
          <a:lstStyle/>
          <a:p>
            <a:r>
              <a:rPr lang="es-AR" dirty="0" smtClean="0">
                <a:solidFill>
                  <a:schemeClr val="accent1">
                    <a:lumMod val="75000"/>
                  </a:schemeClr>
                </a:solidFill>
              </a:rPr>
              <a:t>(load </a:t>
            </a:r>
            <a:r>
              <a:rPr lang="es-AR" dirty="0" err="1" smtClean="0">
                <a:solidFill>
                  <a:schemeClr val="accent1">
                    <a:lumMod val="75000"/>
                  </a:schemeClr>
                </a:solidFill>
              </a:rPr>
              <a:t>const</a:t>
            </a:r>
            <a:r>
              <a:rPr lang="es-AR" dirty="0" smtClean="0">
                <a:solidFill>
                  <a:schemeClr val="accent1">
                    <a:lumMod val="75000"/>
                  </a:schemeClr>
                </a:solidFill>
              </a:rPr>
              <a:t>)</a:t>
            </a:r>
            <a:endParaRPr lang="es-AR" dirty="0">
              <a:solidFill>
                <a:schemeClr val="accent1">
                  <a:lumMod val="75000"/>
                </a:schemeClr>
              </a:solidFill>
            </a:endParaRPr>
          </a:p>
        </p:txBody>
      </p:sp>
      <p:sp>
        <p:nvSpPr>
          <p:cNvPr id="82" name="81 CuadroTexto"/>
          <p:cNvSpPr txBox="1"/>
          <p:nvPr/>
        </p:nvSpPr>
        <p:spPr>
          <a:xfrm>
            <a:off x="7536395" y="4059800"/>
            <a:ext cx="300082" cy="369332"/>
          </a:xfrm>
          <a:prstGeom prst="rect">
            <a:avLst/>
          </a:prstGeom>
          <a:blipFill>
            <a:blip r:embed="rId15"/>
            <a:tile tx="0" ty="0" sx="100000" sy="100000" flip="none" algn="tl"/>
          </a:blipFill>
        </p:spPr>
        <p:txBody>
          <a:bodyPr wrap="none" rtlCol="0">
            <a:spAutoFit/>
          </a:bodyPr>
          <a:lstStyle/>
          <a:p>
            <a:r>
              <a:rPr lang="es-AR" dirty="0" smtClean="0">
                <a:solidFill>
                  <a:schemeClr val="accent1">
                    <a:lumMod val="75000"/>
                  </a:schemeClr>
                </a:solidFill>
              </a:rPr>
              <a:t>+</a:t>
            </a:r>
            <a:endParaRPr lang="es-AR" dirty="0">
              <a:solidFill>
                <a:schemeClr val="accent1">
                  <a:lumMod val="75000"/>
                </a:schemeClr>
              </a:solidFill>
            </a:endParaRPr>
          </a:p>
        </p:txBody>
      </p:sp>
      <p:sp>
        <p:nvSpPr>
          <p:cNvPr id="86" name="85 Rectángulo"/>
          <p:cNvSpPr/>
          <p:nvPr/>
        </p:nvSpPr>
        <p:spPr>
          <a:xfrm>
            <a:off x="2642986" y="23750"/>
            <a:ext cx="3000396" cy="1500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rgbClr val="0070C0"/>
              </a:solidFill>
            </a:endParaRPr>
          </a:p>
        </p:txBody>
      </p:sp>
      <p:cxnSp>
        <p:nvCxnSpPr>
          <p:cNvPr id="91" name="90 Conector recto de flecha"/>
          <p:cNvCxnSpPr/>
          <p:nvPr/>
        </p:nvCxnSpPr>
        <p:spPr>
          <a:xfrm>
            <a:off x="2643174" y="214290"/>
            <a:ext cx="107157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92 Conector recto de flecha"/>
          <p:cNvCxnSpPr>
            <a:stCxn id="86" idx="1"/>
          </p:cNvCxnSpPr>
          <p:nvPr/>
        </p:nvCxnSpPr>
        <p:spPr>
          <a:xfrm rot="10800000" flipH="1" flipV="1">
            <a:off x="2642986" y="773836"/>
            <a:ext cx="1071758" cy="11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p:nvPr/>
        </p:nvCxnSpPr>
        <p:spPr>
          <a:xfrm flipV="1">
            <a:off x="2643174" y="928670"/>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97 CuadroTexto"/>
          <p:cNvSpPr txBox="1"/>
          <p:nvPr/>
        </p:nvSpPr>
        <p:spPr>
          <a:xfrm>
            <a:off x="2643174" y="214290"/>
            <a:ext cx="1128707" cy="338554"/>
          </a:xfrm>
          <a:prstGeom prst="rect">
            <a:avLst/>
          </a:prstGeom>
          <a:noFill/>
        </p:spPr>
        <p:txBody>
          <a:bodyPr wrap="none" rtlCol="0">
            <a:spAutoFit/>
          </a:bodyPr>
          <a:lstStyle/>
          <a:p>
            <a:r>
              <a:rPr lang="es-AR" sz="1600" dirty="0" smtClean="0"/>
              <a:t>compilador</a:t>
            </a:r>
            <a:endParaRPr lang="es-AR" sz="1600" dirty="0"/>
          </a:p>
        </p:txBody>
      </p:sp>
      <p:cxnSp>
        <p:nvCxnSpPr>
          <p:cNvPr id="100" name="99 Conector recto de flecha"/>
          <p:cNvCxnSpPr/>
          <p:nvPr/>
        </p:nvCxnSpPr>
        <p:spPr>
          <a:xfrm flipV="1">
            <a:off x="4500562" y="214290"/>
            <a:ext cx="107157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101 Conector recto de flecha"/>
          <p:cNvCxnSpPr>
            <a:endCxn id="86" idx="3"/>
          </p:cNvCxnSpPr>
          <p:nvPr/>
        </p:nvCxnSpPr>
        <p:spPr>
          <a:xfrm flipV="1">
            <a:off x="4500562" y="773837"/>
            <a:ext cx="1142820" cy="11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103 Conector recto de flecha"/>
          <p:cNvCxnSpPr/>
          <p:nvPr/>
        </p:nvCxnSpPr>
        <p:spPr>
          <a:xfrm>
            <a:off x="4500562" y="928670"/>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105 CuadroTexto"/>
          <p:cNvSpPr txBox="1"/>
          <p:nvPr/>
        </p:nvSpPr>
        <p:spPr>
          <a:xfrm>
            <a:off x="4643438" y="201019"/>
            <a:ext cx="923651" cy="584775"/>
          </a:xfrm>
          <a:prstGeom prst="rect">
            <a:avLst/>
          </a:prstGeom>
          <a:noFill/>
        </p:spPr>
        <p:txBody>
          <a:bodyPr wrap="none" rtlCol="0">
            <a:spAutoFit/>
          </a:bodyPr>
          <a:lstStyle/>
          <a:p>
            <a:r>
              <a:rPr lang="es-AR" sz="1600" dirty="0" smtClean="0"/>
              <a:t>Maquina</a:t>
            </a:r>
          </a:p>
          <a:p>
            <a:r>
              <a:rPr lang="es-AR" sz="1600" dirty="0" smtClean="0"/>
              <a:t>  Virtual</a:t>
            </a:r>
            <a:endParaRPr lang="es-AR" sz="1600" dirty="0"/>
          </a:p>
        </p:txBody>
      </p:sp>
      <p:pic>
        <p:nvPicPr>
          <p:cNvPr id="1037" name="Picture 13"/>
          <p:cNvPicPr>
            <a:picLocks noChangeAspect="1" noChangeArrowheads="1"/>
          </p:cNvPicPr>
          <p:nvPr/>
        </p:nvPicPr>
        <p:blipFill>
          <a:blip r:embed="rId16"/>
          <a:srcRect/>
          <a:stretch>
            <a:fillRect/>
          </a:stretch>
        </p:blipFill>
        <p:spPr bwMode="auto">
          <a:xfrm>
            <a:off x="3714744" y="357166"/>
            <a:ext cx="914400" cy="914400"/>
          </a:xfrm>
          <a:prstGeom prst="rect">
            <a:avLst/>
          </a:prstGeom>
          <a:noFill/>
          <a:ln w="9525">
            <a:noFill/>
            <a:miter lim="800000"/>
            <a:headEnd/>
            <a:tailEnd/>
          </a:ln>
          <a:effectLst/>
        </p:spPr>
      </p:pic>
      <p:pic>
        <p:nvPicPr>
          <p:cNvPr id="1039" name="Picture 15"/>
          <p:cNvPicPr>
            <a:picLocks noChangeAspect="1" noChangeArrowheads="1"/>
          </p:cNvPicPr>
          <p:nvPr/>
        </p:nvPicPr>
        <p:blipFill>
          <a:blip r:embed="rId17" cstate="print"/>
          <a:srcRect/>
          <a:stretch>
            <a:fillRect/>
          </a:stretch>
        </p:blipFill>
        <p:spPr bwMode="auto">
          <a:xfrm>
            <a:off x="4857752" y="714356"/>
            <a:ext cx="571504" cy="701007"/>
          </a:xfrm>
          <a:prstGeom prst="rect">
            <a:avLst/>
          </a:prstGeom>
          <a:noFill/>
          <a:ln w="9525">
            <a:noFill/>
            <a:miter lim="800000"/>
            <a:headEnd/>
            <a:tailEnd/>
          </a:ln>
          <a:effectLst/>
        </p:spPr>
      </p:pic>
      <p:pic>
        <p:nvPicPr>
          <p:cNvPr id="1041" name="Picture 17"/>
          <p:cNvPicPr>
            <a:picLocks noChangeAspect="1" noChangeArrowheads="1"/>
          </p:cNvPicPr>
          <p:nvPr/>
        </p:nvPicPr>
        <p:blipFill>
          <a:blip r:embed="rId18" cstate="print"/>
          <a:srcRect/>
          <a:stretch>
            <a:fillRect/>
          </a:stretch>
        </p:blipFill>
        <p:spPr bwMode="auto">
          <a:xfrm>
            <a:off x="2857488" y="500042"/>
            <a:ext cx="642942" cy="437295"/>
          </a:xfrm>
          <a:prstGeom prst="rect">
            <a:avLst/>
          </a:prstGeom>
          <a:noFill/>
          <a:ln w="9525">
            <a:noFill/>
            <a:miter lim="800000"/>
            <a:headEnd/>
            <a:tailEnd/>
          </a:ln>
          <a:effectLst/>
        </p:spPr>
      </p:pic>
      <p:cxnSp>
        <p:nvCxnSpPr>
          <p:cNvPr id="119" name="118 Conector recto de flecha"/>
          <p:cNvCxnSpPr/>
          <p:nvPr/>
        </p:nvCxnSpPr>
        <p:spPr>
          <a:xfrm rot="10800000">
            <a:off x="5715008" y="5213361"/>
            <a:ext cx="857256" cy="1588"/>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1" name="Picture 13"/>
          <p:cNvPicPr>
            <a:picLocks noChangeAspect="1" noChangeArrowheads="1"/>
          </p:cNvPicPr>
          <p:nvPr/>
        </p:nvPicPr>
        <p:blipFill>
          <a:blip r:embed="rId16"/>
          <a:srcRect/>
          <a:stretch>
            <a:fillRect/>
          </a:stretch>
        </p:blipFill>
        <p:spPr bwMode="auto">
          <a:xfrm>
            <a:off x="8001024" y="4929198"/>
            <a:ext cx="914400" cy="914400"/>
          </a:xfrm>
          <a:prstGeom prst="rect">
            <a:avLst/>
          </a:prstGeom>
          <a:noFill/>
          <a:ln w="9525">
            <a:noFill/>
            <a:miter lim="800000"/>
            <a:headEnd/>
            <a:tailEnd/>
          </a:ln>
          <a:effectLst/>
        </p:spPr>
      </p:pic>
      <p:sp>
        <p:nvSpPr>
          <p:cNvPr id="74" name="73 Rectángulo"/>
          <p:cNvSpPr/>
          <p:nvPr/>
        </p:nvSpPr>
        <p:spPr>
          <a:xfrm>
            <a:off x="785786" y="6500834"/>
            <a:ext cx="8119242" cy="369332"/>
          </a:xfrm>
          <a:prstGeom prst="rect">
            <a:avLst/>
          </a:prstGeom>
        </p:spPr>
        <p:txBody>
          <a:bodyPr wrap="square">
            <a:spAutoFit/>
          </a:bodyPr>
          <a:lstStyle/>
          <a:p>
            <a:r>
              <a:rPr lang="es-AR" sz="1800" i="1" dirty="0" err="1" smtClean="0"/>
              <a:t>Common</a:t>
            </a:r>
            <a:r>
              <a:rPr lang="es-AR" sz="1800" i="1" dirty="0" smtClean="0"/>
              <a:t> </a:t>
            </a:r>
            <a:r>
              <a:rPr lang="es-AR" sz="1800" i="1" dirty="0" err="1" smtClean="0"/>
              <a:t>Language</a:t>
            </a:r>
            <a:r>
              <a:rPr lang="es-AR" sz="1800" i="1" dirty="0" smtClean="0"/>
              <a:t> </a:t>
            </a:r>
            <a:r>
              <a:rPr lang="es-AR" sz="1800" i="1" dirty="0" err="1" smtClean="0"/>
              <a:t>Runtime</a:t>
            </a:r>
            <a:r>
              <a:rPr lang="es-AR" sz="1800" dirty="0" smtClean="0"/>
              <a:t> </a:t>
            </a:r>
            <a:r>
              <a:rPr lang="es-AR" sz="1800" dirty="0" smtClean="0"/>
              <a:t> ("</a:t>
            </a:r>
            <a:r>
              <a:rPr lang="es-AR" sz="1800" dirty="0" smtClean="0"/>
              <a:t>entorno en tiempo de ejecución de lenguaje </a:t>
            </a:r>
            <a:r>
              <a:rPr lang="es-AR" sz="1800" dirty="0" smtClean="0"/>
              <a:t>común“)</a:t>
            </a:r>
            <a:endParaRPr lang="es-AR" sz="1800" dirty="0"/>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ox(i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box(in)">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ox(in)">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ox(in)">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ox(in)">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ox(i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ox(i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ox(in)">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030"/>
                                        </p:tgtEl>
                                        <p:attrNameLst>
                                          <p:attrName>style.visibility</p:attrName>
                                        </p:attrNameLst>
                                      </p:cBhvr>
                                      <p:to>
                                        <p:strVal val="visible"/>
                                      </p:to>
                                    </p:set>
                                    <p:animEffect transition="in" filter="box(in)">
                                      <p:cBhvr>
                                        <p:cTn id="57" dur="500"/>
                                        <p:tgtEl>
                                          <p:spTgt spid="1030"/>
                                        </p:tgtEl>
                                      </p:cBhvr>
                                    </p:animEffect>
                                  </p:childTnLst>
                                </p:cTn>
                              </p:par>
                              <p:par>
                                <p:cTn id="58" presetID="4" presetClass="entr" presetSubtype="16" fill="hold" nodeType="withEffect">
                                  <p:stCondLst>
                                    <p:cond delay="0"/>
                                  </p:stCondLst>
                                  <p:childTnLst>
                                    <p:set>
                                      <p:cBhvr>
                                        <p:cTn id="59" dur="1" fill="hold">
                                          <p:stCondLst>
                                            <p:cond delay="0"/>
                                          </p:stCondLst>
                                        </p:cTn>
                                        <p:tgtEl>
                                          <p:spTgt spid="1031"/>
                                        </p:tgtEl>
                                        <p:attrNameLst>
                                          <p:attrName>style.visibility</p:attrName>
                                        </p:attrNameLst>
                                      </p:cBhvr>
                                      <p:to>
                                        <p:strVal val="visible"/>
                                      </p:to>
                                    </p:set>
                                    <p:animEffect transition="in" filter="box(in)">
                                      <p:cBhvr>
                                        <p:cTn id="60" dur="500"/>
                                        <p:tgtEl>
                                          <p:spTgt spid="1031"/>
                                        </p:tgtEl>
                                      </p:cBhvr>
                                    </p:animEffect>
                                  </p:childTnLst>
                                </p:cTn>
                              </p:par>
                              <p:par>
                                <p:cTn id="61" presetID="4" presetClass="entr" presetSubtype="16" fill="hold" nodeType="withEffect">
                                  <p:stCondLst>
                                    <p:cond delay="0"/>
                                  </p:stCondLst>
                                  <p:childTnLst>
                                    <p:set>
                                      <p:cBhvr>
                                        <p:cTn id="62" dur="1" fill="hold">
                                          <p:stCondLst>
                                            <p:cond delay="0"/>
                                          </p:stCondLst>
                                        </p:cTn>
                                        <p:tgtEl>
                                          <p:spTgt spid="1032"/>
                                        </p:tgtEl>
                                        <p:attrNameLst>
                                          <p:attrName>style.visibility</p:attrName>
                                        </p:attrNameLst>
                                      </p:cBhvr>
                                      <p:to>
                                        <p:strVal val="visible"/>
                                      </p:to>
                                    </p:set>
                                    <p:animEffect transition="in" filter="box(in)">
                                      <p:cBhvr>
                                        <p:cTn id="63" dur="500"/>
                                        <p:tgtEl>
                                          <p:spTgt spid="1032"/>
                                        </p:tgtEl>
                                      </p:cBhvr>
                                    </p:animEffect>
                                  </p:childTnLst>
                                </p:cTn>
                              </p:par>
                              <p:par>
                                <p:cTn id="64" presetID="4" presetClass="entr" presetSubtype="16" fill="hold" nodeType="withEffect">
                                  <p:stCondLst>
                                    <p:cond delay="0"/>
                                  </p:stCondLst>
                                  <p:childTnLst>
                                    <p:set>
                                      <p:cBhvr>
                                        <p:cTn id="65" dur="1" fill="hold">
                                          <p:stCondLst>
                                            <p:cond delay="0"/>
                                          </p:stCondLst>
                                        </p:cTn>
                                        <p:tgtEl>
                                          <p:spTgt spid="1028"/>
                                        </p:tgtEl>
                                        <p:attrNameLst>
                                          <p:attrName>style.visibility</p:attrName>
                                        </p:attrNameLst>
                                      </p:cBhvr>
                                      <p:to>
                                        <p:strVal val="visible"/>
                                      </p:to>
                                    </p:set>
                                    <p:animEffect transition="in" filter="box(in)">
                                      <p:cBhvr>
                                        <p:cTn id="66" dur="500"/>
                                        <p:tgtEl>
                                          <p:spTgt spid="1028"/>
                                        </p:tgtEl>
                                      </p:cBhvr>
                                    </p:animEffect>
                                  </p:childTnLst>
                                </p:cTn>
                              </p:par>
                              <p:par>
                                <p:cTn id="67" presetID="4" presetClass="entr" presetSubtype="16" fill="hold" nodeType="withEffect">
                                  <p:stCondLst>
                                    <p:cond delay="0"/>
                                  </p:stCondLst>
                                  <p:childTnLst>
                                    <p:set>
                                      <p:cBhvr>
                                        <p:cTn id="68" dur="1" fill="hold">
                                          <p:stCondLst>
                                            <p:cond delay="0"/>
                                          </p:stCondLst>
                                        </p:cTn>
                                        <p:tgtEl>
                                          <p:spTgt spid="1026"/>
                                        </p:tgtEl>
                                        <p:attrNameLst>
                                          <p:attrName>style.visibility</p:attrName>
                                        </p:attrNameLst>
                                      </p:cBhvr>
                                      <p:to>
                                        <p:strVal val="visible"/>
                                      </p:to>
                                    </p:set>
                                    <p:animEffect transition="in" filter="box(in)">
                                      <p:cBhvr>
                                        <p:cTn id="69" dur="500"/>
                                        <p:tgtEl>
                                          <p:spTgt spid="1026"/>
                                        </p:tgtEl>
                                      </p:cBhvr>
                                    </p:animEffect>
                                  </p:childTnLst>
                                </p:cTn>
                              </p:par>
                              <p:par>
                                <p:cTn id="70" presetID="4" presetClass="entr" presetSubtype="16" fill="hold" nodeType="withEffect">
                                  <p:stCondLst>
                                    <p:cond delay="0"/>
                                  </p:stCondLst>
                                  <p:childTnLst>
                                    <p:set>
                                      <p:cBhvr>
                                        <p:cTn id="71" dur="1" fill="hold">
                                          <p:stCondLst>
                                            <p:cond delay="0"/>
                                          </p:stCondLst>
                                        </p:cTn>
                                        <p:tgtEl>
                                          <p:spTgt spid="1027"/>
                                        </p:tgtEl>
                                        <p:attrNameLst>
                                          <p:attrName>style.visibility</p:attrName>
                                        </p:attrNameLst>
                                      </p:cBhvr>
                                      <p:to>
                                        <p:strVal val="visible"/>
                                      </p:to>
                                    </p:set>
                                    <p:animEffect transition="in" filter="box(in)">
                                      <p:cBhvr>
                                        <p:cTn id="72" dur="500"/>
                                        <p:tgtEl>
                                          <p:spTgt spid="102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box(in)">
                                      <p:cBhvr>
                                        <p:cTn id="77" dur="500"/>
                                        <p:tgtEl>
                                          <p:spTgt spid="79"/>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99701"/>
                                        </p:tgtEl>
                                        <p:attrNameLst>
                                          <p:attrName>style.visibility</p:attrName>
                                        </p:attrNameLst>
                                      </p:cBhvr>
                                      <p:to>
                                        <p:strVal val="visible"/>
                                      </p:to>
                                    </p:set>
                                    <p:animEffect transition="in" filter="box(in)">
                                      <p:cBhvr>
                                        <p:cTn id="82" dur="500"/>
                                        <p:tgtEl>
                                          <p:spTgt spid="199701"/>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ox(in)">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box(in)">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box(in)">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ox(in)">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box(in)">
                                      <p:cBhvr>
                                        <p:cTn id="107" dur="500"/>
                                        <p:tgtEl>
                                          <p:spTgt spid="81"/>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box(in)">
                                      <p:cBhvr>
                                        <p:cTn id="112" dur="500"/>
                                        <p:tgtEl>
                                          <p:spTgt spid="82"/>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box(in)">
                                      <p:cBhvr>
                                        <p:cTn id="117" dur="500"/>
                                        <p:tgtEl>
                                          <p:spTgt spid="121"/>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box(in)">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1037"/>
                                        </p:tgtEl>
                                        <p:attrNameLst>
                                          <p:attrName>style.visibility</p:attrName>
                                        </p:attrNameLst>
                                      </p:cBhvr>
                                      <p:to>
                                        <p:strVal val="visible"/>
                                      </p:to>
                                    </p:set>
                                    <p:animEffect transition="in" filter="box(in)">
                                      <p:cBhvr>
                                        <p:cTn id="127" dur="500"/>
                                        <p:tgtEl>
                                          <p:spTgt spid="1037"/>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16" fill="hold" nodeType="clickEffect">
                                  <p:stCondLst>
                                    <p:cond delay="0"/>
                                  </p:stCondLst>
                                  <p:childTnLst>
                                    <p:set>
                                      <p:cBhvr>
                                        <p:cTn id="131" dur="1" fill="hold">
                                          <p:stCondLst>
                                            <p:cond delay="0"/>
                                          </p:stCondLst>
                                        </p:cTn>
                                        <p:tgtEl>
                                          <p:spTgt spid="91"/>
                                        </p:tgtEl>
                                        <p:attrNameLst>
                                          <p:attrName>style.visibility</p:attrName>
                                        </p:attrNameLst>
                                      </p:cBhvr>
                                      <p:to>
                                        <p:strVal val="visible"/>
                                      </p:to>
                                    </p:set>
                                    <p:animEffect transition="in" filter="box(in)">
                                      <p:cBhvr>
                                        <p:cTn id="132" dur="500"/>
                                        <p:tgtEl>
                                          <p:spTgt spid="91"/>
                                        </p:tgtEl>
                                      </p:cBhvr>
                                    </p:animEffect>
                                  </p:childTnLst>
                                </p:cTn>
                              </p:par>
                              <p:par>
                                <p:cTn id="133" presetID="4" presetClass="entr" presetSubtype="16" fill="hold" nodeType="with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box(in)">
                                      <p:cBhvr>
                                        <p:cTn id="135" dur="500"/>
                                        <p:tgtEl>
                                          <p:spTgt spid="93"/>
                                        </p:tgtEl>
                                      </p:cBhvr>
                                    </p:animEffect>
                                  </p:childTnLst>
                                </p:cTn>
                              </p:par>
                              <p:par>
                                <p:cTn id="136" presetID="4" presetClass="entr" presetSubtype="16" fill="hold" nodeType="with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box(in)">
                                      <p:cBhvr>
                                        <p:cTn id="138" dur="500"/>
                                        <p:tgtEl>
                                          <p:spTgt spid="96"/>
                                        </p:tgtEl>
                                      </p:cBhvr>
                                    </p:animEffect>
                                  </p:childTnLst>
                                </p:cTn>
                              </p:par>
                              <p:par>
                                <p:cTn id="139" presetID="4" presetClass="entr" presetSubtype="16" fill="hold" nodeType="withEffect">
                                  <p:stCondLst>
                                    <p:cond delay="0"/>
                                  </p:stCondLst>
                                  <p:childTnLst>
                                    <p:set>
                                      <p:cBhvr>
                                        <p:cTn id="140" dur="1" fill="hold">
                                          <p:stCondLst>
                                            <p:cond delay="0"/>
                                          </p:stCondLst>
                                        </p:cTn>
                                        <p:tgtEl>
                                          <p:spTgt spid="1041"/>
                                        </p:tgtEl>
                                        <p:attrNameLst>
                                          <p:attrName>style.visibility</p:attrName>
                                        </p:attrNameLst>
                                      </p:cBhvr>
                                      <p:to>
                                        <p:strVal val="visible"/>
                                      </p:to>
                                    </p:set>
                                    <p:animEffect transition="in" filter="box(in)">
                                      <p:cBhvr>
                                        <p:cTn id="141" dur="500"/>
                                        <p:tgtEl>
                                          <p:spTgt spid="1041"/>
                                        </p:tgtEl>
                                      </p:cBhvr>
                                    </p:animEffect>
                                  </p:child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98"/>
                                        </p:tgtEl>
                                        <p:attrNameLst>
                                          <p:attrName>style.visibility</p:attrName>
                                        </p:attrNameLst>
                                      </p:cBhvr>
                                      <p:to>
                                        <p:strVal val="visible"/>
                                      </p:to>
                                    </p:set>
                                    <p:animEffect transition="in" filter="box(in)">
                                      <p:cBhvr>
                                        <p:cTn id="146" dur="500"/>
                                        <p:tgtEl>
                                          <p:spTgt spid="98"/>
                                        </p:tgtEl>
                                      </p:cBhvr>
                                    </p:animEffect>
                                  </p:childTnLst>
                                </p:cTn>
                              </p:par>
                            </p:childTnLst>
                          </p:cTn>
                        </p:par>
                      </p:childTnLst>
                    </p:cTn>
                  </p:par>
                  <p:par>
                    <p:cTn id="147" fill="hold">
                      <p:stCondLst>
                        <p:cond delay="indefinite"/>
                      </p:stCondLst>
                      <p:childTnLst>
                        <p:par>
                          <p:cTn id="148" fill="hold">
                            <p:stCondLst>
                              <p:cond delay="0"/>
                            </p:stCondLst>
                            <p:childTnLst>
                              <p:par>
                                <p:cTn id="149" presetID="4" presetClass="entr" presetSubtype="16" fill="hold" nodeType="clickEffect">
                                  <p:stCondLst>
                                    <p:cond delay="0"/>
                                  </p:stCondLst>
                                  <p:childTnLst>
                                    <p:set>
                                      <p:cBhvr>
                                        <p:cTn id="150" dur="1" fill="hold">
                                          <p:stCondLst>
                                            <p:cond delay="0"/>
                                          </p:stCondLst>
                                        </p:cTn>
                                        <p:tgtEl>
                                          <p:spTgt spid="100"/>
                                        </p:tgtEl>
                                        <p:attrNameLst>
                                          <p:attrName>style.visibility</p:attrName>
                                        </p:attrNameLst>
                                      </p:cBhvr>
                                      <p:to>
                                        <p:strVal val="visible"/>
                                      </p:to>
                                    </p:set>
                                    <p:animEffect transition="in" filter="box(in)">
                                      <p:cBhvr>
                                        <p:cTn id="151" dur="500"/>
                                        <p:tgtEl>
                                          <p:spTgt spid="100"/>
                                        </p:tgtEl>
                                      </p:cBhvr>
                                    </p:animEffect>
                                  </p:childTnLst>
                                </p:cTn>
                              </p:par>
                              <p:par>
                                <p:cTn id="152" presetID="4" presetClass="entr" presetSubtype="16" fill="hold" nodeType="withEffect">
                                  <p:stCondLst>
                                    <p:cond delay="0"/>
                                  </p:stCondLst>
                                  <p:childTnLst>
                                    <p:set>
                                      <p:cBhvr>
                                        <p:cTn id="153" dur="1" fill="hold">
                                          <p:stCondLst>
                                            <p:cond delay="0"/>
                                          </p:stCondLst>
                                        </p:cTn>
                                        <p:tgtEl>
                                          <p:spTgt spid="102"/>
                                        </p:tgtEl>
                                        <p:attrNameLst>
                                          <p:attrName>style.visibility</p:attrName>
                                        </p:attrNameLst>
                                      </p:cBhvr>
                                      <p:to>
                                        <p:strVal val="visible"/>
                                      </p:to>
                                    </p:set>
                                    <p:animEffect transition="in" filter="box(in)">
                                      <p:cBhvr>
                                        <p:cTn id="154" dur="500"/>
                                        <p:tgtEl>
                                          <p:spTgt spid="102"/>
                                        </p:tgtEl>
                                      </p:cBhvr>
                                    </p:animEffect>
                                  </p:childTnLst>
                                </p:cTn>
                              </p:par>
                              <p:par>
                                <p:cTn id="155" presetID="4" presetClass="entr" presetSubtype="16" fill="hold"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box(in)">
                                      <p:cBhvr>
                                        <p:cTn id="157" dur="500"/>
                                        <p:tgtEl>
                                          <p:spTgt spid="104"/>
                                        </p:tgtEl>
                                      </p:cBhvr>
                                    </p:animEffect>
                                  </p:childTnLst>
                                </p:cTn>
                              </p:par>
                              <p:par>
                                <p:cTn id="158" presetID="4" presetClass="entr" presetSubtype="16" fill="hold" nodeType="withEffect">
                                  <p:stCondLst>
                                    <p:cond delay="0"/>
                                  </p:stCondLst>
                                  <p:childTnLst>
                                    <p:set>
                                      <p:cBhvr>
                                        <p:cTn id="159" dur="1" fill="hold">
                                          <p:stCondLst>
                                            <p:cond delay="0"/>
                                          </p:stCondLst>
                                        </p:cTn>
                                        <p:tgtEl>
                                          <p:spTgt spid="1039"/>
                                        </p:tgtEl>
                                        <p:attrNameLst>
                                          <p:attrName>style.visibility</p:attrName>
                                        </p:attrNameLst>
                                      </p:cBhvr>
                                      <p:to>
                                        <p:strVal val="visible"/>
                                      </p:to>
                                    </p:set>
                                    <p:animEffect transition="in" filter="box(in)">
                                      <p:cBhvr>
                                        <p:cTn id="160" dur="500"/>
                                        <p:tgtEl>
                                          <p:spTgt spid="1039"/>
                                        </p:tgtEl>
                                      </p:cBhvr>
                                    </p:animEffect>
                                  </p:childTnLst>
                                </p:cTn>
                              </p:par>
                            </p:childTnLst>
                          </p:cTn>
                        </p:par>
                      </p:childTnLst>
                    </p:cTn>
                  </p:par>
                  <p:par>
                    <p:cTn id="161" fill="hold">
                      <p:stCondLst>
                        <p:cond delay="indefinite"/>
                      </p:stCondLst>
                      <p:childTnLst>
                        <p:par>
                          <p:cTn id="162" fill="hold">
                            <p:stCondLst>
                              <p:cond delay="0"/>
                            </p:stCondLst>
                            <p:childTnLst>
                              <p:par>
                                <p:cTn id="163" presetID="4" presetClass="entr" presetSubtype="16" fill="hold" grpId="0" nodeType="clickEffect">
                                  <p:stCondLst>
                                    <p:cond delay="0"/>
                                  </p:stCondLst>
                                  <p:childTnLst>
                                    <p:set>
                                      <p:cBhvr>
                                        <p:cTn id="164" dur="1" fill="hold">
                                          <p:stCondLst>
                                            <p:cond delay="0"/>
                                          </p:stCondLst>
                                        </p:cTn>
                                        <p:tgtEl>
                                          <p:spTgt spid="106"/>
                                        </p:tgtEl>
                                        <p:attrNameLst>
                                          <p:attrName>style.visibility</p:attrName>
                                        </p:attrNameLst>
                                      </p:cBhvr>
                                      <p:to>
                                        <p:strVal val="visible"/>
                                      </p:to>
                                    </p:set>
                                    <p:animEffect transition="in" filter="box(in)">
                                      <p:cBhvr>
                                        <p:cTn id="165" dur="500"/>
                                        <p:tgtEl>
                                          <p:spTgt spid="106"/>
                                        </p:tgtEl>
                                      </p:cBhvr>
                                    </p:animEffect>
                                  </p:childTnLst>
                                </p:cTn>
                              </p:par>
                            </p:childTnLst>
                          </p:cTn>
                        </p:par>
                      </p:childTnLst>
                    </p:cTn>
                  </p:par>
                  <p:par>
                    <p:cTn id="166" fill="hold">
                      <p:stCondLst>
                        <p:cond delay="indefinite"/>
                      </p:stCondLst>
                      <p:childTnLst>
                        <p:par>
                          <p:cTn id="167" fill="hold">
                            <p:stCondLst>
                              <p:cond delay="0"/>
                            </p:stCondLst>
                            <p:childTnLst>
                              <p:par>
                                <p:cTn id="168" presetID="4" presetClass="entr" presetSubtype="16" fill="hold" grpId="0" nodeType="clickEffect">
                                  <p:stCondLst>
                                    <p:cond delay="0"/>
                                  </p:stCondLst>
                                  <p:childTnLst>
                                    <p:set>
                                      <p:cBhvr>
                                        <p:cTn id="169" dur="1" fill="hold">
                                          <p:stCondLst>
                                            <p:cond delay="0"/>
                                          </p:stCondLst>
                                        </p:cTn>
                                        <p:tgtEl>
                                          <p:spTgt spid="83"/>
                                        </p:tgtEl>
                                        <p:attrNameLst>
                                          <p:attrName>style.visibility</p:attrName>
                                        </p:attrNameLst>
                                      </p:cBhvr>
                                      <p:to>
                                        <p:strVal val="visible"/>
                                      </p:to>
                                    </p:set>
                                    <p:animEffect transition="in" filter="box(in)">
                                      <p:cBhvr>
                                        <p:cTn id="170" dur="500"/>
                                        <p:tgtEl>
                                          <p:spTgt spid="83"/>
                                        </p:tgtEl>
                                      </p:cBhvr>
                                    </p:animEffect>
                                  </p:childTnLst>
                                </p:cTn>
                              </p:par>
                            </p:childTnLst>
                          </p:cTn>
                        </p:par>
                        <p:par>
                          <p:cTn id="171" fill="hold">
                            <p:stCondLst>
                              <p:cond delay="500"/>
                            </p:stCondLst>
                            <p:childTnLst>
                              <p:par>
                                <p:cTn id="172" presetID="22" presetClass="entr" presetSubtype="2" fill="hold" nodeType="afterEffect">
                                  <p:stCondLst>
                                    <p:cond delay="0"/>
                                  </p:stCondLst>
                                  <p:childTnLst>
                                    <p:set>
                                      <p:cBhvr>
                                        <p:cTn id="173" dur="1" fill="hold">
                                          <p:stCondLst>
                                            <p:cond delay="0"/>
                                          </p:stCondLst>
                                        </p:cTn>
                                        <p:tgtEl>
                                          <p:spTgt spid="4"/>
                                        </p:tgtEl>
                                        <p:attrNameLst>
                                          <p:attrName>style.visibility</p:attrName>
                                        </p:attrNameLst>
                                      </p:cBhvr>
                                      <p:to>
                                        <p:strVal val="visible"/>
                                      </p:to>
                                    </p:set>
                                    <p:animEffect transition="in" filter="wipe(right)">
                                      <p:cBhvr>
                                        <p:cTn id="174" dur="500"/>
                                        <p:tgtEl>
                                          <p:spTgt spid="4"/>
                                        </p:tgtEl>
                                      </p:cBhvr>
                                    </p:animEffect>
                                  </p:childTnLst>
                                </p:cTn>
                              </p:par>
                            </p:childTnLst>
                          </p:cTn>
                        </p:par>
                        <p:par>
                          <p:cTn id="175" fill="hold">
                            <p:stCondLst>
                              <p:cond delay="1000"/>
                            </p:stCondLst>
                            <p:childTnLst>
                              <p:par>
                                <p:cTn id="176" presetID="9" presetClass="entr" presetSubtype="0" fill="hold" grpId="0" nodeType="afterEffect">
                                  <p:stCondLst>
                                    <p:cond delay="1000"/>
                                  </p:stCondLst>
                                  <p:childTnLst>
                                    <p:set>
                                      <p:cBhvr>
                                        <p:cTn id="177" dur="1" fill="hold">
                                          <p:stCondLst>
                                            <p:cond delay="0"/>
                                          </p:stCondLst>
                                        </p:cTn>
                                        <p:tgtEl>
                                          <p:spTgt spid="199692"/>
                                        </p:tgtEl>
                                        <p:attrNameLst>
                                          <p:attrName>style.visibility</p:attrName>
                                        </p:attrNameLst>
                                      </p:cBhvr>
                                      <p:to>
                                        <p:strVal val="visible"/>
                                      </p:to>
                                    </p:set>
                                    <p:animEffect transition="in" filter="dissolve">
                                      <p:cBhvr>
                                        <p:cTn id="178" dur="500"/>
                                        <p:tgtEl>
                                          <p:spTgt spid="199692"/>
                                        </p:tgtEl>
                                      </p:cBhvr>
                                    </p:animEffect>
                                  </p:childTnLst>
                                </p:cTn>
                              </p:par>
                            </p:childTnLst>
                          </p:cTn>
                        </p:par>
                      </p:childTnLst>
                    </p:cTn>
                  </p:par>
                  <p:par>
                    <p:cTn id="179" fill="hold">
                      <p:stCondLst>
                        <p:cond delay="indefinite"/>
                      </p:stCondLst>
                      <p:childTnLst>
                        <p:par>
                          <p:cTn id="180" fill="hold">
                            <p:stCondLst>
                              <p:cond delay="0"/>
                            </p:stCondLst>
                            <p:childTnLst>
                              <p:par>
                                <p:cTn id="181" presetID="4" presetClass="entr" presetSubtype="16" fill="hold" nodeType="clickEffect">
                                  <p:stCondLst>
                                    <p:cond delay="0"/>
                                  </p:stCondLst>
                                  <p:childTnLst>
                                    <p:set>
                                      <p:cBhvr>
                                        <p:cTn id="182" dur="1" fill="hold">
                                          <p:stCondLst>
                                            <p:cond delay="0"/>
                                          </p:stCondLst>
                                        </p:cTn>
                                        <p:tgtEl>
                                          <p:spTgt spid="119"/>
                                        </p:tgtEl>
                                        <p:attrNameLst>
                                          <p:attrName>style.visibility</p:attrName>
                                        </p:attrNameLst>
                                      </p:cBhvr>
                                      <p:to>
                                        <p:strVal val="visible"/>
                                      </p:to>
                                    </p:set>
                                    <p:animEffect transition="in" filter="box(in)">
                                      <p:cBhvr>
                                        <p:cTn id="183" dur="500"/>
                                        <p:tgtEl>
                                          <p:spTgt spid="119"/>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nodeType="clickEffect">
                                  <p:stCondLst>
                                    <p:cond delay="0"/>
                                  </p:stCondLst>
                                  <p:childTnLst>
                                    <p:set>
                                      <p:cBhvr>
                                        <p:cTn id="187" dur="1" fill="hold">
                                          <p:stCondLst>
                                            <p:cond delay="0"/>
                                          </p:stCondLst>
                                        </p:cTn>
                                        <p:tgtEl>
                                          <p:spTgt spid="94"/>
                                        </p:tgtEl>
                                        <p:attrNameLst>
                                          <p:attrName>style.visibility</p:attrName>
                                        </p:attrNameLst>
                                      </p:cBhvr>
                                      <p:to>
                                        <p:strVal val="visible"/>
                                      </p:to>
                                    </p:set>
                                    <p:animEffect transition="in" filter="box(in)">
                                      <p:cBhvr>
                                        <p:cTn id="188" dur="500"/>
                                        <p:tgtEl>
                                          <p:spTgt spid="94"/>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ntr" presetSubtype="16" fill="hold" grpId="0" nodeType="click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box(in)">
                                      <p:cBhvr>
                                        <p:cTn id="193" dur="500"/>
                                        <p:tgtEl>
                                          <p:spTgt spid="60"/>
                                        </p:tgtEl>
                                      </p:cBhvr>
                                    </p:animEffect>
                                  </p:childTnLst>
                                </p:cTn>
                              </p:par>
                            </p:childTnLst>
                          </p:cTn>
                        </p:par>
                      </p:childTnLst>
                    </p:cTn>
                  </p:par>
                  <p:par>
                    <p:cTn id="194" fill="hold">
                      <p:stCondLst>
                        <p:cond delay="indefinite"/>
                      </p:stCondLst>
                      <p:childTnLst>
                        <p:par>
                          <p:cTn id="195" fill="hold">
                            <p:stCondLst>
                              <p:cond delay="0"/>
                            </p:stCondLst>
                            <p:childTnLst>
                              <p:par>
                                <p:cTn id="196" presetID="4" presetClass="entr" presetSubtype="16" fill="hold" nodeType="clickEffect">
                                  <p:stCondLst>
                                    <p:cond delay="0"/>
                                  </p:stCondLst>
                                  <p:childTnLst>
                                    <p:set>
                                      <p:cBhvr>
                                        <p:cTn id="197" dur="1" fill="hold">
                                          <p:stCondLst>
                                            <p:cond delay="0"/>
                                          </p:stCondLst>
                                        </p:cTn>
                                        <p:tgtEl>
                                          <p:spTgt spid="137"/>
                                        </p:tgtEl>
                                        <p:attrNameLst>
                                          <p:attrName>style.visibility</p:attrName>
                                        </p:attrNameLst>
                                      </p:cBhvr>
                                      <p:to>
                                        <p:strVal val="visible"/>
                                      </p:to>
                                    </p:set>
                                    <p:animEffect transition="in" filter="box(in)">
                                      <p:cBhvr>
                                        <p:cTn id="198" dur="500"/>
                                        <p:tgtEl>
                                          <p:spTgt spid="137"/>
                                        </p:tgtEl>
                                      </p:cBhvr>
                                    </p:animEffect>
                                  </p:childTnLst>
                                </p:cTn>
                              </p:par>
                            </p:childTnLst>
                          </p:cTn>
                        </p:par>
                      </p:childTnLst>
                    </p:cTn>
                  </p:par>
                  <p:par>
                    <p:cTn id="199" fill="hold">
                      <p:stCondLst>
                        <p:cond delay="indefinite"/>
                      </p:stCondLst>
                      <p:childTnLst>
                        <p:par>
                          <p:cTn id="200" fill="hold">
                            <p:stCondLst>
                              <p:cond delay="0"/>
                            </p:stCondLst>
                            <p:childTnLst>
                              <p:par>
                                <p:cTn id="201" presetID="4" presetClass="entr" presetSubtype="16" fill="hold" nodeType="clickEffect">
                                  <p:stCondLst>
                                    <p:cond delay="0"/>
                                  </p:stCondLst>
                                  <p:childTnLst>
                                    <p:set>
                                      <p:cBhvr>
                                        <p:cTn id="202" dur="1" fill="hold">
                                          <p:stCondLst>
                                            <p:cond delay="0"/>
                                          </p:stCondLst>
                                        </p:cTn>
                                        <p:tgtEl>
                                          <p:spTgt spid="139"/>
                                        </p:tgtEl>
                                        <p:attrNameLst>
                                          <p:attrName>style.visibility</p:attrName>
                                        </p:attrNameLst>
                                      </p:cBhvr>
                                      <p:to>
                                        <p:strVal val="visible"/>
                                      </p:to>
                                    </p:set>
                                    <p:animEffect transition="in" filter="box(in)">
                                      <p:cBhvr>
                                        <p:cTn id="203" dur="500"/>
                                        <p:tgtEl>
                                          <p:spTgt spid="139"/>
                                        </p:tgtEl>
                                      </p:cBhvr>
                                    </p:animEffect>
                                  </p:childTnLst>
                                </p:cTn>
                              </p:par>
                            </p:childTnLst>
                          </p:cTn>
                        </p:par>
                      </p:childTnLst>
                    </p:cTn>
                  </p:par>
                  <p:par>
                    <p:cTn id="204" fill="hold">
                      <p:stCondLst>
                        <p:cond delay="indefinite"/>
                      </p:stCondLst>
                      <p:childTnLst>
                        <p:par>
                          <p:cTn id="205" fill="hold">
                            <p:stCondLst>
                              <p:cond delay="0"/>
                            </p:stCondLst>
                            <p:childTnLst>
                              <p:par>
                                <p:cTn id="206" presetID="4" presetClass="exit" presetSubtype="16" fill="hold" grpId="1" nodeType="clickEffect">
                                  <p:stCondLst>
                                    <p:cond delay="0"/>
                                  </p:stCondLst>
                                  <p:childTnLst>
                                    <p:animEffect transition="out" filter="box(in)">
                                      <p:cBhvr>
                                        <p:cTn id="207" dur="500"/>
                                        <p:tgtEl>
                                          <p:spTgt spid="58"/>
                                        </p:tgtEl>
                                      </p:cBhvr>
                                    </p:animEffect>
                                    <p:set>
                                      <p:cBhvr>
                                        <p:cTn id="208" dur="1" fill="hold">
                                          <p:stCondLst>
                                            <p:cond delay="499"/>
                                          </p:stCondLst>
                                        </p:cTn>
                                        <p:tgtEl>
                                          <p:spTgt spid="58"/>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74"/>
                                        </p:tgtEl>
                                        <p:attrNameLst>
                                          <p:attrName>style.visibility</p:attrName>
                                        </p:attrNameLst>
                                      </p:cBhvr>
                                      <p:to>
                                        <p:strVal val="visible"/>
                                      </p:to>
                                    </p:set>
                                    <p:anim calcmode="lin" valueType="num">
                                      <p:cBhvr additive="base">
                                        <p:cTn id="213" dur="500" fill="hold"/>
                                        <p:tgtEl>
                                          <p:spTgt spid="74"/>
                                        </p:tgtEl>
                                        <p:attrNameLst>
                                          <p:attrName>ppt_x</p:attrName>
                                        </p:attrNameLst>
                                      </p:cBhvr>
                                      <p:tavLst>
                                        <p:tav tm="0">
                                          <p:val>
                                            <p:strVal val="#ppt_x"/>
                                          </p:val>
                                        </p:tav>
                                        <p:tav tm="100000">
                                          <p:val>
                                            <p:strVal val="#ppt_x"/>
                                          </p:val>
                                        </p:tav>
                                      </p:tavLst>
                                    </p:anim>
                                    <p:anim calcmode="lin" valueType="num">
                                      <p:cBhvr additive="base">
                                        <p:cTn id="2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99692" grpId="0" autoUpdateAnimBg="0"/>
      <p:bldP spid="199701" grpId="0" animBg="1" autoUpdateAnimBg="0"/>
      <p:bldP spid="58" grpId="0" animBg="1"/>
      <p:bldP spid="58" grpId="1" animBg="1"/>
      <p:bldP spid="60" grpId="0" animBg="1"/>
      <p:bldP spid="62" grpId="0" animBg="1"/>
      <p:bldP spid="76" grpId="0" animBg="1"/>
      <p:bldP spid="79" grpId="0"/>
      <p:bldP spid="81" grpId="0" animBg="1"/>
      <p:bldP spid="82" grpId="0" animBg="1"/>
      <p:bldP spid="86" grpId="0" animBg="1"/>
      <p:bldP spid="98" grpId="0"/>
      <p:bldP spid="106"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868" y="1142984"/>
            <a:ext cx="4572000" cy="1323439"/>
          </a:xfrm>
          <a:prstGeom prst="rect">
            <a:avLst/>
          </a:prstGeom>
        </p:spPr>
        <p:txBody>
          <a:bodyPr>
            <a:spAutoFit/>
          </a:bodyPr>
          <a:lstStyle/>
          <a:p>
            <a:pPr lvl="1">
              <a:buFontTx/>
              <a:buNone/>
            </a:pPr>
            <a:r>
              <a:rPr lang="en-US" sz="2000" dirty="0" err="1" smtClean="0">
                <a:latin typeface="Courier New" pitchFamily="49" charset="0"/>
              </a:rPr>
              <a:t>mov</a:t>
            </a:r>
            <a:r>
              <a:rPr lang="en-US" sz="2000" dirty="0" smtClean="0">
                <a:latin typeface="Courier New" pitchFamily="49" charset="0"/>
              </a:rPr>
              <a:t> 0xD0, #0		; use register bank 0</a:t>
            </a:r>
          </a:p>
          <a:p>
            <a:pPr lvl="1">
              <a:buFontTx/>
              <a:buNone/>
            </a:pPr>
            <a:r>
              <a:rPr lang="en-US" sz="2000" dirty="0" err="1" smtClean="0">
                <a:latin typeface="Courier New" pitchFamily="49" charset="0"/>
              </a:rPr>
              <a:t>mov</a:t>
            </a:r>
            <a:r>
              <a:rPr lang="en-US" sz="2000" dirty="0" smtClean="0">
                <a:latin typeface="Courier New" pitchFamily="49" charset="0"/>
              </a:rPr>
              <a:t> r0, #0x3C	</a:t>
            </a:r>
          </a:p>
          <a:p>
            <a:pPr lvl="1">
              <a:buFontTx/>
              <a:buNone/>
            </a:pPr>
            <a:r>
              <a:rPr lang="en-US" sz="2000" dirty="0" err="1" smtClean="0">
                <a:latin typeface="Courier New" pitchFamily="49" charset="0"/>
              </a:rPr>
              <a:t>mov</a:t>
            </a:r>
            <a:r>
              <a:rPr lang="en-US" sz="2000" dirty="0" smtClean="0">
                <a:latin typeface="Courier New" pitchFamily="49" charset="0"/>
              </a:rPr>
              <a:t> @r0, #3</a:t>
            </a:r>
            <a:endParaRPr lang="es-AR" dirty="0"/>
          </a:p>
        </p:txBody>
      </p:sp>
      <p:sp>
        <p:nvSpPr>
          <p:cNvPr id="5" name="4 Rectángulo"/>
          <p:cNvSpPr/>
          <p:nvPr/>
        </p:nvSpPr>
        <p:spPr>
          <a:xfrm>
            <a:off x="3071802" y="3500438"/>
            <a:ext cx="4572000" cy="2308324"/>
          </a:xfrm>
          <a:prstGeom prst="rect">
            <a:avLst/>
          </a:prstGeom>
        </p:spPr>
        <p:txBody>
          <a:bodyPr>
            <a:spAutoFit/>
          </a:bodyPr>
          <a:lstStyle/>
          <a:p>
            <a:pPr>
              <a:lnSpc>
                <a:spcPct val="80000"/>
              </a:lnSpc>
              <a:buFontTx/>
              <a:buNone/>
            </a:pPr>
            <a:r>
              <a:rPr lang="en-US" dirty="0" smtClean="0"/>
              <a:t>		</a:t>
            </a:r>
            <a:r>
              <a:rPr lang="en-US" dirty="0" err="1" smtClean="0"/>
              <a:t>cseg</a:t>
            </a:r>
            <a:r>
              <a:rPr lang="en-US" dirty="0" smtClean="0"/>
              <a:t> at 100h		</a:t>
            </a:r>
          </a:p>
          <a:p>
            <a:pPr>
              <a:lnSpc>
                <a:spcPct val="80000"/>
              </a:lnSpc>
              <a:buFontTx/>
              <a:buNone/>
            </a:pPr>
            <a:r>
              <a:rPr lang="en-US" dirty="0" smtClean="0"/>
              <a:t>Main:     	</a:t>
            </a:r>
            <a:r>
              <a:rPr lang="en-US" dirty="0" err="1" smtClean="0"/>
              <a:t>mov</a:t>
            </a:r>
            <a:r>
              <a:rPr lang="en-US" dirty="0" smtClean="0"/>
              <a:t> 0xFF, #0DEh	 ; Disable watchdog timer</a:t>
            </a:r>
          </a:p>
          <a:p>
            <a:pPr>
              <a:lnSpc>
                <a:spcPct val="80000"/>
              </a:lnSpc>
              <a:buFontTx/>
              <a:buNone/>
            </a:pPr>
            <a:r>
              <a:rPr lang="en-US" dirty="0" smtClean="0"/>
              <a:t>              	</a:t>
            </a:r>
            <a:r>
              <a:rPr lang="en-US" dirty="0" err="1" smtClean="0"/>
              <a:t>mov</a:t>
            </a:r>
            <a:r>
              <a:rPr lang="en-US" dirty="0" smtClean="0"/>
              <a:t> 0xFF, #0ADh</a:t>
            </a:r>
          </a:p>
          <a:p>
            <a:pPr>
              <a:lnSpc>
                <a:spcPct val="80000"/>
              </a:lnSpc>
              <a:buFontTx/>
              <a:buNone/>
            </a:pPr>
            <a:r>
              <a:rPr lang="en-US" dirty="0" smtClean="0"/>
              <a:t>		</a:t>
            </a:r>
            <a:r>
              <a:rPr lang="en-US" dirty="0" err="1" smtClean="0"/>
              <a:t>mov</a:t>
            </a:r>
            <a:r>
              <a:rPr lang="en-US" dirty="0" smtClean="0"/>
              <a:t> a, X</a:t>
            </a:r>
          </a:p>
          <a:p>
            <a:pPr>
              <a:lnSpc>
                <a:spcPct val="80000"/>
              </a:lnSpc>
              <a:buFontTx/>
              <a:buNone/>
            </a:pPr>
            <a:r>
              <a:rPr lang="en-US" dirty="0" smtClean="0"/>
              <a:t>		</a:t>
            </a:r>
            <a:r>
              <a:rPr lang="en-US" b="1" dirty="0" smtClean="0"/>
              <a:t>add a, Y</a:t>
            </a:r>
          </a:p>
          <a:p>
            <a:pPr>
              <a:lnSpc>
                <a:spcPct val="80000"/>
              </a:lnSpc>
              <a:buFontTx/>
              <a:buNone/>
            </a:pPr>
            <a:r>
              <a:rPr lang="en-US" dirty="0" smtClean="0"/>
              <a:t>		</a:t>
            </a:r>
            <a:r>
              <a:rPr lang="en-US" dirty="0" err="1" smtClean="0"/>
              <a:t>mov</a:t>
            </a:r>
            <a:r>
              <a:rPr lang="en-US" dirty="0" smtClean="0"/>
              <a:t> Z, a	</a:t>
            </a:r>
          </a:p>
          <a:p>
            <a:pPr>
              <a:lnSpc>
                <a:spcPct val="80000"/>
              </a:lnSpc>
              <a:buFontTx/>
              <a:buNone/>
            </a:pPr>
            <a:r>
              <a:rPr lang="en-US" dirty="0" smtClean="0"/>
              <a:t>		</a:t>
            </a:r>
            <a:r>
              <a:rPr lang="en-US" dirty="0" err="1" smtClean="0"/>
              <a:t>nop</a:t>
            </a:r>
            <a:endParaRPr lang="en-US" dirty="0" smtClean="0"/>
          </a:p>
          <a:p>
            <a:pPr>
              <a:lnSpc>
                <a:spcPct val="80000"/>
              </a:lnSpc>
              <a:buFontTx/>
              <a:buNone/>
            </a:pPr>
            <a:r>
              <a:rPr lang="en-US" dirty="0" smtClean="0"/>
              <a:t>		end</a:t>
            </a:r>
            <a:endParaRPr lang="en-US" dirty="0"/>
          </a:p>
        </p:txBody>
      </p:sp>
      <p:sp>
        <p:nvSpPr>
          <p:cNvPr id="6" name="5 Rectángulo"/>
          <p:cNvSpPr/>
          <p:nvPr/>
        </p:nvSpPr>
        <p:spPr>
          <a:xfrm>
            <a:off x="428596" y="142852"/>
            <a:ext cx="4572000" cy="2585323"/>
          </a:xfrm>
          <a:prstGeom prst="rect">
            <a:avLst/>
          </a:prstGeom>
        </p:spPr>
        <p:txBody>
          <a:bodyPr>
            <a:spAutoFit/>
          </a:bodyPr>
          <a:lstStyle/>
          <a:p>
            <a:endParaRPr lang="en-US" dirty="0" smtClean="0"/>
          </a:p>
          <a:p>
            <a:pPr>
              <a:buFontTx/>
              <a:buNone/>
            </a:pPr>
            <a:r>
              <a:rPr lang="en-US" dirty="0" err="1" smtClean="0">
                <a:latin typeface="Arial Unicode MS" pitchFamily="34" charset="-128"/>
                <a:cs typeface="Arial" charset="0"/>
              </a:rPr>
              <a:t>mov</a:t>
            </a:r>
            <a:r>
              <a:rPr lang="en-US" dirty="0" smtClean="0">
                <a:latin typeface="Arial Unicode MS" pitchFamily="34" charset="-128"/>
                <a:cs typeface="Arial" charset="0"/>
              </a:rPr>
              <a:t> a, r2 </a:t>
            </a:r>
          </a:p>
          <a:p>
            <a:pPr>
              <a:buFontTx/>
              <a:buNone/>
            </a:pPr>
            <a:r>
              <a:rPr lang="en-US" dirty="0" smtClean="0">
                <a:latin typeface="Arial Unicode MS" pitchFamily="34" charset="-128"/>
                <a:cs typeface="Arial" charset="0"/>
              </a:rPr>
              <a:t>add a, #1 		; use add rather than increment to affect C </a:t>
            </a:r>
          </a:p>
          <a:p>
            <a:pPr>
              <a:buFontTx/>
              <a:buNone/>
            </a:pPr>
            <a:r>
              <a:rPr lang="en-US" dirty="0" err="1" smtClean="0">
                <a:latin typeface="Arial Unicode MS" pitchFamily="34" charset="-128"/>
                <a:cs typeface="Arial" charset="0"/>
              </a:rPr>
              <a:t>mov</a:t>
            </a:r>
            <a:r>
              <a:rPr lang="en-US" dirty="0" smtClean="0">
                <a:latin typeface="Arial Unicode MS" pitchFamily="34" charset="-128"/>
                <a:cs typeface="Arial" charset="0"/>
              </a:rPr>
              <a:t> r2, a </a:t>
            </a:r>
          </a:p>
          <a:p>
            <a:pPr>
              <a:buFontTx/>
              <a:buNone/>
            </a:pPr>
            <a:r>
              <a:rPr lang="en-US" dirty="0" err="1" smtClean="0">
                <a:latin typeface="Arial Unicode MS" pitchFamily="34" charset="-128"/>
                <a:cs typeface="Arial" charset="0"/>
              </a:rPr>
              <a:t>mov</a:t>
            </a:r>
            <a:r>
              <a:rPr lang="en-US" dirty="0" smtClean="0">
                <a:latin typeface="Arial Unicode MS" pitchFamily="34" charset="-128"/>
                <a:cs typeface="Arial" charset="0"/>
              </a:rPr>
              <a:t> a, r3 </a:t>
            </a:r>
          </a:p>
          <a:p>
            <a:pPr>
              <a:buFontTx/>
              <a:buNone/>
            </a:pPr>
            <a:r>
              <a:rPr lang="en-US" dirty="0" err="1" smtClean="0">
                <a:latin typeface="Arial Unicode MS" pitchFamily="34" charset="-128"/>
                <a:cs typeface="Arial" charset="0"/>
              </a:rPr>
              <a:t>addc</a:t>
            </a:r>
            <a:r>
              <a:rPr lang="en-US" dirty="0" smtClean="0">
                <a:latin typeface="Arial Unicode MS" pitchFamily="34" charset="-128"/>
                <a:cs typeface="Arial" charset="0"/>
              </a:rPr>
              <a:t> a, #0 	; add C to most significant byte</a:t>
            </a:r>
          </a:p>
          <a:p>
            <a:pPr>
              <a:buFontTx/>
              <a:buNone/>
            </a:pPr>
            <a:r>
              <a:rPr lang="en-US" dirty="0" err="1" smtClean="0">
                <a:latin typeface="Arial Unicode MS" pitchFamily="34" charset="-128"/>
                <a:cs typeface="Arial" charset="0"/>
              </a:rPr>
              <a:t>mov</a:t>
            </a:r>
            <a:r>
              <a:rPr lang="en-US" dirty="0" smtClean="0">
                <a:latin typeface="Arial Unicode MS" pitchFamily="34" charset="-128"/>
                <a:cs typeface="Arial" charset="0"/>
              </a:rPr>
              <a:t> r3, a </a:t>
            </a:r>
            <a:endParaRPr lang="en-US" dirty="0">
              <a:latin typeface="Arial Unicode MS" pitchFamily="34" charset="-128"/>
              <a:cs typeface="Arial" charset="0"/>
            </a:endParaRPr>
          </a:p>
        </p:txBody>
      </p:sp>
      <p:sp>
        <p:nvSpPr>
          <p:cNvPr id="7" name="6 Rectángulo"/>
          <p:cNvSpPr/>
          <p:nvPr/>
        </p:nvSpPr>
        <p:spPr>
          <a:xfrm>
            <a:off x="2786050" y="2928934"/>
            <a:ext cx="3929281" cy="313932"/>
          </a:xfrm>
          <a:prstGeom prst="rect">
            <a:avLst/>
          </a:prstGeom>
        </p:spPr>
        <p:txBody>
          <a:bodyPr wrap="none">
            <a:spAutoFit/>
          </a:bodyPr>
          <a:lstStyle/>
          <a:p>
            <a:pPr algn="ctr">
              <a:lnSpc>
                <a:spcPct val="80000"/>
              </a:lnSpc>
              <a:buFont typeface="Wingdings" pitchFamily="2" charset="2"/>
              <a:buNone/>
            </a:pPr>
            <a:r>
              <a:rPr lang="en-US" dirty="0" smtClean="0"/>
              <a:t>00110000001111000000000000010010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00298" y="4572008"/>
            <a:ext cx="4572000" cy="2114425"/>
          </a:xfrm>
          <a:prstGeom prst="rect">
            <a:avLst/>
          </a:prstGeom>
        </p:spPr>
        <p:txBody>
          <a:bodyPr>
            <a:spAutoFit/>
          </a:bodyPr>
          <a:lstStyle/>
          <a:p>
            <a:pPr>
              <a:lnSpc>
                <a:spcPct val="90000"/>
              </a:lnSpc>
              <a:spcBef>
                <a:spcPct val="0"/>
              </a:spcBef>
              <a:buFontTx/>
              <a:buNone/>
            </a:pPr>
            <a:r>
              <a:rPr lang="en-US" sz="2000" dirty="0" smtClean="0"/>
              <a:t>		</a:t>
            </a:r>
            <a:r>
              <a:rPr lang="en-US" dirty="0" err="1" smtClean="0">
                <a:latin typeface="Courier New" pitchFamily="49" charset="0"/>
              </a:rPr>
              <a:t>mov</a:t>
            </a:r>
            <a:r>
              <a:rPr lang="en-US" dirty="0" smtClean="0">
                <a:latin typeface="Courier New" pitchFamily="49" charset="0"/>
              </a:rPr>
              <a:t> a, #0x23</a:t>
            </a:r>
          </a:p>
          <a:p>
            <a:pPr>
              <a:lnSpc>
                <a:spcPct val="90000"/>
              </a:lnSpc>
              <a:spcBef>
                <a:spcPct val="0"/>
              </a:spcBef>
              <a:buFontTx/>
              <a:buNone/>
            </a:pPr>
            <a:r>
              <a:rPr lang="en-US" dirty="0" smtClean="0">
                <a:latin typeface="Courier New" pitchFamily="49" charset="0"/>
              </a:rPr>
              <a:t>		</a:t>
            </a:r>
            <a:r>
              <a:rPr lang="en-US" dirty="0" err="1" smtClean="0">
                <a:latin typeface="Courier New" pitchFamily="49" charset="0"/>
              </a:rPr>
              <a:t>mov</a:t>
            </a:r>
            <a:r>
              <a:rPr lang="en-US" dirty="0" smtClean="0">
                <a:latin typeface="Courier New" pitchFamily="49" charset="0"/>
              </a:rPr>
              <a:t> b, #0x29</a:t>
            </a:r>
          </a:p>
          <a:p>
            <a:pPr>
              <a:lnSpc>
                <a:spcPct val="90000"/>
              </a:lnSpc>
              <a:spcBef>
                <a:spcPct val="0"/>
              </a:spcBef>
              <a:buFontTx/>
              <a:buNone/>
            </a:pPr>
            <a:r>
              <a:rPr lang="en-US" dirty="0" smtClean="0">
                <a:latin typeface="Courier New" pitchFamily="49" charset="0"/>
              </a:rPr>
              <a:t>		add a, b</a:t>
            </a:r>
          </a:p>
          <a:p>
            <a:pPr>
              <a:lnSpc>
                <a:spcPct val="90000"/>
              </a:lnSpc>
              <a:spcBef>
                <a:spcPct val="0"/>
              </a:spcBef>
              <a:buFontTx/>
              <a:buNone/>
            </a:pPr>
            <a:r>
              <a:rPr lang="en-US" dirty="0" smtClean="0">
                <a:latin typeface="Courier New" pitchFamily="49" charset="0"/>
              </a:rPr>
              <a:t>              DA a </a:t>
            </a:r>
          </a:p>
          <a:p>
            <a:pPr>
              <a:lnSpc>
                <a:spcPct val="90000"/>
              </a:lnSpc>
              <a:spcBef>
                <a:spcPct val="0"/>
              </a:spcBef>
              <a:buFontTx/>
              <a:buNone/>
            </a:pPr>
            <a:r>
              <a:rPr lang="en-US" dirty="0" smtClean="0">
                <a:latin typeface="Courier New" pitchFamily="49" charset="0"/>
              </a:rPr>
              <a:t>	 ;</a:t>
            </a:r>
          </a:p>
          <a:p>
            <a:pPr>
              <a:lnSpc>
                <a:spcPct val="90000"/>
              </a:lnSpc>
              <a:spcBef>
                <a:spcPct val="0"/>
              </a:spcBef>
              <a:buFontTx/>
              <a:buNone/>
            </a:pPr>
            <a:r>
              <a:rPr lang="en-US" dirty="0" smtClean="0">
                <a:latin typeface="Courier New" pitchFamily="49" charset="0"/>
              </a:rPr>
              <a:t> a </a:t>
            </a:r>
            <a:r>
              <a:rPr lang="en-US" dirty="0" smtClean="0">
                <a:latin typeface="Courier New" pitchFamily="49" charset="0"/>
                <a:sym typeface="Wingdings" pitchFamily="2" charset="2"/>
              </a:rPr>
              <a:t> 23 + 29 = 4C (wanted 52)</a:t>
            </a:r>
            <a:endParaRPr lang="en-US" dirty="0" smtClean="0">
              <a:latin typeface="Courier New" pitchFamily="49" charset="0"/>
            </a:endParaRPr>
          </a:p>
          <a:p>
            <a:pPr>
              <a:lnSpc>
                <a:spcPct val="90000"/>
              </a:lnSpc>
              <a:buFontTx/>
              <a:buNone/>
            </a:pPr>
            <a:r>
              <a:rPr lang="en-US" dirty="0" smtClean="0">
                <a:latin typeface="Courier New" pitchFamily="49" charset="0"/>
              </a:rPr>
              <a:t>				 ; a </a:t>
            </a:r>
            <a:r>
              <a:rPr lang="en-US" dirty="0" smtClean="0">
                <a:latin typeface="Courier New" pitchFamily="49" charset="0"/>
                <a:sym typeface="Wingdings" pitchFamily="2" charset="2"/>
              </a:rPr>
              <a:t> a + 6 = 52</a:t>
            </a:r>
            <a:endParaRPr lang="en-US" dirty="0">
              <a:latin typeface="Courier New" pitchFamily="49" charset="0"/>
              <a:sym typeface="Wingdings" pitchFamily="2" charset="2"/>
            </a:endParaRPr>
          </a:p>
        </p:txBody>
      </p:sp>
      <p:sp>
        <p:nvSpPr>
          <p:cNvPr id="5" name="4 Rectángulo"/>
          <p:cNvSpPr/>
          <p:nvPr/>
        </p:nvSpPr>
        <p:spPr>
          <a:xfrm>
            <a:off x="2500298" y="1357298"/>
            <a:ext cx="2071702" cy="1089529"/>
          </a:xfrm>
          <a:prstGeom prst="rect">
            <a:avLst/>
          </a:prstGeom>
        </p:spPr>
        <p:txBody>
          <a:bodyPr wrap="square">
            <a:spAutoFit/>
          </a:bodyPr>
          <a:lstStyle/>
          <a:p>
            <a:pPr>
              <a:lnSpc>
                <a:spcPct val="90000"/>
              </a:lnSpc>
              <a:spcBef>
                <a:spcPct val="0"/>
              </a:spcBef>
              <a:buFontTx/>
              <a:buNone/>
            </a:pPr>
            <a:r>
              <a:rPr lang="en-US" dirty="0" err="1" smtClean="0">
                <a:latin typeface="Courier New" pitchFamily="49" charset="0"/>
              </a:rPr>
              <a:t>mov</a:t>
            </a:r>
            <a:r>
              <a:rPr lang="en-US" dirty="0" smtClean="0">
                <a:latin typeface="Courier New" pitchFamily="49" charset="0"/>
              </a:rPr>
              <a:t> a, #0x23</a:t>
            </a:r>
          </a:p>
          <a:p>
            <a:pPr>
              <a:lnSpc>
                <a:spcPct val="90000"/>
              </a:lnSpc>
              <a:spcBef>
                <a:spcPct val="0"/>
              </a:spcBef>
              <a:buFontTx/>
              <a:buNone/>
            </a:pPr>
            <a:r>
              <a:rPr lang="en-US" dirty="0" err="1" smtClean="0">
                <a:latin typeface="Courier New" pitchFamily="49" charset="0"/>
              </a:rPr>
              <a:t>mov</a:t>
            </a:r>
            <a:r>
              <a:rPr lang="en-US" dirty="0" smtClean="0">
                <a:latin typeface="Courier New" pitchFamily="49" charset="0"/>
              </a:rPr>
              <a:t> b, #0x29</a:t>
            </a:r>
          </a:p>
          <a:p>
            <a:pPr>
              <a:lnSpc>
                <a:spcPct val="90000"/>
              </a:lnSpc>
              <a:spcBef>
                <a:spcPct val="0"/>
              </a:spcBef>
              <a:buFontTx/>
              <a:buNone/>
            </a:pPr>
            <a:r>
              <a:rPr lang="en-US" dirty="0" smtClean="0">
                <a:latin typeface="Courier New" pitchFamily="49" charset="0"/>
              </a:rPr>
              <a:t>add a, b</a:t>
            </a:r>
          </a:p>
          <a:p>
            <a:pPr>
              <a:lnSpc>
                <a:spcPct val="90000"/>
              </a:lnSpc>
              <a:spcBef>
                <a:spcPct val="0"/>
              </a:spcBef>
              <a:buFontTx/>
              <a:buNone/>
            </a:pPr>
            <a:r>
              <a:rPr lang="en-US" dirty="0" smtClean="0">
                <a:latin typeface="Courier New" pitchFamily="49" charset="0"/>
              </a:rPr>
              <a:t>DA a </a:t>
            </a:r>
            <a:endParaRPr lang="en-US" dirty="0" smtClean="0">
              <a:latin typeface="Courier New" pitchFamily="49" charset="0"/>
              <a:sym typeface="Wingdings" pitchFamily="2" charset="2"/>
            </a:endParaRPr>
          </a:p>
        </p:txBody>
      </p:sp>
      <p:sp>
        <p:nvSpPr>
          <p:cNvPr id="6" name="5 Rectángulo"/>
          <p:cNvSpPr/>
          <p:nvPr/>
        </p:nvSpPr>
        <p:spPr>
          <a:xfrm>
            <a:off x="4786314" y="1357298"/>
            <a:ext cx="3929281" cy="978729"/>
          </a:xfrm>
          <a:prstGeom prst="rect">
            <a:avLst/>
          </a:prstGeom>
        </p:spPr>
        <p:txBody>
          <a:bodyPr wrap="none">
            <a:spAutoFit/>
          </a:bodyPr>
          <a:lstStyle/>
          <a:p>
            <a:pPr algn="ctr">
              <a:lnSpc>
                <a:spcPct val="80000"/>
              </a:lnSpc>
              <a:buFont typeface="Wingdings" pitchFamily="2" charset="2"/>
              <a:buNone/>
            </a:pPr>
            <a:r>
              <a:rPr lang="en-US" dirty="0" smtClean="0"/>
              <a:t>00110000001111000000000000010010</a:t>
            </a:r>
          </a:p>
          <a:p>
            <a:pPr algn="ctr">
              <a:lnSpc>
                <a:spcPct val="80000"/>
              </a:lnSpc>
            </a:pPr>
            <a:r>
              <a:rPr lang="en-US" dirty="0" smtClean="0"/>
              <a:t>11000000001111000000000000010010</a:t>
            </a:r>
          </a:p>
          <a:p>
            <a:pPr algn="ctr">
              <a:lnSpc>
                <a:spcPct val="80000"/>
              </a:lnSpc>
            </a:pPr>
            <a:r>
              <a:rPr lang="en-US" dirty="0" smtClean="0"/>
              <a:t>00000011110000110000000000010010</a:t>
            </a:r>
          </a:p>
          <a:p>
            <a:pPr algn="ctr">
              <a:lnSpc>
                <a:spcPct val="80000"/>
              </a:lnSpc>
            </a:pPr>
            <a:r>
              <a:rPr lang="en-US" dirty="0" smtClean="0"/>
              <a:t>11110001000110010000000000000000</a:t>
            </a:r>
            <a:endParaRPr lang="en-US" dirty="0"/>
          </a:p>
        </p:txBody>
      </p:sp>
      <p:sp>
        <p:nvSpPr>
          <p:cNvPr id="7" name="6 Rectángulo"/>
          <p:cNvSpPr/>
          <p:nvPr/>
        </p:nvSpPr>
        <p:spPr>
          <a:xfrm>
            <a:off x="142844" y="1500174"/>
            <a:ext cx="1976823" cy="341632"/>
          </a:xfrm>
          <a:prstGeom prst="rect">
            <a:avLst/>
          </a:prstGeom>
        </p:spPr>
        <p:txBody>
          <a:bodyPr wrap="none">
            <a:spAutoFit/>
          </a:bodyPr>
          <a:lstStyle/>
          <a:p>
            <a:pPr>
              <a:lnSpc>
                <a:spcPct val="90000"/>
              </a:lnSpc>
              <a:spcBef>
                <a:spcPct val="0"/>
              </a:spcBef>
              <a:buFontTx/>
              <a:buNone/>
            </a:pPr>
            <a:r>
              <a:rPr lang="en-US" dirty="0" smtClean="0">
                <a:latin typeface="Courier New" pitchFamily="49" charset="0"/>
              </a:rPr>
              <a:t>x1 = </a:t>
            </a:r>
            <a:r>
              <a:rPr lang="en-US" dirty="0" smtClean="0">
                <a:latin typeface="Courier New" pitchFamily="49" charset="0"/>
                <a:sym typeface="Wingdings" pitchFamily="2" charset="2"/>
              </a:rPr>
              <a:t>23 + 29;</a:t>
            </a:r>
          </a:p>
        </p:txBody>
      </p:sp>
      <p:grpSp>
        <p:nvGrpSpPr>
          <p:cNvPr id="2" name="124 Grupo"/>
          <p:cNvGrpSpPr/>
          <p:nvPr/>
        </p:nvGrpSpPr>
        <p:grpSpPr>
          <a:xfrm>
            <a:off x="6929454" y="2405087"/>
            <a:ext cx="1369410" cy="3075223"/>
            <a:chOff x="6500826" y="-71486"/>
            <a:chExt cx="1929624" cy="3221661"/>
          </a:xfrm>
        </p:grpSpPr>
        <p:sp>
          <p:nvSpPr>
            <p:cNvPr id="9" name="8 Rectángulo"/>
            <p:cNvSpPr/>
            <p:nvPr/>
          </p:nvSpPr>
          <p:spPr>
            <a:xfrm>
              <a:off x="6500826" y="-71486"/>
              <a:ext cx="964413" cy="1477328"/>
            </a:xfrm>
            <a:prstGeom prst="rect">
              <a:avLst/>
            </a:prstGeom>
          </p:spPr>
          <p:txBody>
            <a:bodyPr wrap="square">
              <a:spAutoFit/>
            </a:bodyPr>
            <a:lstStyle/>
            <a:p>
              <a:r>
                <a:rPr lang="es-AR" dirty="0" smtClean="0"/>
                <a:t>Cobol </a:t>
              </a:r>
            </a:p>
            <a:p>
              <a:r>
                <a:rPr lang="es-AR" dirty="0" smtClean="0"/>
                <a:t> </a:t>
              </a:r>
            </a:p>
            <a:p>
              <a:r>
                <a:rPr lang="es-AR" dirty="0" smtClean="0"/>
                <a:t>Fortran  </a:t>
              </a:r>
            </a:p>
            <a:p>
              <a:endParaRPr lang="es-AR" dirty="0" smtClean="0"/>
            </a:p>
            <a:p>
              <a:r>
                <a:rPr lang="es-AR" dirty="0" smtClean="0"/>
                <a:t>C</a:t>
              </a:r>
              <a:endParaRPr lang="es-AR" dirty="0"/>
            </a:p>
          </p:txBody>
        </p:sp>
        <p:cxnSp>
          <p:nvCxnSpPr>
            <p:cNvPr id="10" name="9 Conector recto de flecha"/>
            <p:cNvCxnSpPr>
              <a:stCxn id="14" idx="1"/>
            </p:cNvCxnSpPr>
            <p:nvPr/>
          </p:nvCxnSpPr>
          <p:spPr>
            <a:xfrm rot="10800000" flipH="1" flipV="1">
              <a:off x="7329575" y="243938"/>
              <a:ext cx="885763" cy="470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7460477" y="785770"/>
              <a:ext cx="754861" cy="1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7072330" y="904920"/>
              <a:ext cx="1143008" cy="380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7205469" y="2473067"/>
              <a:ext cx="1224981" cy="677108"/>
            </a:xfrm>
            <a:prstGeom prst="rect">
              <a:avLst/>
            </a:prstGeom>
            <a:noFill/>
          </p:spPr>
          <p:txBody>
            <a:bodyPr wrap="none" rtlCol="0">
              <a:spAutoFit/>
            </a:bodyPr>
            <a:lstStyle/>
            <a:p>
              <a:r>
                <a:rPr lang="es-AR" dirty="0" smtClean="0"/>
                <a:t>   </a:t>
              </a:r>
              <a:r>
                <a:rPr lang="es-AR" dirty="0" err="1" smtClean="0"/>
                <a:t>Cod</a:t>
              </a:r>
              <a:endParaRPr lang="es-AR" dirty="0" smtClean="0"/>
            </a:p>
            <a:p>
              <a:r>
                <a:rPr lang="es-AR" dirty="0" smtClean="0"/>
                <a:t> </a:t>
              </a:r>
              <a:r>
                <a:rPr lang="es-AR" dirty="0" err="1" smtClean="0"/>
                <a:t>Interm</a:t>
              </a:r>
              <a:endParaRPr lang="es-AR" dirty="0"/>
            </a:p>
          </p:txBody>
        </p:sp>
        <p:sp>
          <p:nvSpPr>
            <p:cNvPr id="14" name="13 CuadroTexto"/>
            <p:cNvSpPr txBox="1"/>
            <p:nvPr/>
          </p:nvSpPr>
          <p:spPr>
            <a:xfrm>
              <a:off x="7329575" y="59272"/>
              <a:ext cx="853119" cy="369332"/>
            </a:xfrm>
            <a:prstGeom prst="rect">
              <a:avLst/>
            </a:prstGeom>
            <a:noFill/>
          </p:spPr>
          <p:txBody>
            <a:bodyPr wrap="none" rtlCol="0">
              <a:spAutoFit/>
            </a:bodyPr>
            <a:lstStyle/>
            <a:p>
              <a:r>
                <a:rPr lang="es-AR" b="1" dirty="0" err="1" smtClean="0"/>
                <a:t>Compil</a:t>
              </a:r>
              <a:endParaRPr lang="es-AR" b="1" dirty="0"/>
            </a:p>
          </p:txBody>
        </p:sp>
      </p:grpSp>
      <p:pic>
        <p:nvPicPr>
          <p:cNvPr id="15" name="Picture 12"/>
          <p:cNvPicPr>
            <a:picLocks noChangeAspect="1" noChangeArrowheads="1"/>
          </p:cNvPicPr>
          <p:nvPr/>
        </p:nvPicPr>
        <p:blipFill>
          <a:blip r:embed="rId2" cstate="print"/>
          <a:srcRect/>
          <a:stretch>
            <a:fillRect/>
          </a:stretch>
        </p:blipFill>
        <p:spPr bwMode="auto">
          <a:xfrm>
            <a:off x="7786713" y="5691211"/>
            <a:ext cx="334127" cy="428628"/>
          </a:xfrm>
          <a:prstGeom prst="rect">
            <a:avLst/>
          </a:prstGeom>
          <a:noFill/>
          <a:ln w="9525">
            <a:noFill/>
            <a:miter lim="800000"/>
            <a:headEnd/>
            <a:tailEnd/>
          </a:ln>
          <a:effectLst/>
        </p:spPr>
      </p:pic>
      <p:pic>
        <p:nvPicPr>
          <p:cNvPr id="16" name="Picture 14"/>
          <p:cNvPicPr>
            <a:picLocks noChangeAspect="1" noChangeArrowheads="1"/>
          </p:cNvPicPr>
          <p:nvPr/>
        </p:nvPicPr>
        <p:blipFill>
          <a:blip r:embed="rId3" cstate="print"/>
          <a:srcRect/>
          <a:stretch>
            <a:fillRect/>
          </a:stretch>
        </p:blipFill>
        <p:spPr bwMode="auto">
          <a:xfrm>
            <a:off x="7715275" y="4405351"/>
            <a:ext cx="447672" cy="666642"/>
          </a:xfrm>
          <a:prstGeom prst="rect">
            <a:avLst/>
          </a:prstGeom>
          <a:noFill/>
          <a:ln w="9525">
            <a:noFill/>
            <a:miter lim="800000"/>
            <a:headEnd/>
            <a:tailEnd/>
          </a:ln>
          <a:effectLst/>
        </p:spPr>
      </p:pic>
      <p:pic>
        <p:nvPicPr>
          <p:cNvPr id="17" name="Picture 16"/>
          <p:cNvPicPr>
            <a:picLocks noChangeAspect="1" noChangeArrowheads="1"/>
          </p:cNvPicPr>
          <p:nvPr/>
        </p:nvPicPr>
        <p:blipFill>
          <a:blip r:embed="rId4" cstate="print"/>
          <a:srcRect/>
          <a:stretch>
            <a:fillRect/>
          </a:stretch>
        </p:blipFill>
        <p:spPr bwMode="auto">
          <a:xfrm>
            <a:off x="857224" y="4143380"/>
            <a:ext cx="566838" cy="5953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214338"/>
            <a:ext cx="9144000" cy="5727363"/>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1438" y="4143380"/>
            <a:ext cx="4429124" cy="2701565"/>
          </a:xfrm>
          <a:prstGeom prst="rect">
            <a:avLst/>
          </a:prstGeom>
          <a:noFill/>
          <a:ln w="9525">
            <a:noFill/>
            <a:miter lim="800000"/>
            <a:headEnd/>
            <a:tailEnd/>
          </a:ln>
          <a:effectLst/>
        </p:spPr>
      </p:pic>
      <p:sp>
        <p:nvSpPr>
          <p:cNvPr id="6" name="5 Rectángulo"/>
          <p:cNvSpPr/>
          <p:nvPr/>
        </p:nvSpPr>
        <p:spPr>
          <a:xfrm>
            <a:off x="571472" y="1486619"/>
            <a:ext cx="2500330" cy="2585323"/>
          </a:xfrm>
          <a:prstGeom prst="rect">
            <a:avLst/>
          </a:prstGeom>
          <a:gradFill>
            <a:gsLst>
              <a:gs pos="0">
                <a:srgbClr val="5E9EFF"/>
              </a:gs>
              <a:gs pos="39999">
                <a:srgbClr val="85C2FF"/>
              </a:gs>
              <a:gs pos="70000">
                <a:srgbClr val="C4D6EB"/>
              </a:gs>
              <a:gs pos="100000">
                <a:srgbClr val="FFEBFA"/>
              </a:gs>
            </a:gsLst>
            <a:lin ang="5400000" scaled="0"/>
          </a:gradFill>
          <a:ln>
            <a:solidFill>
              <a:schemeClr val="accent1"/>
            </a:solidFill>
          </a:ln>
        </p:spPr>
        <p:txBody>
          <a:bodyPr wrap="square">
            <a:spAutoFit/>
          </a:bodyPr>
          <a:lstStyle/>
          <a:p>
            <a:r>
              <a:rPr lang="es-AR" dirty="0" err="1" smtClean="0"/>
              <a:t>class</a:t>
            </a:r>
            <a:r>
              <a:rPr lang="es-AR" dirty="0" smtClean="0"/>
              <a:t> Cl </a:t>
            </a:r>
          </a:p>
          <a:p>
            <a:r>
              <a:rPr lang="es-AR" dirty="0" smtClean="0"/>
              <a:t>     {</a:t>
            </a:r>
          </a:p>
          <a:p>
            <a:r>
              <a:rPr lang="es-AR" dirty="0" smtClean="0"/>
              <a:t>       </a:t>
            </a:r>
            <a:r>
              <a:rPr lang="es-AR" dirty="0" err="1" smtClean="0"/>
              <a:t>void</a:t>
            </a:r>
            <a:r>
              <a:rPr lang="es-AR" dirty="0" smtClean="0"/>
              <a:t> </a:t>
            </a:r>
            <a:r>
              <a:rPr lang="es-AR" dirty="0" err="1" smtClean="0"/>
              <a:t>Main</a:t>
            </a:r>
            <a:r>
              <a:rPr lang="es-AR" dirty="0" smtClean="0"/>
              <a:t>()</a:t>
            </a:r>
          </a:p>
          <a:p>
            <a:r>
              <a:rPr lang="es-AR" dirty="0" smtClean="0"/>
              <a:t>         </a:t>
            </a:r>
            <a:r>
              <a:rPr lang="es-AR" dirty="0" err="1" smtClean="0"/>
              <a:t>int</a:t>
            </a:r>
            <a:r>
              <a:rPr lang="es-AR" dirty="0" smtClean="0"/>
              <a:t> x; </a:t>
            </a:r>
          </a:p>
          <a:p>
            <a:r>
              <a:rPr lang="es-AR" dirty="0" smtClean="0"/>
              <a:t>         { </a:t>
            </a:r>
          </a:p>
          <a:p>
            <a:r>
              <a:rPr lang="es-AR" dirty="0" smtClean="0"/>
              <a:t>           x = 7 + 3 * 2; </a:t>
            </a:r>
          </a:p>
          <a:p>
            <a:r>
              <a:rPr lang="es-AR" dirty="0" smtClean="0"/>
              <a:t>           </a:t>
            </a:r>
            <a:r>
              <a:rPr lang="es-AR" dirty="0" err="1" smtClean="0"/>
              <a:t>write</a:t>
            </a:r>
            <a:r>
              <a:rPr lang="es-AR" dirty="0" smtClean="0"/>
              <a:t>(x,3);</a:t>
            </a:r>
          </a:p>
          <a:p>
            <a:r>
              <a:rPr lang="es-AR" dirty="0" smtClean="0"/>
              <a:t>         } </a:t>
            </a:r>
          </a:p>
          <a:p>
            <a:r>
              <a:rPr lang="es-AR" dirty="0" smtClean="0"/>
              <a:t>   } </a:t>
            </a:r>
            <a:endParaRPr lang="es-AR" dirty="0"/>
          </a:p>
        </p:txBody>
      </p:sp>
      <p:sp>
        <p:nvSpPr>
          <p:cNvPr id="7" name="6 Flecha doblada"/>
          <p:cNvSpPr/>
          <p:nvPr/>
        </p:nvSpPr>
        <p:spPr>
          <a:xfrm rot="5400000">
            <a:off x="1071538" y="90473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214338"/>
            <a:ext cx="9144000" cy="5727363"/>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1438" y="4143380"/>
            <a:ext cx="4429124" cy="2701565"/>
          </a:xfrm>
          <a:prstGeom prst="rect">
            <a:avLst/>
          </a:prstGeom>
          <a:noFill/>
          <a:ln w="9525">
            <a:noFill/>
            <a:miter lim="800000"/>
            <a:headEnd/>
            <a:tailEnd/>
          </a:ln>
          <a:effectLst/>
        </p:spPr>
      </p:pic>
      <p:sp>
        <p:nvSpPr>
          <p:cNvPr id="6" name="5 Rectángulo"/>
          <p:cNvSpPr/>
          <p:nvPr/>
        </p:nvSpPr>
        <p:spPr>
          <a:xfrm>
            <a:off x="571472" y="1486619"/>
            <a:ext cx="2500330" cy="2585323"/>
          </a:xfrm>
          <a:prstGeom prst="rect">
            <a:avLst/>
          </a:prstGeom>
          <a:gradFill>
            <a:gsLst>
              <a:gs pos="0">
                <a:srgbClr val="5E9EFF"/>
              </a:gs>
              <a:gs pos="39999">
                <a:srgbClr val="85C2FF"/>
              </a:gs>
              <a:gs pos="70000">
                <a:srgbClr val="C4D6EB"/>
              </a:gs>
              <a:gs pos="100000">
                <a:srgbClr val="FFEBFA"/>
              </a:gs>
            </a:gsLst>
            <a:lin ang="5400000" scaled="0"/>
          </a:gradFill>
          <a:ln>
            <a:solidFill>
              <a:schemeClr val="accent1"/>
            </a:solidFill>
          </a:ln>
        </p:spPr>
        <p:txBody>
          <a:bodyPr wrap="square">
            <a:spAutoFit/>
          </a:bodyPr>
          <a:lstStyle/>
          <a:p>
            <a:r>
              <a:rPr lang="es-AR" dirty="0" err="1" smtClean="0"/>
              <a:t>class</a:t>
            </a:r>
            <a:r>
              <a:rPr lang="es-AR" dirty="0" smtClean="0"/>
              <a:t> Cl </a:t>
            </a:r>
          </a:p>
          <a:p>
            <a:r>
              <a:rPr lang="es-AR" dirty="0" smtClean="0"/>
              <a:t>     {</a:t>
            </a:r>
          </a:p>
          <a:p>
            <a:r>
              <a:rPr lang="es-AR" dirty="0" smtClean="0"/>
              <a:t>       </a:t>
            </a:r>
            <a:r>
              <a:rPr lang="es-AR" dirty="0" err="1" smtClean="0"/>
              <a:t>void</a:t>
            </a:r>
            <a:r>
              <a:rPr lang="es-AR" dirty="0" smtClean="0"/>
              <a:t> </a:t>
            </a:r>
            <a:r>
              <a:rPr lang="es-AR" dirty="0" err="1" smtClean="0"/>
              <a:t>Main</a:t>
            </a:r>
            <a:r>
              <a:rPr lang="es-AR" dirty="0" smtClean="0"/>
              <a:t>()</a:t>
            </a:r>
          </a:p>
          <a:p>
            <a:r>
              <a:rPr lang="es-AR" dirty="0" smtClean="0"/>
              <a:t>         </a:t>
            </a:r>
            <a:r>
              <a:rPr lang="es-AR" dirty="0" err="1" smtClean="0"/>
              <a:t>int</a:t>
            </a:r>
            <a:r>
              <a:rPr lang="es-AR" dirty="0" smtClean="0"/>
              <a:t> x; </a:t>
            </a:r>
          </a:p>
          <a:p>
            <a:r>
              <a:rPr lang="es-AR" dirty="0" smtClean="0"/>
              <a:t>         { </a:t>
            </a:r>
          </a:p>
          <a:p>
            <a:r>
              <a:rPr lang="es-AR" dirty="0" smtClean="0"/>
              <a:t>           x = 7 + 3 * 2; </a:t>
            </a:r>
          </a:p>
          <a:p>
            <a:r>
              <a:rPr lang="es-AR" dirty="0" smtClean="0"/>
              <a:t>           </a:t>
            </a:r>
            <a:r>
              <a:rPr lang="es-AR" dirty="0" err="1" smtClean="0"/>
              <a:t>write</a:t>
            </a:r>
            <a:r>
              <a:rPr lang="es-AR" dirty="0" smtClean="0"/>
              <a:t>(x,3);</a:t>
            </a:r>
          </a:p>
          <a:p>
            <a:r>
              <a:rPr lang="es-AR" dirty="0" smtClean="0"/>
              <a:t>         } </a:t>
            </a:r>
          </a:p>
          <a:p>
            <a:r>
              <a:rPr lang="es-AR" dirty="0" smtClean="0"/>
              <a:t>   } </a:t>
            </a:r>
            <a:endParaRPr lang="es-AR" dirty="0"/>
          </a:p>
        </p:txBody>
      </p:sp>
      <p:sp>
        <p:nvSpPr>
          <p:cNvPr id="7" name="6 Flecha doblada"/>
          <p:cNvSpPr/>
          <p:nvPr/>
        </p:nvSpPr>
        <p:spPr>
          <a:xfrm rot="5400000">
            <a:off x="1071538" y="90473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2" name="11 CuadroTexto"/>
          <p:cNvSpPr txBox="1"/>
          <p:nvPr/>
        </p:nvSpPr>
        <p:spPr>
          <a:xfrm>
            <a:off x="81330" y="2928934"/>
            <a:ext cx="418704" cy="369332"/>
          </a:xfrm>
          <a:prstGeom prst="rect">
            <a:avLst/>
          </a:prstGeom>
          <a:gradFill>
            <a:gsLst>
              <a:gs pos="0">
                <a:srgbClr val="5E9EFF"/>
              </a:gs>
              <a:gs pos="39999">
                <a:srgbClr val="85C2FF"/>
              </a:gs>
              <a:gs pos="70000">
                <a:srgbClr val="C4D6EB"/>
              </a:gs>
              <a:gs pos="100000">
                <a:srgbClr val="FFEBFA"/>
              </a:gs>
            </a:gsLst>
            <a:lin ang="5400000" scaled="0"/>
          </a:gradFill>
        </p:spPr>
        <p:txBody>
          <a:bodyPr wrap="none" rtlCol="0">
            <a:spAutoFit/>
          </a:bodyPr>
          <a:lstStyle/>
          <a:p>
            <a:r>
              <a:rPr lang="es-AR" dirty="0" smtClean="0"/>
              <a:t>13</a:t>
            </a:r>
            <a:endParaRPr lang="es-AR" dirty="0"/>
          </a:p>
        </p:txBody>
      </p:sp>
      <p:cxnSp>
        <p:nvCxnSpPr>
          <p:cNvPr id="15" name="14 Conector recto de flecha"/>
          <p:cNvCxnSpPr/>
          <p:nvPr/>
        </p:nvCxnSpPr>
        <p:spPr>
          <a:xfrm flipV="1">
            <a:off x="500034" y="3071810"/>
            <a:ext cx="714380"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214338"/>
            <a:ext cx="9144000" cy="5727363"/>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1438" y="4143380"/>
            <a:ext cx="4429124" cy="2701565"/>
          </a:xfrm>
          <a:prstGeom prst="rect">
            <a:avLst/>
          </a:prstGeom>
          <a:noFill/>
          <a:ln w="9525">
            <a:noFill/>
            <a:miter lim="800000"/>
            <a:headEnd/>
            <a:tailEnd/>
          </a:ln>
          <a:effectLst/>
        </p:spPr>
      </p:pic>
      <p:sp>
        <p:nvSpPr>
          <p:cNvPr id="6" name="5 Rectángulo"/>
          <p:cNvSpPr/>
          <p:nvPr/>
        </p:nvSpPr>
        <p:spPr>
          <a:xfrm>
            <a:off x="571472" y="1486619"/>
            <a:ext cx="2500330" cy="2585323"/>
          </a:xfrm>
          <a:prstGeom prst="rect">
            <a:avLst/>
          </a:prstGeom>
          <a:gradFill>
            <a:gsLst>
              <a:gs pos="0">
                <a:srgbClr val="5E9EFF"/>
              </a:gs>
              <a:gs pos="39999">
                <a:srgbClr val="85C2FF"/>
              </a:gs>
              <a:gs pos="70000">
                <a:srgbClr val="C4D6EB"/>
              </a:gs>
              <a:gs pos="100000">
                <a:srgbClr val="FFEBFA"/>
              </a:gs>
            </a:gsLst>
            <a:lin ang="5400000" scaled="0"/>
          </a:gradFill>
          <a:ln>
            <a:solidFill>
              <a:schemeClr val="accent1"/>
            </a:solidFill>
          </a:ln>
        </p:spPr>
        <p:txBody>
          <a:bodyPr wrap="square">
            <a:spAutoFit/>
          </a:bodyPr>
          <a:lstStyle/>
          <a:p>
            <a:r>
              <a:rPr lang="es-AR" dirty="0" err="1" smtClean="0"/>
              <a:t>class</a:t>
            </a:r>
            <a:r>
              <a:rPr lang="es-AR" dirty="0" smtClean="0"/>
              <a:t> Cl </a:t>
            </a:r>
          </a:p>
          <a:p>
            <a:r>
              <a:rPr lang="es-AR" dirty="0" smtClean="0"/>
              <a:t>     {</a:t>
            </a:r>
          </a:p>
          <a:p>
            <a:r>
              <a:rPr lang="es-AR" dirty="0" smtClean="0"/>
              <a:t>       </a:t>
            </a:r>
            <a:r>
              <a:rPr lang="es-AR" dirty="0" err="1" smtClean="0"/>
              <a:t>void</a:t>
            </a:r>
            <a:r>
              <a:rPr lang="es-AR" dirty="0" smtClean="0"/>
              <a:t> </a:t>
            </a:r>
            <a:r>
              <a:rPr lang="es-AR" dirty="0" err="1" smtClean="0"/>
              <a:t>Main</a:t>
            </a:r>
            <a:r>
              <a:rPr lang="es-AR" dirty="0" smtClean="0"/>
              <a:t>()</a:t>
            </a:r>
          </a:p>
          <a:p>
            <a:r>
              <a:rPr lang="es-AR" dirty="0" smtClean="0"/>
              <a:t>         </a:t>
            </a:r>
            <a:r>
              <a:rPr lang="es-AR" dirty="0" err="1" smtClean="0"/>
              <a:t>int</a:t>
            </a:r>
            <a:r>
              <a:rPr lang="es-AR" dirty="0" smtClean="0"/>
              <a:t> x; </a:t>
            </a:r>
          </a:p>
          <a:p>
            <a:r>
              <a:rPr lang="es-AR" dirty="0" smtClean="0"/>
              <a:t>         { </a:t>
            </a:r>
          </a:p>
          <a:p>
            <a:r>
              <a:rPr lang="es-AR" dirty="0" smtClean="0"/>
              <a:t>           x = 7 + 3 * 2; </a:t>
            </a:r>
          </a:p>
          <a:p>
            <a:r>
              <a:rPr lang="es-AR" dirty="0" smtClean="0"/>
              <a:t>           </a:t>
            </a:r>
            <a:r>
              <a:rPr lang="es-AR" dirty="0" err="1" smtClean="0"/>
              <a:t>write</a:t>
            </a:r>
            <a:r>
              <a:rPr lang="es-AR" dirty="0" smtClean="0"/>
              <a:t>(x,3);</a:t>
            </a:r>
          </a:p>
          <a:p>
            <a:r>
              <a:rPr lang="es-AR" dirty="0" smtClean="0"/>
              <a:t>         } </a:t>
            </a:r>
          </a:p>
          <a:p>
            <a:r>
              <a:rPr lang="es-AR" dirty="0" smtClean="0"/>
              <a:t>   } </a:t>
            </a:r>
            <a:endParaRPr lang="es-AR" dirty="0"/>
          </a:p>
        </p:txBody>
      </p:sp>
      <p:sp>
        <p:nvSpPr>
          <p:cNvPr id="7" name="6 Flecha doblada"/>
          <p:cNvSpPr/>
          <p:nvPr/>
        </p:nvSpPr>
        <p:spPr>
          <a:xfrm rot="5400000">
            <a:off x="1071538" y="90473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cxnSp>
        <p:nvCxnSpPr>
          <p:cNvPr id="10" name="9 Conector recto de flecha"/>
          <p:cNvCxnSpPr/>
          <p:nvPr/>
        </p:nvCxnSpPr>
        <p:spPr>
          <a:xfrm flipV="1">
            <a:off x="2214546" y="2714620"/>
            <a:ext cx="1928826" cy="642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81330" y="2928934"/>
            <a:ext cx="418704" cy="369332"/>
          </a:xfrm>
          <a:prstGeom prst="rect">
            <a:avLst/>
          </a:prstGeom>
          <a:gradFill>
            <a:gsLst>
              <a:gs pos="0">
                <a:srgbClr val="5E9EFF"/>
              </a:gs>
              <a:gs pos="39999">
                <a:srgbClr val="85C2FF"/>
              </a:gs>
              <a:gs pos="70000">
                <a:srgbClr val="C4D6EB"/>
              </a:gs>
              <a:gs pos="100000">
                <a:srgbClr val="FFEBFA"/>
              </a:gs>
            </a:gsLst>
            <a:lin ang="5400000" scaled="0"/>
          </a:gradFill>
        </p:spPr>
        <p:txBody>
          <a:bodyPr wrap="none" rtlCol="0">
            <a:spAutoFit/>
          </a:bodyPr>
          <a:lstStyle/>
          <a:p>
            <a:r>
              <a:rPr lang="es-AR" dirty="0" smtClean="0"/>
              <a:t>13</a:t>
            </a:r>
            <a:endParaRPr lang="es-AR" dirty="0"/>
          </a:p>
        </p:txBody>
      </p:sp>
      <p:cxnSp>
        <p:nvCxnSpPr>
          <p:cNvPr id="15" name="14 Conector recto de flecha"/>
          <p:cNvCxnSpPr/>
          <p:nvPr/>
        </p:nvCxnSpPr>
        <p:spPr>
          <a:xfrm flipV="1">
            <a:off x="500034" y="3071810"/>
            <a:ext cx="714380"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214338"/>
            <a:ext cx="9144000" cy="5727363"/>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1438" y="4143380"/>
            <a:ext cx="4429124" cy="2701565"/>
          </a:xfrm>
          <a:prstGeom prst="rect">
            <a:avLst/>
          </a:prstGeom>
          <a:noFill/>
          <a:ln w="9525">
            <a:noFill/>
            <a:miter lim="800000"/>
            <a:headEnd/>
            <a:tailEnd/>
          </a:ln>
          <a:effectLst/>
        </p:spPr>
      </p:pic>
      <p:sp>
        <p:nvSpPr>
          <p:cNvPr id="6" name="5 Rectángulo"/>
          <p:cNvSpPr/>
          <p:nvPr/>
        </p:nvSpPr>
        <p:spPr>
          <a:xfrm>
            <a:off x="571472" y="1486619"/>
            <a:ext cx="2500330" cy="2585323"/>
          </a:xfrm>
          <a:prstGeom prst="rect">
            <a:avLst/>
          </a:prstGeom>
          <a:gradFill>
            <a:gsLst>
              <a:gs pos="0">
                <a:srgbClr val="5E9EFF"/>
              </a:gs>
              <a:gs pos="39999">
                <a:srgbClr val="85C2FF"/>
              </a:gs>
              <a:gs pos="70000">
                <a:srgbClr val="C4D6EB"/>
              </a:gs>
              <a:gs pos="100000">
                <a:srgbClr val="FFEBFA"/>
              </a:gs>
            </a:gsLst>
            <a:lin ang="5400000" scaled="0"/>
          </a:gradFill>
          <a:ln>
            <a:solidFill>
              <a:schemeClr val="accent1"/>
            </a:solidFill>
          </a:ln>
        </p:spPr>
        <p:txBody>
          <a:bodyPr wrap="square">
            <a:spAutoFit/>
          </a:bodyPr>
          <a:lstStyle/>
          <a:p>
            <a:r>
              <a:rPr lang="es-AR" dirty="0" err="1" smtClean="0"/>
              <a:t>class</a:t>
            </a:r>
            <a:r>
              <a:rPr lang="es-AR" dirty="0" smtClean="0"/>
              <a:t> Cl </a:t>
            </a:r>
          </a:p>
          <a:p>
            <a:r>
              <a:rPr lang="es-AR" dirty="0" smtClean="0"/>
              <a:t>     {</a:t>
            </a:r>
          </a:p>
          <a:p>
            <a:r>
              <a:rPr lang="es-AR" dirty="0" smtClean="0"/>
              <a:t>       </a:t>
            </a:r>
            <a:r>
              <a:rPr lang="es-AR" dirty="0" err="1" smtClean="0"/>
              <a:t>void</a:t>
            </a:r>
            <a:r>
              <a:rPr lang="es-AR" dirty="0" smtClean="0"/>
              <a:t> </a:t>
            </a:r>
            <a:r>
              <a:rPr lang="es-AR" dirty="0" err="1" smtClean="0"/>
              <a:t>Main</a:t>
            </a:r>
            <a:r>
              <a:rPr lang="es-AR" dirty="0" smtClean="0"/>
              <a:t>()</a:t>
            </a:r>
          </a:p>
          <a:p>
            <a:r>
              <a:rPr lang="es-AR" dirty="0" smtClean="0"/>
              <a:t>         </a:t>
            </a:r>
            <a:r>
              <a:rPr lang="es-AR" dirty="0" err="1" smtClean="0"/>
              <a:t>int</a:t>
            </a:r>
            <a:r>
              <a:rPr lang="es-AR" dirty="0" smtClean="0"/>
              <a:t> x; </a:t>
            </a:r>
          </a:p>
          <a:p>
            <a:r>
              <a:rPr lang="es-AR" dirty="0" smtClean="0"/>
              <a:t>         { </a:t>
            </a:r>
          </a:p>
          <a:p>
            <a:r>
              <a:rPr lang="es-AR" dirty="0" smtClean="0"/>
              <a:t>           x = 7 + 3 * 2; </a:t>
            </a:r>
          </a:p>
          <a:p>
            <a:r>
              <a:rPr lang="es-AR" dirty="0" smtClean="0"/>
              <a:t>           </a:t>
            </a:r>
            <a:r>
              <a:rPr lang="es-AR" dirty="0" err="1" smtClean="0"/>
              <a:t>write</a:t>
            </a:r>
            <a:r>
              <a:rPr lang="es-AR" dirty="0" smtClean="0"/>
              <a:t>(x,3);</a:t>
            </a:r>
          </a:p>
          <a:p>
            <a:r>
              <a:rPr lang="es-AR" dirty="0" smtClean="0"/>
              <a:t>         } </a:t>
            </a:r>
          </a:p>
          <a:p>
            <a:r>
              <a:rPr lang="es-AR" dirty="0" smtClean="0"/>
              <a:t>   } </a:t>
            </a:r>
            <a:endParaRPr lang="es-AR" dirty="0"/>
          </a:p>
        </p:txBody>
      </p:sp>
      <p:sp>
        <p:nvSpPr>
          <p:cNvPr id="7" name="6 Flecha doblada"/>
          <p:cNvSpPr/>
          <p:nvPr/>
        </p:nvSpPr>
        <p:spPr>
          <a:xfrm rot="5400000">
            <a:off x="1071538" y="90473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 name="8 Rectángulo"/>
          <p:cNvSpPr/>
          <p:nvPr/>
        </p:nvSpPr>
        <p:spPr>
          <a:xfrm>
            <a:off x="166594" y="4214818"/>
            <a:ext cx="4000528" cy="1071570"/>
          </a:xfrm>
          <a:prstGeom prst="rect">
            <a:avLst/>
          </a:prstGeom>
          <a:noFill/>
          <a:ln w="698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6" name="15 Conector recto de flecha"/>
          <p:cNvCxnSpPr/>
          <p:nvPr/>
        </p:nvCxnSpPr>
        <p:spPr>
          <a:xfrm>
            <a:off x="1071538" y="642918"/>
            <a:ext cx="5429288" cy="1588"/>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214338"/>
            <a:ext cx="9144000" cy="5727363"/>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71438" y="4143380"/>
            <a:ext cx="4429124" cy="2701565"/>
          </a:xfrm>
          <a:prstGeom prst="rect">
            <a:avLst/>
          </a:prstGeom>
          <a:noFill/>
          <a:ln w="9525">
            <a:noFill/>
            <a:miter lim="800000"/>
            <a:headEnd/>
            <a:tailEnd/>
          </a:ln>
          <a:effectLst/>
        </p:spPr>
      </p:pic>
      <p:sp>
        <p:nvSpPr>
          <p:cNvPr id="6" name="5 Rectángulo"/>
          <p:cNvSpPr/>
          <p:nvPr/>
        </p:nvSpPr>
        <p:spPr>
          <a:xfrm>
            <a:off x="571472" y="1486619"/>
            <a:ext cx="2500330" cy="2585323"/>
          </a:xfrm>
          <a:prstGeom prst="rect">
            <a:avLst/>
          </a:prstGeom>
          <a:gradFill>
            <a:gsLst>
              <a:gs pos="0">
                <a:srgbClr val="5E9EFF"/>
              </a:gs>
              <a:gs pos="39999">
                <a:srgbClr val="85C2FF"/>
              </a:gs>
              <a:gs pos="70000">
                <a:srgbClr val="C4D6EB"/>
              </a:gs>
              <a:gs pos="100000">
                <a:srgbClr val="FFEBFA"/>
              </a:gs>
            </a:gsLst>
            <a:lin ang="5400000" scaled="0"/>
          </a:gradFill>
          <a:ln>
            <a:solidFill>
              <a:schemeClr val="accent1"/>
            </a:solidFill>
          </a:ln>
        </p:spPr>
        <p:txBody>
          <a:bodyPr wrap="square">
            <a:spAutoFit/>
          </a:bodyPr>
          <a:lstStyle/>
          <a:p>
            <a:r>
              <a:rPr lang="es-AR" dirty="0" err="1" smtClean="0"/>
              <a:t>class</a:t>
            </a:r>
            <a:r>
              <a:rPr lang="es-AR" dirty="0" smtClean="0"/>
              <a:t> Cl </a:t>
            </a:r>
          </a:p>
          <a:p>
            <a:r>
              <a:rPr lang="es-AR" dirty="0" smtClean="0"/>
              <a:t>     {</a:t>
            </a:r>
          </a:p>
          <a:p>
            <a:r>
              <a:rPr lang="es-AR" dirty="0" smtClean="0"/>
              <a:t>       </a:t>
            </a:r>
            <a:r>
              <a:rPr lang="es-AR" dirty="0" err="1" smtClean="0"/>
              <a:t>void</a:t>
            </a:r>
            <a:r>
              <a:rPr lang="es-AR" dirty="0" smtClean="0"/>
              <a:t> </a:t>
            </a:r>
            <a:r>
              <a:rPr lang="es-AR" dirty="0" err="1" smtClean="0"/>
              <a:t>Main</a:t>
            </a:r>
            <a:r>
              <a:rPr lang="es-AR" dirty="0" smtClean="0"/>
              <a:t>()</a:t>
            </a:r>
          </a:p>
          <a:p>
            <a:r>
              <a:rPr lang="es-AR" dirty="0" smtClean="0"/>
              <a:t>         </a:t>
            </a:r>
            <a:r>
              <a:rPr lang="es-AR" dirty="0" err="1" smtClean="0"/>
              <a:t>int</a:t>
            </a:r>
            <a:r>
              <a:rPr lang="es-AR" dirty="0" smtClean="0"/>
              <a:t> x; </a:t>
            </a:r>
          </a:p>
          <a:p>
            <a:r>
              <a:rPr lang="es-AR" dirty="0" smtClean="0"/>
              <a:t>         { </a:t>
            </a:r>
          </a:p>
          <a:p>
            <a:r>
              <a:rPr lang="es-AR" dirty="0" smtClean="0"/>
              <a:t>           x = 7 + 3 * 2; </a:t>
            </a:r>
          </a:p>
          <a:p>
            <a:r>
              <a:rPr lang="es-AR" dirty="0" smtClean="0"/>
              <a:t>           </a:t>
            </a:r>
            <a:r>
              <a:rPr lang="es-AR" dirty="0" err="1" smtClean="0"/>
              <a:t>write</a:t>
            </a:r>
            <a:r>
              <a:rPr lang="es-AR" dirty="0" smtClean="0"/>
              <a:t>(x,3);</a:t>
            </a:r>
          </a:p>
          <a:p>
            <a:r>
              <a:rPr lang="es-AR" dirty="0" smtClean="0"/>
              <a:t>         } </a:t>
            </a:r>
          </a:p>
          <a:p>
            <a:r>
              <a:rPr lang="es-AR" dirty="0" smtClean="0"/>
              <a:t>   } </a:t>
            </a:r>
            <a:endParaRPr lang="es-AR" dirty="0"/>
          </a:p>
        </p:txBody>
      </p:sp>
      <p:sp>
        <p:nvSpPr>
          <p:cNvPr id="7" name="6 Flecha doblada"/>
          <p:cNvSpPr/>
          <p:nvPr/>
        </p:nvSpPr>
        <p:spPr>
          <a:xfrm rot="5400000">
            <a:off x="1071538" y="90473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 name="8 Rectángulo"/>
          <p:cNvSpPr/>
          <p:nvPr/>
        </p:nvSpPr>
        <p:spPr>
          <a:xfrm>
            <a:off x="261970" y="5786430"/>
            <a:ext cx="2857520" cy="928718"/>
          </a:xfrm>
          <a:prstGeom prst="rect">
            <a:avLst/>
          </a:prstGeom>
          <a:noFill/>
          <a:ln w="698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6" name="15 Conector recto de flecha"/>
          <p:cNvCxnSpPr/>
          <p:nvPr/>
        </p:nvCxnSpPr>
        <p:spPr>
          <a:xfrm rot="10800000" flipV="1">
            <a:off x="4357686" y="1285860"/>
            <a:ext cx="2214578" cy="1357322"/>
          </a:xfrm>
          <a:prstGeom prst="straightConnector1">
            <a:avLst/>
          </a:prstGeom>
          <a:ln w="508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5240000" cy="857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506</Words>
  <PresentationFormat>Presentación en pantalla (4:3)</PresentationFormat>
  <Paragraphs>147</Paragraphs>
  <Slides>11</Slides>
  <Notes>1</Notes>
  <HiddenSlides>0</HiddenSlides>
  <MMClips>0</MMClips>
  <ScaleCrop>false</ScaleCrop>
  <HeadingPairs>
    <vt:vector size="6" baseType="variant">
      <vt:variant>
        <vt:lpstr>Tema</vt:lpstr>
      </vt:variant>
      <vt:variant>
        <vt:i4>1</vt:i4>
      </vt:variant>
      <vt:variant>
        <vt:lpstr>Títulos de diapositiva</vt:lpstr>
      </vt:variant>
      <vt:variant>
        <vt:i4>11</vt:i4>
      </vt:variant>
      <vt:variant>
        <vt:lpstr>Presentaciones personalizadas</vt:lpstr>
      </vt:variant>
      <vt:variant>
        <vt:i4>1</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Presentación personalizada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pancho</dc:creator>
  <cp:lastModifiedBy>pancho</cp:lastModifiedBy>
  <cp:revision>126</cp:revision>
  <dcterms:created xsi:type="dcterms:W3CDTF">2011-07-30T11:08:28Z</dcterms:created>
  <dcterms:modified xsi:type="dcterms:W3CDTF">2011-10-02T13:21:21Z</dcterms:modified>
</cp:coreProperties>
</file>