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Lobster" panose="00000500000000000000" pitchFamily="2" charset="0"/>
      <p:regular r:id="rId12"/>
    </p:embeddedFont>
    <p:embeddedFont>
      <p:font typeface="Oswald" panose="00000500000000000000" pitchFamily="2" charset="0"/>
      <p:regular r:id="rId13"/>
      <p:bold r:id="rId14"/>
    </p:embeddedFont>
    <p:embeddedFont>
      <p:font typeface="Oswald SemiBold" panose="00000700000000000000" pitchFamily="2" charset="0"/>
      <p:regular r:id="rId15"/>
      <p:bold r:id="rId16"/>
    </p:embeddedFont>
    <p:embeddedFont>
      <p:font typeface="PT Serif" panose="020A0603040505020204" pitchFamily="18" charset="0"/>
      <p:regular r:id="rId17"/>
      <p:bold r:id="rId18"/>
      <p:italic r:id="rId19"/>
      <p:boldItalic r:id="rId20"/>
    </p:embeddedFont>
    <p:embeddedFont>
      <p:font typeface="Segoe UI Emoji" panose="020B0502040204020203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1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ADEF4-ABB6-44A6-9335-FC802668D314}" v="615" dt="2022-06-08T22:19:08.322"/>
    <p1510:client id="{550FBEC4-FF27-6EB1-F3EB-66CF22E58B68}" v="92" dt="2022-06-08T21:56:12.964"/>
    <p1510:client id="{66286FDD-58AE-4A33-8AAB-4BCFA7CAF320}" vWet="4" dt="2022-06-08T21:34:20.644"/>
    <p1510:client id="{7A5870FB-03F5-0217-BD91-E4AED3EA35A7}" v="46" dt="2022-06-08T21:52:37.083"/>
    <p1510:client id="{C97E46FD-B7D9-7011-EE2E-04FBBD8FC747}" v="249" dt="2022-06-08T21:50:30.684"/>
  </p1510:revLst>
</p1510:revInfo>
</file>

<file path=ppt/tableStyles.xml><?xml version="1.0" encoding="utf-8"?>
<a:tblStyleLst xmlns:a="http://schemas.openxmlformats.org/drawingml/2006/main" def="{1C0DB372-9CA0-4D47-98D7-B90510B34B97}">
  <a:tblStyle styleId="{1C0DB372-9CA0-4D47-98D7-B90510B34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>
        <p:guide orient="horz" pos="27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7a687e19_0_2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7a687e19_0_2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36987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36987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c36987a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c36987a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36987a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36987a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36987ae9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36987ae9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8181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823475"/>
            <a:ext cx="7704000" cy="9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600">
                <a:solidFill>
                  <a:srgbClr val="FF774B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8356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714350" y="1314700"/>
            <a:ext cx="7704000" cy="32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181818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114700" y="1690600"/>
            <a:ext cx="4914600" cy="22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1497138" y="4121400"/>
            <a:ext cx="61497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774B"/>
              </a:buClr>
              <a:buSzPts val="1800"/>
              <a:buNone/>
              <a:defRPr>
                <a:solidFill>
                  <a:srgbClr val="FF77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720000" y="1489575"/>
            <a:ext cx="3852000" cy="3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181818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865425" y="1873025"/>
            <a:ext cx="10446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117675" y="1683607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SemiBold"/>
              <a:buNone/>
              <a:defRPr sz="20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2117675" y="2111404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4945850" y="1777175"/>
            <a:ext cx="1044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6298675" y="16906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SemiBold"/>
              <a:buNone/>
              <a:defRPr sz="20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6298675" y="2100400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74B"/>
              </a:buClr>
              <a:buSzPts val="3500"/>
              <a:buFont typeface="Lobster"/>
              <a:buNone/>
              <a:defRPr sz="3500">
                <a:solidFill>
                  <a:srgbClr val="FF774B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865425" y="3475125"/>
            <a:ext cx="10446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2117675" y="3285707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SemiBold"/>
              <a:buNone/>
              <a:defRPr sz="20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2117675" y="3713504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45850" y="3379275"/>
            <a:ext cx="1044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obster"/>
              <a:buNone/>
              <a:defRPr sz="10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6298675" y="32927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SemiBold"/>
              <a:buNone/>
              <a:defRPr sz="20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298675" y="3702500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774B"/>
              </a:buClr>
              <a:buSzPts val="3500"/>
              <a:buFont typeface="Lobster"/>
              <a:buNone/>
              <a:defRPr sz="3500">
                <a:solidFill>
                  <a:srgbClr val="FF774B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9575"/>
            <a:ext cx="77040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800"/>
              <a:buFont typeface="Oswald"/>
              <a:buChar char="●"/>
              <a:defRPr sz="1800"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○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■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●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○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■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●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○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Oswald"/>
              <a:buChar char="■"/>
              <a:defRPr>
                <a:solidFill>
                  <a:srgbClr val="18181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ctrTitle"/>
          </p:nvPr>
        </p:nvSpPr>
        <p:spPr>
          <a:xfrm>
            <a:off x="720000" y="1823475"/>
            <a:ext cx="7704000" cy="9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err="1"/>
              <a:t>BestBrew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1"/>
          </p:nvPr>
        </p:nvSpPr>
        <p:spPr>
          <a:xfrm>
            <a:off x="720000" y="55596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Ekipa </a:t>
            </a:r>
            <a:r>
              <a:rPr lang="sl-SI" dirty="0" err="1"/>
              <a:t>BestBrew</a:t>
            </a:r>
            <a:endParaRPr lang="sl-SI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Nik Kac</a:t>
            </a:r>
            <a:r>
              <a:rPr lang="en-GB" dirty="0"/>
              <a:t> | </a:t>
            </a:r>
            <a:r>
              <a:rPr lang="sl-SI" dirty="0"/>
              <a:t>Urban Vižintin</a:t>
            </a:r>
            <a:r>
              <a:rPr lang="en-GB" dirty="0"/>
              <a:t> | </a:t>
            </a:r>
            <a:r>
              <a:rPr lang="sl-SI" dirty="0"/>
              <a:t>Matic </a:t>
            </a:r>
            <a:r>
              <a:rPr lang="sl-SI" dirty="0" err="1"/>
              <a:t>Absec</a:t>
            </a:r>
            <a:r>
              <a:rPr lang="en-GB" dirty="0"/>
              <a:t> | </a:t>
            </a:r>
            <a:r>
              <a:rPr lang="sl-SI" dirty="0"/>
              <a:t>David Golež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l-SI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197551B-4987-32C8-AB20-D22646623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9" y="3259698"/>
            <a:ext cx="1883802" cy="1883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sx="56000" sy="56000" algn="ctr" rotWithShape="0">
              <a:schemeClr val="tx1">
                <a:alpha val="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Uporabljene tehnologije</a:t>
            </a:r>
            <a:endParaRPr/>
          </a:p>
        </p:txBody>
      </p:sp>
      <p:pic>
        <p:nvPicPr>
          <p:cNvPr id="2" name="Picture 2" descr="React (JavaScript library) - Wikipedia">
            <a:extLst>
              <a:ext uri="{FF2B5EF4-FFF2-40B4-BE49-F238E27FC236}">
                <a16:creationId xmlns:a16="http://schemas.microsoft.com/office/drawing/2014/main" id="{B031BBE6-D2AD-AAD6-8D97-FD12CA34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45" y="1325551"/>
            <a:ext cx="1782763" cy="154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Firebase">
            <a:extLst>
              <a:ext uri="{FF2B5EF4-FFF2-40B4-BE49-F238E27FC236}">
                <a16:creationId xmlns:a16="http://schemas.microsoft.com/office/drawing/2014/main" id="{DB259C18-897A-E873-0637-AF2FDDD9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2" y="1797730"/>
            <a:ext cx="1785937" cy="17859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Your first steps with Express.js - DEV Community">
            <a:extLst>
              <a:ext uri="{FF2B5EF4-FFF2-40B4-BE49-F238E27FC236}">
                <a16:creationId xmlns:a16="http://schemas.microsoft.com/office/drawing/2014/main" id="{FF80EDB6-C3AF-75CF-C8B3-09684252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52" y="1396092"/>
            <a:ext cx="2277396" cy="9116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ostgreSQL Logo / Software / Logonoid.com">
            <a:extLst>
              <a:ext uri="{FF2B5EF4-FFF2-40B4-BE49-F238E27FC236}">
                <a16:creationId xmlns:a16="http://schemas.microsoft.com/office/drawing/2014/main" id="{2916A525-9FAC-37B5-FE91-8F1D537A9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35" y="2612775"/>
            <a:ext cx="1782763" cy="199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Henryk Paluch / GitLab · GitLab">
            <a:extLst>
              <a:ext uri="{FF2B5EF4-FFF2-40B4-BE49-F238E27FC236}">
                <a16:creationId xmlns:a16="http://schemas.microsoft.com/office/drawing/2014/main" id="{60B4610A-0910-AAB0-AB88-FB1511BBD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65" y="2837543"/>
            <a:ext cx="2738273" cy="27382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Are Docker Containers Secured? | TechEntice">
            <a:extLst>
              <a:ext uri="{FF2B5EF4-FFF2-40B4-BE49-F238E27FC236}">
                <a16:creationId xmlns:a16="http://schemas.microsoft.com/office/drawing/2014/main" id="{CD190C65-72CC-22A8-7E53-0B4E81EC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17" y="2766560"/>
            <a:ext cx="2590800" cy="2205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mdbreact - npm">
            <a:extLst>
              <a:ext uri="{FF2B5EF4-FFF2-40B4-BE49-F238E27FC236}">
                <a16:creationId xmlns:a16="http://schemas.microsoft.com/office/drawing/2014/main" id="{8139E56B-BD03-F097-4265-70869F64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38" y="2050708"/>
            <a:ext cx="2006600" cy="652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Salesforce Heroku Reviews 2022: Details, Pricing, &amp; Features | G2">
            <a:extLst>
              <a:ext uri="{FF2B5EF4-FFF2-40B4-BE49-F238E27FC236}">
                <a16:creationId xmlns:a16="http://schemas.microsoft.com/office/drawing/2014/main" id="{EB6388D3-5718-A730-CF40-3F2416DD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50" y="-1599"/>
            <a:ext cx="2590800" cy="1327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957550" y="1777175"/>
            <a:ext cx="860400" cy="860400"/>
          </a:xfrm>
          <a:prstGeom prst="rect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865425" y="1873025"/>
            <a:ext cx="10446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I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3500"/>
              <a:t>Problem </a:t>
            </a:r>
            <a:r>
              <a:rPr lang="sl-SI" sz="3500" err="1"/>
              <a:t>vs</a:t>
            </a:r>
            <a:r>
              <a:rPr lang="sl-SI" sz="3500"/>
              <a:t> rešitev</a:t>
            </a:r>
            <a:endParaRPr sz="350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ubTitle" idx="1"/>
          </p:nvPr>
        </p:nvSpPr>
        <p:spPr>
          <a:xfrm>
            <a:off x="2093350" y="15656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Problem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2"/>
          </p:nvPr>
        </p:nvSpPr>
        <p:spPr>
          <a:xfrm>
            <a:off x="2053330" y="2334102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Kako lahko uporabnikom pomagamo pri iskanju ter ustvarjanju seznamov najljubših piv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3"/>
          </p:nvPr>
        </p:nvSpPr>
        <p:spPr>
          <a:xfrm>
            <a:off x="4945850" y="1777175"/>
            <a:ext cx="104460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II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4"/>
          </p:nvPr>
        </p:nvSpPr>
        <p:spPr>
          <a:xfrm>
            <a:off x="6298675" y="16906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Naš produkt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subTitle" idx="5"/>
          </p:nvPr>
        </p:nvSpPr>
        <p:spPr>
          <a:xfrm>
            <a:off x="6202507" y="2281622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/>
              <a:t>Omogoča iskanje novih piv na lahek ter uporabnikom prijazen način.</a:t>
            </a:r>
            <a:endParaRPr/>
          </a:p>
        </p:txBody>
      </p:sp>
      <p:cxnSp>
        <p:nvCxnSpPr>
          <p:cNvPr id="178" name="Google Shape;178;p31"/>
          <p:cNvCxnSpPr/>
          <p:nvPr/>
        </p:nvCxnSpPr>
        <p:spPr>
          <a:xfrm>
            <a:off x="1817950" y="2115569"/>
            <a:ext cx="2339400" cy="0"/>
          </a:xfrm>
          <a:prstGeom prst="straightConnector1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81" name="Google Shape;181;p31"/>
          <p:cNvSpPr/>
          <p:nvPr/>
        </p:nvSpPr>
        <p:spPr>
          <a:xfrm>
            <a:off x="5037950" y="1777175"/>
            <a:ext cx="860400" cy="860400"/>
          </a:xfrm>
          <a:prstGeom prst="rect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5898350" y="2117819"/>
            <a:ext cx="2339400" cy="0"/>
          </a:xfrm>
          <a:prstGeom prst="straightConnector1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8036" y="4623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sl-SI"/>
              <a:t>Komu je naša aplikacija</a:t>
            </a:r>
            <a:br>
              <a:rPr lang="sl-SI"/>
            </a:br>
            <a:r>
              <a:rPr lang="sl-SI"/>
              <a:t>namenjena</a:t>
            </a:r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l="18425" r="24759"/>
          <a:stretch/>
        </p:blipFill>
        <p:spPr>
          <a:xfrm>
            <a:off x="4760575" y="0"/>
            <a:ext cx="43834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jeZBesedilom 1">
            <a:extLst>
              <a:ext uri="{FF2B5EF4-FFF2-40B4-BE49-F238E27FC236}">
                <a16:creationId xmlns:a16="http://schemas.microsoft.com/office/drawing/2014/main" id="{7AC5E31C-C2FE-CACC-BBEB-D72B60129A3C}"/>
              </a:ext>
            </a:extLst>
          </p:cNvPr>
          <p:cNvSpPr txBox="1"/>
          <p:nvPr/>
        </p:nvSpPr>
        <p:spPr>
          <a:xfrm>
            <a:off x="498122" y="1785761"/>
            <a:ext cx="274319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l-SI">
                <a:latin typeface="Oswald"/>
              </a:rPr>
              <a:t>Ste velik oboževalec piva in neveste, kako bi vaše popivanje dvignili na višji nivo?</a:t>
            </a:r>
          </a:p>
          <a:p>
            <a:endParaRPr lang="sl-SI">
              <a:latin typeface="Oswald"/>
            </a:endParaRPr>
          </a:p>
          <a:p>
            <a:r>
              <a:rPr lang="sl-SI">
                <a:latin typeface="Oswald"/>
              </a:rPr>
              <a:t>Ste se naveličali ves čas piti dolgočasno Laško?</a:t>
            </a:r>
          </a:p>
          <a:p>
            <a:endParaRPr lang="sl-SI">
              <a:latin typeface="Oswald"/>
            </a:endParaRPr>
          </a:p>
          <a:p>
            <a:endParaRPr lang="sl-SI">
              <a:latin typeface="Oswald"/>
            </a:endParaRPr>
          </a:p>
          <a:p>
            <a:r>
              <a:rPr lang="sl-SI">
                <a:latin typeface="Oswald"/>
              </a:rPr>
              <a:t>Potem smo mi prava rešitev za vas! </a:t>
            </a:r>
          </a:p>
          <a:p>
            <a:r>
              <a:rPr lang="sl-SI">
                <a:latin typeface="Oswald"/>
              </a:rPr>
              <a:t>Aplikacija </a:t>
            </a:r>
            <a:r>
              <a:rPr lang="sl-SI" err="1">
                <a:latin typeface="Oswald"/>
              </a:rPr>
              <a:t>BestBrew</a:t>
            </a:r>
            <a:r>
              <a:rPr lang="sl-SI">
                <a:latin typeface="Oswald"/>
              </a:rPr>
              <a:t> vas bo rešila muk ter tegob in odpravila vaše probleme.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Uporaba naše aplikacije</a:t>
            </a:r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4294967295"/>
          </p:nvPr>
        </p:nvSpPr>
        <p:spPr>
          <a:xfrm>
            <a:off x="792325" y="1577875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Prijava</a:t>
            </a:r>
            <a:r>
              <a:rPr lang="en" sz="2000">
                <a:latin typeface="Oswald SemiBold"/>
                <a:ea typeface="Oswald SemiBold"/>
                <a:cs typeface="Oswald SemiBold"/>
                <a:sym typeface="Oswald SemiBold"/>
              </a:rPr>
              <a:t> v </a:t>
            </a: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naš</a:t>
            </a:r>
            <a:r>
              <a:rPr lang="en" sz="2000"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sistem</a:t>
            </a:r>
            <a:endParaRPr lang="en" sz="2000" err="1">
              <a:latin typeface="Oswald SemiBold"/>
              <a:ea typeface="Oswald SemiBold"/>
              <a:cs typeface="Oswald SemiBold"/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4294967295"/>
          </p:nvPr>
        </p:nvSpPr>
        <p:spPr>
          <a:xfrm>
            <a:off x="792325" y="2270272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600" dirty="0"/>
              <a:t>S pomočjo Google računa se lahko prijavite v naš sistem</a:t>
            </a:r>
            <a:r>
              <a:rPr lang="sl-SI" sz="1600" dirty="0"/>
              <a:t> ter uporabljate vse funkcionalnosti.</a:t>
            </a:r>
            <a:endParaRPr lang="en" sz="1600" dirty="0"/>
          </a:p>
        </p:txBody>
      </p:sp>
      <p:sp>
        <p:nvSpPr>
          <p:cNvPr id="211" name="Google Shape;211;p33"/>
          <p:cNvSpPr txBox="1">
            <a:spLocks noGrp="1"/>
          </p:cNvSpPr>
          <p:nvPr>
            <p:ph type="subTitle" idx="4294967295"/>
          </p:nvPr>
        </p:nvSpPr>
        <p:spPr>
          <a:xfrm>
            <a:off x="2625425" y="3377714"/>
            <a:ext cx="2064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Brskanje</a:t>
            </a:r>
            <a:r>
              <a:rPr lang="en" sz="2000">
                <a:latin typeface="Oswald SemiBold"/>
                <a:ea typeface="Oswald SemiBold"/>
                <a:cs typeface="Oswald SemiBold"/>
                <a:sym typeface="Oswald SemiBold"/>
              </a:rPr>
              <a:t> med </a:t>
            </a:r>
            <a:r>
              <a:rPr lang="en" sz="2000" err="1">
                <a:latin typeface="Oswald SemiBold"/>
                <a:ea typeface="Oswald SemiBold"/>
                <a:cs typeface="Oswald SemiBold"/>
                <a:sym typeface="Oswald SemiBold"/>
              </a:rPr>
              <a:t>pivi</a:t>
            </a:r>
            <a:endParaRPr sz="2000" err="1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subTitle" idx="4294967295"/>
          </p:nvPr>
        </p:nvSpPr>
        <p:spPr>
          <a:xfrm>
            <a:off x="2625425" y="3999556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600" dirty="0"/>
              <a:t>Poiščete lahko vaša najljubše piva ter jih dodate na vaš izbran seznam</a:t>
            </a:r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4294967295"/>
          </p:nvPr>
        </p:nvSpPr>
        <p:spPr>
          <a:xfrm>
            <a:off x="3829875" y="1279042"/>
            <a:ext cx="2064000" cy="4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2000" dirty="0">
                <a:latin typeface="Oswald SemiBold"/>
                <a:ea typeface="Oswald SemiBold"/>
                <a:cs typeface="Oswald SemiBold"/>
                <a:sym typeface="Oswald SemiBold"/>
              </a:rPr>
              <a:t>Kreiranje novih seznamov</a:t>
            </a:r>
            <a:endParaRPr lang="en" sz="2000" dirty="0">
              <a:latin typeface="Oswald SemiBold"/>
              <a:ea typeface="Oswald SemiBold"/>
              <a:cs typeface="Oswald SemiBold"/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4294967295"/>
          </p:nvPr>
        </p:nvSpPr>
        <p:spPr>
          <a:xfrm>
            <a:off x="3894169" y="1936546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1600" dirty="0"/>
              <a:t>Kreirajte si sezname po vaših željah, vsakega za različno priložnost "popivanja" </a:t>
            </a:r>
            <a:r>
              <a:rPr lang="en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🙈</a:t>
            </a:r>
            <a:r>
              <a:rPr lang="en" sz="1600" dirty="0"/>
              <a:t>.</a:t>
            </a:r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4294967295"/>
          </p:nvPr>
        </p:nvSpPr>
        <p:spPr>
          <a:xfrm>
            <a:off x="5771481" y="3311224"/>
            <a:ext cx="2064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000" dirty="0">
                <a:latin typeface="Oswald SemiBold"/>
                <a:ea typeface="Oswald SemiBold"/>
                <a:cs typeface="Oswald SemiBold"/>
                <a:sym typeface="Oswald SemiBold"/>
              </a:rPr>
              <a:t>Iskanje pivovarn na zemljevidu.</a:t>
            </a:r>
            <a:endParaRPr sz="2000" dirty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4294967295"/>
          </p:nvPr>
        </p:nvSpPr>
        <p:spPr>
          <a:xfrm>
            <a:off x="5771481" y="3934800"/>
            <a:ext cx="2064000" cy="6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Obiščite ter raziskujte nove pivovarne na našem interaktivnem zemljevidu.</a:t>
            </a:r>
            <a:endParaRPr sz="1600" dirty="0"/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600B50F5-E7DD-6900-8C35-4050EDE00F26}"/>
              </a:ext>
            </a:extLst>
          </p:cNvPr>
          <p:cNvSpPr txBox="1"/>
          <p:nvPr/>
        </p:nvSpPr>
        <p:spPr>
          <a:xfrm>
            <a:off x="6368981" y="848068"/>
            <a:ext cx="23102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dirty="0">
                <a:latin typeface="Oswald SemiBold"/>
                <a:ea typeface="Oswald SemiBold"/>
                <a:cs typeface="Oswald SemiBold"/>
                <a:sym typeface="Oswald SemiBold"/>
              </a:rPr>
              <a:t>Izobraževanje o pivih</a:t>
            </a:r>
            <a:endParaRPr lang="en" sz="2000" dirty="0">
              <a:latin typeface="Oswald SemiBold"/>
              <a:ea typeface="Oswald SemiBold"/>
              <a:cs typeface="Oswald SemiBold"/>
            </a:endParaRPr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C76B6BFD-9525-2E3C-29F7-D2FC8DA8DEBD}"/>
              </a:ext>
            </a:extLst>
          </p:cNvPr>
          <p:cNvSpPr txBox="1"/>
          <p:nvPr/>
        </p:nvSpPr>
        <p:spPr>
          <a:xfrm>
            <a:off x="6142957" y="1228131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600" dirty="0">
                <a:latin typeface="Oswald" panose="00000500000000000000" pitchFamily="2" charset="-18"/>
              </a:rPr>
              <a:t>Vas zanima kakšna zanimiva stvar</a:t>
            </a:r>
          </a:p>
          <a:p>
            <a:r>
              <a:rPr lang="sl-SI" sz="1600" dirty="0">
                <a:latin typeface="Oswald" panose="00000500000000000000" pitchFamily="2" charset="-18"/>
              </a:rPr>
              <a:t> o preteklosti ter sedanjosti piv?</a:t>
            </a:r>
            <a:br>
              <a:rPr lang="sl-SI" sz="1600" dirty="0">
                <a:latin typeface="Oswald" panose="00000500000000000000" pitchFamily="2" charset="-18"/>
              </a:rPr>
            </a:br>
            <a:r>
              <a:rPr lang="sl-SI" sz="1600" dirty="0">
                <a:latin typeface="Oswald" panose="00000500000000000000" pitchFamily="2" charset="-18"/>
              </a:rPr>
              <a:t>Potem obiščite našo začetno stran,</a:t>
            </a:r>
          </a:p>
          <a:p>
            <a:r>
              <a:rPr lang="sl-SI" sz="1600" dirty="0">
                <a:latin typeface="Oswald" panose="00000500000000000000" pitchFamily="2" charset="-18"/>
              </a:rPr>
              <a:t> kjer lahko z klikom enega gumba</a:t>
            </a:r>
          </a:p>
          <a:p>
            <a:r>
              <a:rPr lang="sl-SI" sz="1600" dirty="0">
                <a:latin typeface="Oswald" panose="00000500000000000000" pitchFamily="2" charset="-18"/>
              </a:rPr>
              <a:t>izveste nekaj novega ter poučnega.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2114688" y="1826100"/>
            <a:ext cx="4914600" cy="22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en-US" b="1" i="0" dirty="0">
                <a:solidFill>
                  <a:schemeClr val="bg1"/>
                </a:solidFill>
                <a:effectLst/>
                <a:latin typeface="PT Serif" panose="020B0604020202020204" pitchFamily="18" charset="-18"/>
              </a:rPr>
              <a:t>When I read about the evils of drinking, I gave up reading.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1497138" y="4121400"/>
            <a:ext cx="61497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sl-SI" b="1" i="0" dirty="0" err="1">
                <a:solidFill>
                  <a:schemeClr val="accent1"/>
                </a:solidFill>
                <a:effectLst/>
                <a:latin typeface="PT Serif" panose="020A0603040505020204" pitchFamily="18" charset="-18"/>
              </a:rPr>
              <a:t>Henny</a:t>
            </a:r>
            <a:r>
              <a:rPr lang="sl-SI" b="1" i="0" dirty="0">
                <a:solidFill>
                  <a:schemeClr val="accent1"/>
                </a:solidFill>
                <a:effectLst/>
                <a:latin typeface="PT Serif" panose="020A0603040505020204" pitchFamily="18" charset="-18"/>
              </a:rPr>
              <a:t> </a:t>
            </a:r>
            <a:r>
              <a:rPr lang="sl-SI" b="1" i="0" dirty="0" err="1">
                <a:solidFill>
                  <a:schemeClr val="accent1"/>
                </a:solidFill>
                <a:effectLst/>
                <a:latin typeface="PT Serif" panose="020A0603040505020204" pitchFamily="18" charset="-18"/>
              </a:rPr>
              <a:t>Youngman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28" name="Google Shape;228;p34"/>
          <p:cNvGrpSpPr/>
          <p:nvPr/>
        </p:nvGrpSpPr>
        <p:grpSpPr>
          <a:xfrm>
            <a:off x="4252819" y="868839"/>
            <a:ext cx="638354" cy="639352"/>
            <a:chOff x="1194700" y="238125"/>
            <a:chExt cx="5211050" cy="5219200"/>
          </a:xfrm>
        </p:grpSpPr>
        <p:sp>
          <p:nvSpPr>
            <p:cNvPr id="229" name="Google Shape;229;p34"/>
            <p:cNvSpPr/>
            <p:nvPr/>
          </p:nvSpPr>
          <p:spPr>
            <a:xfrm>
              <a:off x="1807950" y="2843625"/>
              <a:ext cx="1072400" cy="1532350"/>
            </a:xfrm>
            <a:custGeom>
              <a:avLst/>
              <a:gdLst/>
              <a:ahLst/>
              <a:cxnLst/>
              <a:rect l="l" t="t" r="r" b="b"/>
              <a:pathLst>
                <a:path w="42896" h="61294" extrusionOk="0">
                  <a:moveTo>
                    <a:pt x="18398" y="12266"/>
                  </a:moveTo>
                  <a:cubicBezTo>
                    <a:pt x="21758" y="12266"/>
                    <a:pt x="24530" y="15006"/>
                    <a:pt x="24530" y="18398"/>
                  </a:cubicBezTo>
                  <a:cubicBezTo>
                    <a:pt x="24530" y="21758"/>
                    <a:pt x="21758" y="24531"/>
                    <a:pt x="18398" y="24531"/>
                  </a:cubicBezTo>
                  <a:lnTo>
                    <a:pt x="12265" y="24531"/>
                  </a:lnTo>
                  <a:lnTo>
                    <a:pt x="12265" y="12266"/>
                  </a:lnTo>
                  <a:close/>
                  <a:moveTo>
                    <a:pt x="24530" y="36796"/>
                  </a:moveTo>
                  <a:cubicBezTo>
                    <a:pt x="27890" y="36796"/>
                    <a:pt x="30630" y="39536"/>
                    <a:pt x="30630" y="42896"/>
                  </a:cubicBezTo>
                  <a:cubicBezTo>
                    <a:pt x="30630" y="46288"/>
                    <a:pt x="27890" y="49028"/>
                    <a:pt x="24530" y="49028"/>
                  </a:cubicBezTo>
                  <a:lnTo>
                    <a:pt x="12265" y="49028"/>
                  </a:lnTo>
                  <a:lnTo>
                    <a:pt x="12265" y="36796"/>
                  </a:lnTo>
                  <a:close/>
                  <a:moveTo>
                    <a:pt x="0" y="0"/>
                  </a:moveTo>
                  <a:lnTo>
                    <a:pt x="0" y="61293"/>
                  </a:lnTo>
                  <a:lnTo>
                    <a:pt x="24530" y="61293"/>
                  </a:lnTo>
                  <a:cubicBezTo>
                    <a:pt x="34643" y="61293"/>
                    <a:pt x="42895" y="53040"/>
                    <a:pt x="42895" y="42896"/>
                  </a:cubicBezTo>
                  <a:cubicBezTo>
                    <a:pt x="42895" y="36404"/>
                    <a:pt x="39503" y="30696"/>
                    <a:pt x="34414" y="27401"/>
                  </a:cubicBezTo>
                  <a:cubicBezTo>
                    <a:pt x="35915" y="24759"/>
                    <a:pt x="36763" y="21660"/>
                    <a:pt x="36763" y="18398"/>
                  </a:cubicBezTo>
                  <a:cubicBezTo>
                    <a:pt x="36763" y="8253"/>
                    <a:pt x="28543" y="0"/>
                    <a:pt x="18398" y="0"/>
                  </a:cubicBezTo>
                  <a:close/>
                </a:path>
              </a:pathLst>
            </a:custGeom>
            <a:solidFill>
              <a:srgbClr val="FF7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4770650" y="2843625"/>
              <a:ext cx="1021825" cy="1532350"/>
            </a:xfrm>
            <a:custGeom>
              <a:avLst/>
              <a:gdLst/>
              <a:ahLst/>
              <a:cxnLst/>
              <a:rect l="l" t="t" r="r" b="b"/>
              <a:pathLst>
                <a:path w="40873" h="61294" extrusionOk="0">
                  <a:moveTo>
                    <a:pt x="22475" y="12266"/>
                  </a:moveTo>
                  <a:cubicBezTo>
                    <a:pt x="25868" y="12266"/>
                    <a:pt x="28608" y="15006"/>
                    <a:pt x="28608" y="18398"/>
                  </a:cubicBezTo>
                  <a:cubicBezTo>
                    <a:pt x="28608" y="21758"/>
                    <a:pt x="25868" y="24531"/>
                    <a:pt x="22475" y="24531"/>
                  </a:cubicBezTo>
                  <a:lnTo>
                    <a:pt x="12265" y="24531"/>
                  </a:lnTo>
                  <a:lnTo>
                    <a:pt x="12265" y="12266"/>
                  </a:lnTo>
                  <a:close/>
                  <a:moveTo>
                    <a:pt x="0" y="0"/>
                  </a:moveTo>
                  <a:lnTo>
                    <a:pt x="0" y="61293"/>
                  </a:lnTo>
                  <a:lnTo>
                    <a:pt x="12265" y="61293"/>
                  </a:lnTo>
                  <a:lnTo>
                    <a:pt x="12265" y="36796"/>
                  </a:lnTo>
                  <a:lnTo>
                    <a:pt x="14907" y="36796"/>
                  </a:lnTo>
                  <a:lnTo>
                    <a:pt x="29293" y="61000"/>
                  </a:lnTo>
                  <a:lnTo>
                    <a:pt x="39862" y="54737"/>
                  </a:lnTo>
                  <a:lnTo>
                    <a:pt x="28575" y="35752"/>
                  </a:lnTo>
                  <a:cubicBezTo>
                    <a:pt x="35719" y="33240"/>
                    <a:pt x="40873" y="26390"/>
                    <a:pt x="40873" y="18398"/>
                  </a:cubicBezTo>
                  <a:cubicBezTo>
                    <a:pt x="40873" y="8253"/>
                    <a:pt x="32620" y="0"/>
                    <a:pt x="22475" y="0"/>
                  </a:cubicBezTo>
                  <a:close/>
                </a:path>
              </a:pathLst>
            </a:custGeom>
            <a:solidFill>
              <a:srgbClr val="FF7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3142100" y="2843625"/>
              <a:ext cx="1316225" cy="1528275"/>
            </a:xfrm>
            <a:custGeom>
              <a:avLst/>
              <a:gdLst/>
              <a:ahLst/>
              <a:cxnLst/>
              <a:rect l="l" t="t" r="r" b="b"/>
              <a:pathLst>
                <a:path w="52649" h="61131" extrusionOk="0">
                  <a:moveTo>
                    <a:pt x="26325" y="21138"/>
                  </a:moveTo>
                  <a:lnTo>
                    <a:pt x="31283" y="34480"/>
                  </a:lnTo>
                  <a:lnTo>
                    <a:pt x="21366" y="34480"/>
                  </a:lnTo>
                  <a:lnTo>
                    <a:pt x="26325" y="21138"/>
                  </a:lnTo>
                  <a:close/>
                  <a:moveTo>
                    <a:pt x="21073" y="0"/>
                  </a:moveTo>
                  <a:lnTo>
                    <a:pt x="0" y="56857"/>
                  </a:lnTo>
                  <a:lnTo>
                    <a:pt x="11515" y="61130"/>
                  </a:lnTo>
                  <a:lnTo>
                    <a:pt x="16832" y="46745"/>
                  </a:lnTo>
                  <a:lnTo>
                    <a:pt x="35817" y="46745"/>
                  </a:lnTo>
                  <a:lnTo>
                    <a:pt x="41134" y="61130"/>
                  </a:lnTo>
                  <a:lnTo>
                    <a:pt x="52649" y="56857"/>
                  </a:lnTo>
                  <a:lnTo>
                    <a:pt x="31576" y="0"/>
                  </a:lnTo>
                  <a:close/>
                </a:path>
              </a:pathLst>
            </a:custGeom>
            <a:solidFill>
              <a:srgbClr val="FF7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194700" y="238125"/>
              <a:ext cx="5211050" cy="5219200"/>
            </a:xfrm>
            <a:custGeom>
              <a:avLst/>
              <a:gdLst/>
              <a:ahLst/>
              <a:cxnLst/>
              <a:rect l="l" t="t" r="r" b="b"/>
              <a:pathLst>
                <a:path w="208442" h="208768" extrusionOk="0">
                  <a:moveTo>
                    <a:pt x="196176" y="12265"/>
                  </a:moveTo>
                  <a:lnTo>
                    <a:pt x="196176" y="24530"/>
                  </a:lnTo>
                  <a:lnTo>
                    <a:pt x="12265" y="24530"/>
                  </a:lnTo>
                  <a:lnTo>
                    <a:pt x="12265" y="12265"/>
                  </a:lnTo>
                  <a:close/>
                  <a:moveTo>
                    <a:pt x="42928" y="36795"/>
                  </a:moveTo>
                  <a:lnTo>
                    <a:pt x="42928" y="49060"/>
                  </a:lnTo>
                  <a:lnTo>
                    <a:pt x="30663" y="49060"/>
                  </a:lnTo>
                  <a:lnTo>
                    <a:pt x="30663" y="36795"/>
                  </a:lnTo>
                  <a:close/>
                  <a:moveTo>
                    <a:pt x="177778" y="36795"/>
                  </a:moveTo>
                  <a:lnTo>
                    <a:pt x="177778" y="49060"/>
                  </a:lnTo>
                  <a:lnTo>
                    <a:pt x="165513" y="49060"/>
                  </a:lnTo>
                  <a:lnTo>
                    <a:pt x="165513" y="36795"/>
                  </a:lnTo>
                  <a:close/>
                  <a:moveTo>
                    <a:pt x="153281" y="36795"/>
                  </a:moveTo>
                  <a:lnTo>
                    <a:pt x="153281" y="61293"/>
                  </a:lnTo>
                  <a:lnTo>
                    <a:pt x="165513" y="61293"/>
                  </a:lnTo>
                  <a:lnTo>
                    <a:pt x="165513" y="79690"/>
                  </a:lnTo>
                  <a:lnTo>
                    <a:pt x="160392" y="79690"/>
                  </a:lnTo>
                  <a:lnTo>
                    <a:pt x="104221" y="60967"/>
                  </a:lnTo>
                  <a:lnTo>
                    <a:pt x="48049" y="79690"/>
                  </a:lnTo>
                  <a:lnTo>
                    <a:pt x="42928" y="79690"/>
                  </a:lnTo>
                  <a:lnTo>
                    <a:pt x="42928" y="61293"/>
                  </a:lnTo>
                  <a:lnTo>
                    <a:pt x="55160" y="61293"/>
                  </a:lnTo>
                  <a:lnTo>
                    <a:pt x="55160" y="36795"/>
                  </a:lnTo>
                  <a:close/>
                  <a:moveTo>
                    <a:pt x="104221" y="73884"/>
                  </a:moveTo>
                  <a:lnTo>
                    <a:pt x="158402" y="91955"/>
                  </a:lnTo>
                  <a:lnTo>
                    <a:pt x="196176" y="91955"/>
                  </a:lnTo>
                  <a:lnTo>
                    <a:pt x="196176" y="177778"/>
                  </a:lnTo>
                  <a:lnTo>
                    <a:pt x="158402" y="177778"/>
                  </a:lnTo>
                  <a:lnTo>
                    <a:pt x="104221" y="195850"/>
                  </a:lnTo>
                  <a:lnTo>
                    <a:pt x="50039" y="177778"/>
                  </a:lnTo>
                  <a:lnTo>
                    <a:pt x="12265" y="177778"/>
                  </a:lnTo>
                  <a:lnTo>
                    <a:pt x="12265" y="91955"/>
                  </a:lnTo>
                  <a:lnTo>
                    <a:pt x="50039" y="91955"/>
                  </a:lnTo>
                  <a:lnTo>
                    <a:pt x="104221" y="73884"/>
                  </a:lnTo>
                  <a:close/>
                  <a:moveTo>
                    <a:pt x="0" y="0"/>
                  </a:moveTo>
                  <a:lnTo>
                    <a:pt x="0" y="36795"/>
                  </a:lnTo>
                  <a:lnTo>
                    <a:pt x="18398" y="36795"/>
                  </a:lnTo>
                  <a:lnTo>
                    <a:pt x="18398" y="61293"/>
                  </a:lnTo>
                  <a:lnTo>
                    <a:pt x="30663" y="61293"/>
                  </a:lnTo>
                  <a:lnTo>
                    <a:pt x="30663" y="79690"/>
                  </a:lnTo>
                  <a:lnTo>
                    <a:pt x="0" y="79690"/>
                  </a:lnTo>
                  <a:lnTo>
                    <a:pt x="0" y="190043"/>
                  </a:lnTo>
                  <a:lnTo>
                    <a:pt x="48049" y="190043"/>
                  </a:lnTo>
                  <a:lnTo>
                    <a:pt x="104221" y="208767"/>
                  </a:lnTo>
                  <a:lnTo>
                    <a:pt x="160392" y="190043"/>
                  </a:lnTo>
                  <a:lnTo>
                    <a:pt x="208441" y="190043"/>
                  </a:lnTo>
                  <a:lnTo>
                    <a:pt x="208441" y="79690"/>
                  </a:lnTo>
                  <a:lnTo>
                    <a:pt x="177778" y="79690"/>
                  </a:lnTo>
                  <a:lnTo>
                    <a:pt x="177778" y="61293"/>
                  </a:lnTo>
                  <a:lnTo>
                    <a:pt x="190043" y="61293"/>
                  </a:lnTo>
                  <a:lnTo>
                    <a:pt x="190043" y="36795"/>
                  </a:lnTo>
                  <a:lnTo>
                    <a:pt x="208441" y="36795"/>
                  </a:lnTo>
                  <a:lnTo>
                    <a:pt x="208441" y="0"/>
                  </a:lnTo>
                  <a:close/>
                </a:path>
              </a:pathLst>
            </a:custGeom>
            <a:solidFill>
              <a:srgbClr val="FF77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3" name="Google Shape;233;p34"/>
          <p:cNvCxnSpPr/>
          <p:nvPr/>
        </p:nvCxnSpPr>
        <p:spPr>
          <a:xfrm>
            <a:off x="-1325" y="1157675"/>
            <a:ext cx="3822600" cy="0"/>
          </a:xfrm>
          <a:prstGeom prst="straightConnector1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34" name="Google Shape;234;p34"/>
          <p:cNvCxnSpPr/>
          <p:nvPr/>
        </p:nvCxnSpPr>
        <p:spPr>
          <a:xfrm>
            <a:off x="5322725" y="1157675"/>
            <a:ext cx="3822600" cy="0"/>
          </a:xfrm>
          <a:prstGeom prst="straightConnector1">
            <a:avLst/>
          </a:prstGeom>
          <a:noFill/>
          <a:ln w="19050" cap="flat" cmpd="sng">
            <a:solidFill>
              <a:srgbClr val="FF774B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rewery Company Profile by Slidesgo">
  <a:themeElements>
    <a:clrScheme name="Simple Light">
      <a:dk1>
        <a:srgbClr val="181818"/>
      </a:dk1>
      <a:lt1>
        <a:srgbClr val="FFFFFF"/>
      </a:lt1>
      <a:dk2>
        <a:srgbClr val="FF774B"/>
      </a:dk2>
      <a:lt2>
        <a:srgbClr val="181818"/>
      </a:lt2>
      <a:accent1>
        <a:srgbClr val="FF774B"/>
      </a:accent1>
      <a:accent2>
        <a:srgbClr val="212121"/>
      </a:accent2>
      <a:accent3>
        <a:srgbClr val="F3F3F3"/>
      </a:accent3>
      <a:accent4>
        <a:srgbClr val="FFFFFF"/>
      </a:accent4>
      <a:accent5>
        <a:srgbClr val="FF774B"/>
      </a:accent5>
      <a:accent6>
        <a:srgbClr val="18181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04AE9EE9D60B468D3BC5DB5A2AA5FC" ma:contentTypeVersion="7" ma:contentTypeDescription="Ustvari nov dokument." ma:contentTypeScope="" ma:versionID="2f9755d6b3f00828fbf3b37b12fd0cad">
  <xsd:schema xmlns:xsd="http://www.w3.org/2001/XMLSchema" xmlns:xs="http://www.w3.org/2001/XMLSchema" xmlns:p="http://schemas.microsoft.com/office/2006/metadata/properties" xmlns:ns3="5e0da4bf-94c1-4ce3-9f5a-7fd65015dbbd" xmlns:ns4="fee3c249-f2ad-40b7-9286-374ff9fa40dc" targetNamespace="http://schemas.microsoft.com/office/2006/metadata/properties" ma:root="true" ma:fieldsID="fd3226bb53ec66fbc9ddf3cdd5423e0d" ns3:_="" ns4:_="">
    <xsd:import namespace="5e0da4bf-94c1-4ce3-9f5a-7fd65015dbbd"/>
    <xsd:import namespace="fee3c249-f2ad-40b7-9286-374ff9fa40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da4bf-94c1-4ce3-9f5a-7fd65015d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3c249-f2ad-40b7-9286-374ff9fa40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V skupni rabi z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V skupni rabi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Razprševanje namiga za skupno rab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F6F6F-81F7-49CB-B359-AB9B1C29A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C49F25-E0F0-4CA7-9672-FEEAD9EE094F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fee3c249-f2ad-40b7-9286-374ff9fa40dc"/>
    <ds:schemaRef ds:uri="http://schemas.microsoft.com/office/infopath/2007/PartnerControls"/>
    <ds:schemaRef ds:uri="5e0da4bf-94c1-4ce3-9f5a-7fd65015dbb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30FEDF-D794-4692-BDD9-C78DAF0B4BDF}">
  <ds:schemaRefs>
    <ds:schemaRef ds:uri="5e0da4bf-94c1-4ce3-9f5a-7fd65015dbbd"/>
    <ds:schemaRef ds:uri="fee3c249-f2ad-40b7-9286-374ff9fa40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222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Lobster</vt:lpstr>
      <vt:lpstr>Oswald</vt:lpstr>
      <vt:lpstr>Rubik</vt:lpstr>
      <vt:lpstr>Oswald SemiBold</vt:lpstr>
      <vt:lpstr>Segoe UI Emoji</vt:lpstr>
      <vt:lpstr>Arial</vt:lpstr>
      <vt:lpstr>PT Serif</vt:lpstr>
      <vt:lpstr>Brewery Company Profile by Slidesgo</vt:lpstr>
      <vt:lpstr>BestBrew</vt:lpstr>
      <vt:lpstr>Uporabljene tehnologije</vt:lpstr>
      <vt:lpstr>I</vt:lpstr>
      <vt:lpstr>Komu je naša aplikacija namenjena</vt:lpstr>
      <vt:lpstr>Uporaba naše aplikacije</vt:lpstr>
      <vt:lpstr>“When I read about the evils of drinking, I gave up reading.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BestBrew</dc:title>
  <cp:lastModifiedBy>Nik Kac</cp:lastModifiedBy>
  <cp:revision>3</cp:revision>
  <dcterms:modified xsi:type="dcterms:W3CDTF">2022-06-09T08:37:13Z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0x0101005A04AE9EE9D60B468D3BC5DB5A2AA5FC</vt:lpwstr>
  </property>
</Properties>
</file>