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98" autoAdjust="0"/>
    <p:restoredTop sz="94660"/>
  </p:normalViewPr>
  <p:slideViewPr>
    <p:cSldViewPr snapToGrid="0">
      <p:cViewPr>
        <p:scale>
          <a:sx n="300" d="100"/>
          <a:sy n="300" d="100"/>
        </p:scale>
        <p:origin x="-7980" y="-4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764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3057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51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89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06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51134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857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238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527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93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331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609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6772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8269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59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372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107A-89FF-4BCC-855E-AB9B100B95DF}" type="datetimeFigureOut">
              <a:rPr lang="sl-SI" smtClean="0"/>
              <a:t>17. 05. 2023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BA3572-5BCF-4762-8E80-844C34ABD3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7309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16053E-4F5B-0393-6A6C-2A58D6F89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61672"/>
            <a:ext cx="9448800" cy="1825096"/>
          </a:xfrm>
        </p:spPr>
        <p:txBody>
          <a:bodyPr/>
          <a:lstStyle/>
          <a:p>
            <a:pPr algn="ctr"/>
            <a:r>
              <a:rPr lang="sl-SI" dirty="0" err="1">
                <a:latin typeface="Calisto MT" panose="02040603050505030304" pitchFamily="18" charset="0"/>
                <a:cs typeface="Aldhabi" panose="020B0604020202020204" pitchFamily="2" charset="-78"/>
              </a:rPr>
              <a:t>Hoyle</a:t>
            </a:r>
            <a:r>
              <a:rPr lang="sl-SI" dirty="0">
                <a:latin typeface="Calisto MT" panose="02040603050505030304" pitchFamily="18" charset="0"/>
                <a:cs typeface="Aldhabi" panose="020B0604020202020204" pitchFamily="2" charset="-78"/>
              </a:rPr>
              <a:t> </a:t>
            </a:r>
            <a:r>
              <a:rPr lang="sl-SI" dirty="0" err="1">
                <a:latin typeface="Calisto MT" panose="02040603050505030304" pitchFamily="18" charset="0"/>
                <a:cs typeface="Aldhabi" panose="020B0604020202020204" pitchFamily="2" charset="-78"/>
              </a:rPr>
              <a:t>state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18122F0-341D-C93C-2EE3-9C43C8E82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41900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sl-SI" dirty="0" err="1">
                <a:solidFill>
                  <a:schemeClr val="tx1"/>
                </a:solidFill>
                <a:latin typeface="Calisto MT" panose="02040603050505030304" pitchFamily="18" charset="0"/>
              </a:rPr>
              <a:t>Author</a:t>
            </a:r>
            <a:r>
              <a:rPr lang="sl-SI" dirty="0">
                <a:solidFill>
                  <a:schemeClr val="tx1"/>
                </a:solidFill>
                <a:latin typeface="Calisto MT" panose="02040603050505030304" pitchFamily="18" charset="0"/>
              </a:rPr>
              <a:t>: Matic Tonin</a:t>
            </a:r>
          </a:p>
          <a:p>
            <a:pPr algn="ctr"/>
            <a:r>
              <a:rPr lang="sl-SI" dirty="0">
                <a:solidFill>
                  <a:schemeClr val="tx1"/>
                </a:solidFill>
                <a:latin typeface="Calisto MT" panose="02040603050505030304" pitchFamily="18" charset="0"/>
              </a:rPr>
              <a:t>Mentor: Miha Mihovilovič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00FA80FD-16CE-5285-2B1E-8461F1585DDE}"/>
              </a:ext>
            </a:extLst>
          </p:cNvPr>
          <p:cNvSpPr txBox="1"/>
          <p:nvPr/>
        </p:nvSpPr>
        <p:spPr>
          <a:xfrm>
            <a:off x="1471612" y="3672568"/>
            <a:ext cx="952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>
                <a:latin typeface="Calisto MT" panose="02040603050505030304" pitchFamily="18" charset="0"/>
              </a:rPr>
              <a:t>1. </a:t>
            </a:r>
            <a:r>
              <a:rPr lang="sl-SI" dirty="0" err="1">
                <a:latin typeface="Calisto MT" panose="02040603050505030304" pitchFamily="18" charset="0"/>
              </a:rPr>
              <a:t>year</a:t>
            </a:r>
            <a:r>
              <a:rPr lang="sl-SI" dirty="0">
                <a:latin typeface="Calisto MT" panose="02040603050505030304" pitchFamily="18" charset="0"/>
              </a:rPr>
              <a:t> </a:t>
            </a:r>
            <a:r>
              <a:rPr lang="sl-SI" dirty="0" err="1">
                <a:latin typeface="Calisto MT" panose="02040603050505030304" pitchFamily="18" charset="0"/>
              </a:rPr>
              <a:t>of</a:t>
            </a:r>
            <a:r>
              <a:rPr lang="sl-SI" dirty="0">
                <a:latin typeface="Calisto MT" panose="02040603050505030304" pitchFamily="18" charset="0"/>
              </a:rPr>
              <a:t> </a:t>
            </a:r>
            <a:r>
              <a:rPr lang="sl-SI" dirty="0" err="1">
                <a:latin typeface="Calisto MT" panose="02040603050505030304" pitchFamily="18" charset="0"/>
              </a:rPr>
              <a:t>Master‘s</a:t>
            </a:r>
            <a:r>
              <a:rPr lang="sl-SI" dirty="0">
                <a:latin typeface="Calisto MT" panose="02040603050505030304" pitchFamily="18" charset="0"/>
              </a:rPr>
              <a:t> </a:t>
            </a:r>
            <a:r>
              <a:rPr lang="sl-SI" dirty="0" err="1">
                <a:latin typeface="Calisto MT" panose="02040603050505030304" pitchFamily="18" charset="0"/>
              </a:rPr>
              <a:t>degree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3B683A1A-53C2-9655-9C17-300532F41749}"/>
              </a:ext>
            </a:extLst>
          </p:cNvPr>
          <p:cNvSpPr txBox="1"/>
          <p:nvPr/>
        </p:nvSpPr>
        <p:spPr>
          <a:xfrm>
            <a:off x="4614553" y="3059668"/>
            <a:ext cx="296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>
                <a:latin typeface="Calisto MT" panose="02040603050505030304" pitchFamily="18" charset="0"/>
              </a:rPr>
              <a:t>Seminar 1.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1875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Measurements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4471"/>
            <a:ext cx="11137838" cy="5099897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chemeClr val="tx1"/>
                </a:solidFill>
              </a:rPr>
              <a:t>Main </a:t>
            </a:r>
            <a:r>
              <a:rPr lang="sl-SI" dirty="0" err="1">
                <a:solidFill>
                  <a:schemeClr val="tx1"/>
                </a:solidFill>
              </a:rPr>
              <a:t>goal</a:t>
            </a:r>
            <a:r>
              <a:rPr lang="sl-SI" dirty="0">
                <a:solidFill>
                  <a:schemeClr val="tx1"/>
                </a:solidFill>
              </a:rPr>
              <a:t>: </a:t>
            </a:r>
            <a:r>
              <a:rPr lang="sl-SI" dirty="0" err="1">
                <a:solidFill>
                  <a:schemeClr val="tx1"/>
                </a:solidFill>
              </a:rPr>
              <a:t>Resolve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inconsistency</a:t>
            </a:r>
            <a:r>
              <a:rPr lang="sl-SI" dirty="0">
                <a:solidFill>
                  <a:schemeClr val="tx1"/>
                </a:solidFill>
              </a:rPr>
              <a:t> in </a:t>
            </a: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By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knowing</a:t>
            </a:r>
            <a:r>
              <a:rPr lang="sl-SI" dirty="0">
                <a:solidFill>
                  <a:schemeClr val="tx1"/>
                </a:solidFill>
              </a:rPr>
              <a:t> monopole </a:t>
            </a:r>
            <a:r>
              <a:rPr lang="sl-SI" dirty="0" err="1">
                <a:solidFill>
                  <a:schemeClr val="tx1"/>
                </a:solidFill>
              </a:rPr>
              <a:t>matrix</a:t>
            </a:r>
            <a:r>
              <a:rPr lang="sl-SI" dirty="0">
                <a:solidFill>
                  <a:schemeClr val="tx1"/>
                </a:solidFill>
              </a:rPr>
              <a:t> element,        </a:t>
            </a:r>
            <a:r>
              <a:rPr lang="sl-SI" dirty="0" err="1">
                <a:solidFill>
                  <a:schemeClr val="tx1"/>
                </a:solidFill>
              </a:rPr>
              <a:t>was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calculated</a:t>
            </a:r>
            <a:r>
              <a:rPr lang="sl-SI" dirty="0">
                <a:solidFill>
                  <a:schemeClr val="tx1"/>
                </a:solidFill>
              </a:rPr>
              <a:t> as </a:t>
            </a:r>
          </a:p>
          <a:p>
            <a:endParaRPr lang="sl-SI" dirty="0"/>
          </a:p>
          <a:p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9" y="823397"/>
            <a:ext cx="759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/>
              <a:t>S-DALINAC </a:t>
            </a:r>
            <a:r>
              <a:rPr lang="sl-SI" sz="2800" dirty="0" err="1"/>
              <a:t>experiment</a:t>
            </a:r>
            <a:endParaRPr lang="sl-SI" sz="2800" dirty="0"/>
          </a:p>
        </p:txBody>
      </p:sp>
      <p:pic>
        <p:nvPicPr>
          <p:cNvPr id="10" name="Slika 9" descr="Slika, ki vsebuje besede črna, tema&#10;&#10;Opis je samodejno ustvarjen">
            <a:extLst>
              <a:ext uri="{FF2B5EF4-FFF2-40B4-BE49-F238E27FC236}">
                <a16:creationId xmlns:a16="http://schemas.microsoft.com/office/drawing/2014/main" id="{B6A6F9E1-91EC-7A8B-02C2-FE3105E7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78" y="1468077"/>
            <a:ext cx="427719" cy="266834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3009194D-4D73-F739-5EF5-05DC4D68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5" y="2020002"/>
            <a:ext cx="6431297" cy="2501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Slika 13" descr="Slika, ki vsebuje besede črna, tema&#10;&#10;Opis je samodejno ustvarjen">
            <a:extLst>
              <a:ext uri="{FF2B5EF4-FFF2-40B4-BE49-F238E27FC236}">
                <a16:creationId xmlns:a16="http://schemas.microsoft.com/office/drawing/2014/main" id="{95970AE7-4622-937C-8A97-FBE0F479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62" y="4692393"/>
            <a:ext cx="427719" cy="266834"/>
          </a:xfrm>
          <a:prstGeom prst="rect">
            <a:avLst/>
          </a:prstGeom>
        </p:spPr>
      </p:pic>
      <p:pic>
        <p:nvPicPr>
          <p:cNvPr id="19" name="Slika 18">
            <a:extLst>
              <a:ext uri="{FF2B5EF4-FFF2-40B4-BE49-F238E27FC236}">
                <a16:creationId xmlns:a16="http://schemas.microsoft.com/office/drawing/2014/main" id="{3578CD81-65E3-B9BF-2FB1-CB46BCFFB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0" y="5391967"/>
            <a:ext cx="10681855" cy="847310"/>
          </a:xfrm>
          <a:prstGeom prst="rect">
            <a:avLst/>
          </a:prstGeom>
        </p:spPr>
      </p:pic>
      <p:pic>
        <p:nvPicPr>
          <p:cNvPr id="21" name="Slika 20" descr="Slika, ki vsebuje besede besedilo, vrstica, diagram, grafični prikaz&#10;&#10;Opis je samodejno ustvarjen">
            <a:extLst>
              <a:ext uri="{FF2B5EF4-FFF2-40B4-BE49-F238E27FC236}">
                <a16:creationId xmlns:a16="http://schemas.microsoft.com/office/drawing/2014/main" id="{0F9EC039-D403-C0A5-D0D5-DB2F8AA4E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50" y="2006043"/>
            <a:ext cx="3515895" cy="2528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413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Measurements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4471"/>
            <a:ext cx="11137838" cy="5099897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chemeClr val="tx1"/>
                </a:solidFill>
              </a:rPr>
              <a:t>But </a:t>
            </a:r>
            <a:r>
              <a:rPr lang="sl-SI" dirty="0" err="1">
                <a:solidFill>
                  <a:schemeClr val="tx1"/>
                </a:solidFill>
              </a:rPr>
              <a:t>also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calculated</a:t>
            </a:r>
            <a:r>
              <a:rPr lang="sl-SI" dirty="0">
                <a:solidFill>
                  <a:schemeClr val="tx1"/>
                </a:solidFill>
              </a:rPr>
              <a:t>         </a:t>
            </a:r>
            <a:r>
              <a:rPr lang="sl-SI" dirty="0" err="1">
                <a:solidFill>
                  <a:schemeClr val="tx1"/>
                </a:solidFill>
              </a:rPr>
              <a:t>with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>
                <a:solidFill>
                  <a:schemeClr val="tx1"/>
                </a:solidFill>
                <a:effectLst/>
              </a:rPr>
              <a:t>alternative </a:t>
            </a:r>
            <a:r>
              <a:rPr lang="sl-SI" dirty="0" err="1">
                <a:solidFill>
                  <a:schemeClr val="tx1"/>
                </a:solidFill>
                <a:effectLst/>
              </a:rPr>
              <a:t>method</a:t>
            </a:r>
            <a:r>
              <a:rPr lang="sl-SI" dirty="0">
                <a:solidFill>
                  <a:schemeClr val="tx1"/>
                </a:solidFill>
                <a:effectLst/>
              </a:rPr>
              <a:t>; </a:t>
            </a:r>
            <a:r>
              <a:rPr lang="sl-SI" dirty="0">
                <a:solidFill>
                  <a:schemeClr val="tx1"/>
                </a:solidFill>
              </a:rPr>
              <a:t>Fourier </a:t>
            </a:r>
            <a:r>
              <a:rPr lang="sl-SI" dirty="0" err="1">
                <a:solidFill>
                  <a:schemeClr val="tx1"/>
                </a:solidFill>
              </a:rPr>
              <a:t>Bessel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analysis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They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represented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density</a:t>
            </a:r>
            <a:r>
              <a:rPr lang="sl-SI" dirty="0">
                <a:solidFill>
                  <a:schemeClr val="tx1"/>
                </a:solidFill>
              </a:rPr>
              <a:t> as Fourier-</a:t>
            </a:r>
            <a:r>
              <a:rPr lang="sl-SI" dirty="0" err="1">
                <a:solidFill>
                  <a:schemeClr val="tx1"/>
                </a:solidFill>
              </a:rPr>
              <a:t>Bessel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function</a:t>
            </a:r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fitted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data to </a:t>
            </a:r>
            <a:r>
              <a:rPr lang="sl-SI" dirty="0" err="1">
                <a:solidFill>
                  <a:schemeClr val="tx1"/>
                </a:solidFill>
              </a:rPr>
              <a:t>calculate</a:t>
            </a:r>
            <a:r>
              <a:rPr lang="sl-SI" dirty="0">
                <a:solidFill>
                  <a:schemeClr val="tx1"/>
                </a:solidFill>
              </a:rPr>
              <a:t> form </a:t>
            </a:r>
            <a:r>
              <a:rPr lang="sl-SI" dirty="0" err="1">
                <a:solidFill>
                  <a:schemeClr val="tx1"/>
                </a:solidFill>
              </a:rPr>
              <a:t>factor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br>
              <a:rPr lang="sl-SI" dirty="0">
                <a:solidFill>
                  <a:schemeClr val="tx1"/>
                </a:solidFill>
              </a:rPr>
            </a:br>
            <a:r>
              <a:rPr lang="sl-SI" dirty="0" err="1">
                <a:solidFill>
                  <a:schemeClr val="tx1"/>
                </a:solidFill>
              </a:rPr>
              <a:t>then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corresponding</a:t>
            </a:r>
            <a:r>
              <a:rPr lang="sl-SI" dirty="0">
                <a:solidFill>
                  <a:schemeClr val="tx1"/>
                </a:solidFill>
              </a:rPr>
              <a:t> monopole </a:t>
            </a:r>
            <a:r>
              <a:rPr lang="sl-SI" dirty="0" err="1">
                <a:solidFill>
                  <a:schemeClr val="tx1"/>
                </a:solidFill>
              </a:rPr>
              <a:t>matrix</a:t>
            </a:r>
            <a:r>
              <a:rPr lang="sl-SI" dirty="0">
                <a:solidFill>
                  <a:schemeClr val="tx1"/>
                </a:solidFill>
              </a:rPr>
              <a:t> element, </a:t>
            </a:r>
            <a:br>
              <a:rPr lang="sl-SI" dirty="0">
                <a:solidFill>
                  <a:schemeClr val="tx1"/>
                </a:solidFill>
              </a:rPr>
            </a:br>
            <a:r>
              <a:rPr lang="sl-SI" dirty="0" err="1">
                <a:solidFill>
                  <a:schemeClr val="tx1"/>
                </a:solidFill>
              </a:rPr>
              <a:t>which</a:t>
            </a:r>
            <a:r>
              <a:rPr lang="sl-SI" dirty="0">
                <a:solidFill>
                  <a:schemeClr val="tx1"/>
                </a:solidFill>
              </a:rPr>
              <a:t> led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to</a:t>
            </a:r>
          </a:p>
          <a:p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9" y="823397"/>
            <a:ext cx="759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/>
              <a:t>S-DALINAC </a:t>
            </a:r>
            <a:r>
              <a:rPr lang="sl-SI" sz="2800" dirty="0" err="1"/>
              <a:t>experiment</a:t>
            </a:r>
            <a:endParaRPr lang="sl-SI" sz="2800" dirty="0"/>
          </a:p>
        </p:txBody>
      </p:sp>
      <p:pic>
        <p:nvPicPr>
          <p:cNvPr id="10" name="Slika 9" descr="Slika, ki vsebuje besede črna, tema&#10;&#10;Opis je samodejno ustvarjen">
            <a:extLst>
              <a:ext uri="{FF2B5EF4-FFF2-40B4-BE49-F238E27FC236}">
                <a16:creationId xmlns:a16="http://schemas.microsoft.com/office/drawing/2014/main" id="{B6A6F9E1-91EC-7A8B-02C2-FE3105E7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23" y="1490328"/>
            <a:ext cx="427719" cy="266834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FA5C44D4-E13D-774B-79ED-7ACB95594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99" y="2498131"/>
            <a:ext cx="8118202" cy="847310"/>
          </a:xfrm>
          <a:prstGeom prst="rect">
            <a:avLst/>
          </a:prstGeom>
        </p:spPr>
      </p:pic>
      <p:pic>
        <p:nvPicPr>
          <p:cNvPr id="8" name="Slika 7" descr="Slika, ki vsebuje besede besedilo, diagram, vrstica, grafični prikaz&#10;&#10;Opis je samodejno ustvarjen">
            <a:extLst>
              <a:ext uri="{FF2B5EF4-FFF2-40B4-BE49-F238E27FC236}">
                <a16:creationId xmlns:a16="http://schemas.microsoft.com/office/drawing/2014/main" id="{C2E0F4CF-A76B-4E58-7EE5-B7D22F68F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6" y="3515793"/>
            <a:ext cx="4405185" cy="30653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49540A1B-0B41-B55F-DB30-BA52C3551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41" y="4687940"/>
            <a:ext cx="4938964" cy="5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6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Measurements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4471"/>
            <a:ext cx="11137838" cy="5099897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chemeClr val="tx1"/>
                </a:solidFill>
              </a:rPr>
              <a:t>To </a:t>
            </a:r>
            <a:r>
              <a:rPr lang="sl-SI" dirty="0" err="1">
                <a:solidFill>
                  <a:schemeClr val="tx1"/>
                </a:solidFill>
              </a:rPr>
              <a:t>get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most </a:t>
            </a:r>
            <a:r>
              <a:rPr lang="sl-SI" dirty="0" err="1">
                <a:solidFill>
                  <a:schemeClr val="tx1"/>
                </a:solidFill>
              </a:rPr>
              <a:t>precise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result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partial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pair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width</a:t>
            </a:r>
            <a:r>
              <a:rPr lang="sl-SI" dirty="0">
                <a:solidFill>
                  <a:schemeClr val="tx1"/>
                </a:solidFill>
              </a:rPr>
              <a:t> to date, </a:t>
            </a:r>
            <a:r>
              <a:rPr lang="sl-SI" dirty="0" err="1">
                <a:solidFill>
                  <a:schemeClr val="tx1"/>
                </a:solidFill>
              </a:rPr>
              <a:t>they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averaged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results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got</a:t>
            </a:r>
            <a:r>
              <a:rPr lang="sl-SI" dirty="0">
                <a:solidFill>
                  <a:schemeClr val="tx1"/>
                </a:solidFill>
              </a:rPr>
              <a:t>:</a:t>
            </a: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9" y="823397"/>
            <a:ext cx="759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/>
              <a:t>S-DALINAC </a:t>
            </a:r>
            <a:r>
              <a:rPr lang="sl-SI" sz="2800" dirty="0" err="1"/>
              <a:t>experiment</a:t>
            </a:r>
            <a:endParaRPr lang="sl-SI" sz="2800" dirty="0"/>
          </a:p>
        </p:txBody>
      </p:sp>
      <p:pic>
        <p:nvPicPr>
          <p:cNvPr id="17" name="Slika 16" descr="Slika, ki vsebuje besede besedilo, posnetek zaslona, številka, pisava&#10;&#10;Opis je samodejno ustvarjen">
            <a:extLst>
              <a:ext uri="{FF2B5EF4-FFF2-40B4-BE49-F238E27FC236}">
                <a16:creationId xmlns:a16="http://schemas.microsoft.com/office/drawing/2014/main" id="{45430A86-748E-90C2-0980-AE0CE8F47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82" y="3149604"/>
            <a:ext cx="5569236" cy="32386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45DC845-FC24-E7A2-6CC3-5DCB08F37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27436"/>
            <a:ext cx="7810500" cy="72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1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The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shape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and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structure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the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20780"/>
            <a:ext cx="11137838" cy="5099897"/>
          </a:xfrm>
        </p:spPr>
        <p:txBody>
          <a:bodyPr>
            <a:normAutofit/>
          </a:bodyPr>
          <a:lstStyle/>
          <a:p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atom </a:t>
            </a:r>
            <a:r>
              <a:rPr lang="sl-SI" dirty="0" err="1">
                <a:solidFill>
                  <a:schemeClr val="tx1"/>
                </a:solidFill>
              </a:rPr>
              <a:t>structure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mainly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described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Shell</a:t>
            </a:r>
            <a:r>
              <a:rPr lang="sl-SI" dirty="0">
                <a:solidFill>
                  <a:schemeClr val="tx1"/>
                </a:solidFill>
              </a:rPr>
              <a:t> model:</a:t>
            </a:r>
            <a:br>
              <a:rPr lang="sl-SI" dirty="0">
                <a:solidFill>
                  <a:schemeClr val="tx1"/>
                </a:solidFill>
              </a:rPr>
            </a:br>
            <a:r>
              <a:rPr lang="sl-SI" dirty="0">
                <a:solidFill>
                  <a:schemeClr val="tx1"/>
                </a:solidFill>
              </a:rPr>
              <a:t>			</a:t>
            </a:r>
            <a:r>
              <a:rPr lang="sl-SI" dirty="0" err="1">
                <a:solidFill>
                  <a:schemeClr val="tx1"/>
                </a:solidFill>
              </a:rPr>
              <a:t>Structure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where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protons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neutrons</a:t>
            </a:r>
            <a:r>
              <a:rPr lang="sl-SI" dirty="0">
                <a:solidFill>
                  <a:schemeClr val="tx1"/>
                </a:solidFill>
              </a:rPr>
              <a:t> are </a:t>
            </a:r>
            <a:r>
              <a:rPr lang="sl-SI" dirty="0" err="1">
                <a:solidFill>
                  <a:schemeClr val="tx1"/>
                </a:solidFill>
              </a:rPr>
              <a:t>arranged</a:t>
            </a:r>
            <a:r>
              <a:rPr lang="sl-SI" dirty="0">
                <a:solidFill>
                  <a:schemeClr val="tx1"/>
                </a:solidFill>
              </a:rPr>
              <a:t> in a </a:t>
            </a:r>
            <a:r>
              <a:rPr lang="sl-SI" dirty="0" err="1">
                <a:solidFill>
                  <a:schemeClr val="tx1"/>
                </a:solidFill>
              </a:rPr>
              <a:t>shell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with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maximum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number</a:t>
            </a:r>
            <a:br>
              <a:rPr lang="sl-SI" dirty="0">
                <a:solidFill>
                  <a:schemeClr val="tx1"/>
                </a:solidFill>
              </a:rPr>
            </a:br>
            <a:r>
              <a:rPr lang="sl-SI" dirty="0">
                <a:solidFill>
                  <a:schemeClr val="tx1"/>
                </a:solidFill>
              </a:rPr>
              <a:t>			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nucleons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that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occupy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shells</a:t>
            </a:r>
            <a:r>
              <a:rPr lang="sl-SI" dirty="0">
                <a:solidFill>
                  <a:schemeClr val="tx1"/>
                </a:solidFill>
              </a:rPr>
              <a:t> as </a:t>
            </a:r>
            <a:r>
              <a:rPr lang="sl-SI" dirty="0" err="1">
                <a:solidFill>
                  <a:schemeClr val="tx1"/>
                </a:solidFill>
              </a:rPr>
              <a:t>sequemnce</a:t>
            </a:r>
            <a:r>
              <a:rPr lang="sl-SI" dirty="0">
                <a:solidFill>
                  <a:schemeClr val="tx1"/>
                </a:solidFill>
              </a:rPr>
              <a:t> 2, 8, 20, 50…</a:t>
            </a:r>
            <a:br>
              <a:rPr lang="sl-SI" dirty="0">
                <a:solidFill>
                  <a:schemeClr val="tx1"/>
                </a:solidFill>
              </a:rPr>
            </a:br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Good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prediction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light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nuclei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fails</a:t>
            </a:r>
            <a:r>
              <a:rPr lang="sl-SI" dirty="0">
                <a:solidFill>
                  <a:schemeClr val="tx1"/>
                </a:solidFill>
              </a:rPr>
              <a:t> to </a:t>
            </a:r>
            <a:r>
              <a:rPr lang="sl-SI" dirty="0" err="1">
                <a:solidFill>
                  <a:schemeClr val="tx1"/>
                </a:solidFill>
              </a:rPr>
              <a:t>explain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Hoyle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Energy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Shell</a:t>
            </a:r>
            <a:r>
              <a:rPr lang="sl-SI" dirty="0">
                <a:solidFill>
                  <a:schemeClr val="tx1"/>
                </a:solidFill>
              </a:rPr>
              <a:t> model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Hoyle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does</a:t>
            </a:r>
            <a:r>
              <a:rPr lang="sl-SI" dirty="0">
                <a:solidFill>
                  <a:schemeClr val="tx1"/>
                </a:solidFill>
              </a:rPr>
              <a:t> not match.</a:t>
            </a:r>
          </a:p>
          <a:p>
            <a:endParaRPr lang="sl-SI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Hoyle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does</a:t>
            </a:r>
            <a:r>
              <a:rPr lang="sl-SI" dirty="0">
                <a:solidFill>
                  <a:schemeClr val="tx1"/>
                </a:solidFill>
              </a:rPr>
              <a:t> not </a:t>
            </a:r>
            <a:r>
              <a:rPr lang="sl-SI" dirty="0" err="1">
                <a:solidFill>
                  <a:schemeClr val="tx1"/>
                </a:solidFill>
              </a:rPr>
              <a:t>act</a:t>
            </a:r>
            <a:r>
              <a:rPr lang="sl-SI" dirty="0">
                <a:solidFill>
                  <a:schemeClr val="tx1"/>
                </a:solidFill>
              </a:rPr>
              <a:t> like a </a:t>
            </a:r>
            <a:r>
              <a:rPr lang="sl-SI" dirty="0" err="1">
                <a:solidFill>
                  <a:schemeClr val="tx1"/>
                </a:solidFill>
              </a:rPr>
              <a:t>group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protons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br>
              <a:rPr lang="sl-SI" dirty="0">
                <a:solidFill>
                  <a:schemeClr val="tx1"/>
                </a:solidFill>
              </a:rPr>
            </a:br>
            <a:r>
              <a:rPr lang="sl-SI" dirty="0" err="1">
                <a:solidFill>
                  <a:schemeClr val="tx1"/>
                </a:solidFill>
              </a:rPr>
              <a:t>neutrons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but</a:t>
            </a:r>
            <a:r>
              <a:rPr lang="sl-SI" dirty="0">
                <a:solidFill>
                  <a:schemeClr val="tx1"/>
                </a:solidFill>
              </a:rPr>
              <a:t> as a </a:t>
            </a:r>
            <a:r>
              <a:rPr lang="sl-SI" dirty="0" err="1">
                <a:solidFill>
                  <a:schemeClr val="tx1"/>
                </a:solidFill>
              </a:rPr>
              <a:t>bound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three</a:t>
            </a:r>
            <a:r>
              <a:rPr lang="sl-SI" dirty="0">
                <a:solidFill>
                  <a:schemeClr val="tx1"/>
                </a:solidFill>
              </a:rPr>
              <a:t>     </a:t>
            </a:r>
            <a:r>
              <a:rPr lang="sl-SI" dirty="0" err="1">
                <a:solidFill>
                  <a:schemeClr val="tx1"/>
                </a:solidFill>
              </a:rPr>
              <a:t>particles</a:t>
            </a:r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7" name="Puščica: dol 6">
            <a:extLst>
              <a:ext uri="{FF2B5EF4-FFF2-40B4-BE49-F238E27FC236}">
                <a16:creationId xmlns:a16="http://schemas.microsoft.com/office/drawing/2014/main" id="{51BAE5D1-6796-286D-3D45-7CBE22B14DEB}"/>
              </a:ext>
            </a:extLst>
          </p:cNvPr>
          <p:cNvSpPr/>
          <p:nvPr/>
        </p:nvSpPr>
        <p:spPr>
          <a:xfrm>
            <a:off x="3492813" y="3570729"/>
            <a:ext cx="581891" cy="630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E02768D-06D2-5C8C-56A4-FF3D8A5AC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62" y="4613340"/>
            <a:ext cx="228613" cy="175108"/>
          </a:xfrm>
          <a:prstGeom prst="rect">
            <a:avLst/>
          </a:prstGeom>
        </p:spPr>
      </p:pic>
      <p:pic>
        <p:nvPicPr>
          <p:cNvPr id="14" name="Slika 13" descr="Slika, ki vsebuje besede besedilo, posnetek zaslona, številka, računalniška ikona&#10;&#10;Opis je samodejno ustvarjen">
            <a:extLst>
              <a:ext uri="{FF2B5EF4-FFF2-40B4-BE49-F238E27FC236}">
                <a16:creationId xmlns:a16="http://schemas.microsoft.com/office/drawing/2014/main" id="{920F33B9-2EB3-CF5D-3334-033117180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70" y="2161979"/>
            <a:ext cx="4471368" cy="42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4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The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shape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and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structure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the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4471"/>
            <a:ext cx="11137838" cy="5099897"/>
          </a:xfrm>
        </p:spPr>
        <p:txBody>
          <a:bodyPr>
            <a:normAutofit/>
          </a:bodyPr>
          <a:lstStyle/>
          <a:p>
            <a:r>
              <a:rPr lang="sl-SI" dirty="0" err="1">
                <a:solidFill>
                  <a:schemeClr val="tx1"/>
                </a:solidFill>
              </a:rPr>
              <a:t>Has</a:t>
            </a:r>
            <a:r>
              <a:rPr lang="sl-SI" dirty="0">
                <a:solidFill>
                  <a:schemeClr val="tx1"/>
                </a:solidFill>
              </a:rPr>
              <a:t> no </a:t>
            </a:r>
            <a:r>
              <a:rPr lang="sl-SI" dirty="0" err="1">
                <a:solidFill>
                  <a:schemeClr val="tx1"/>
                </a:solidFill>
              </a:rPr>
              <a:t>assumptions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made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about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exsistance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    </a:t>
            </a:r>
            <a:r>
              <a:rPr lang="sl-SI" dirty="0" err="1">
                <a:solidFill>
                  <a:schemeClr val="tx1"/>
                </a:solidFill>
              </a:rPr>
              <a:t>particle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clusters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Nuclear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with</a:t>
            </a:r>
            <a:r>
              <a:rPr lang="sl-SI" dirty="0">
                <a:solidFill>
                  <a:schemeClr val="tx1"/>
                </a:solidFill>
              </a:rPr>
              <a:t> A </a:t>
            </a:r>
            <a:r>
              <a:rPr lang="sl-SI" dirty="0" err="1">
                <a:solidFill>
                  <a:schemeClr val="tx1"/>
                </a:solidFill>
              </a:rPr>
              <a:t>nucleons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described</a:t>
            </a:r>
            <a:r>
              <a:rPr lang="sl-SI" dirty="0">
                <a:solidFill>
                  <a:schemeClr val="tx1"/>
                </a:solidFill>
              </a:rPr>
              <a:t> as </a:t>
            </a:r>
            <a:r>
              <a:rPr lang="sl-SI" dirty="0" err="1">
                <a:solidFill>
                  <a:schemeClr val="tx1"/>
                </a:solidFill>
              </a:rPr>
              <a:t>Slater</a:t>
            </a:r>
            <a:r>
              <a:rPr lang="sl-SI" dirty="0">
                <a:solidFill>
                  <a:schemeClr val="tx1"/>
                </a:solidFill>
              </a:rPr>
              <a:t> determinant</a:t>
            </a: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sl-SI" dirty="0" err="1">
                <a:solidFill>
                  <a:schemeClr val="tx1"/>
                </a:solidFill>
              </a:rPr>
              <a:t>Single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particles</a:t>
            </a:r>
            <a:r>
              <a:rPr lang="sl-SI" dirty="0">
                <a:solidFill>
                  <a:schemeClr val="tx1"/>
                </a:solidFill>
              </a:rPr>
              <a:t> are </a:t>
            </a:r>
            <a:r>
              <a:rPr lang="sl-SI" dirty="0" err="1">
                <a:solidFill>
                  <a:schemeClr val="tx1"/>
                </a:solidFill>
              </a:rPr>
              <a:t>Gaussian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wawe-packets</a:t>
            </a:r>
            <a:r>
              <a:rPr lang="sl-SI" dirty="0">
                <a:solidFill>
                  <a:schemeClr val="tx1"/>
                </a:solidFill>
              </a:rPr>
              <a:t>                            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single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nucleon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r>
              <a:rPr lang="sl-SI" dirty="0">
                <a:solidFill>
                  <a:schemeClr val="tx1"/>
                </a:solidFill>
              </a:rPr>
              <a:t> is a </a:t>
            </a:r>
            <a:r>
              <a:rPr lang="sl-SI" dirty="0" err="1">
                <a:solidFill>
                  <a:schemeClr val="tx1"/>
                </a:solidFill>
              </a:rPr>
              <a:t>superposition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several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such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packets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/>
              <a:t>Once</a:t>
            </a:r>
            <a:r>
              <a:rPr lang="sl-SI" dirty="0"/>
              <a:t> </a:t>
            </a:r>
            <a:r>
              <a:rPr lang="sl-SI" dirty="0" err="1"/>
              <a:t>we</a:t>
            </a:r>
            <a:r>
              <a:rPr lang="sl-SI" dirty="0"/>
              <a:t> </a:t>
            </a:r>
            <a:r>
              <a:rPr lang="sl-SI" dirty="0" err="1"/>
              <a:t>have</a:t>
            </a:r>
            <a:r>
              <a:rPr lang="sl-SI" dirty="0"/>
              <a:t> </a:t>
            </a:r>
            <a:r>
              <a:rPr lang="sl-SI" dirty="0" err="1"/>
              <a:t>full</a:t>
            </a:r>
            <a:r>
              <a:rPr lang="sl-SI" dirty="0"/>
              <a:t> </a:t>
            </a:r>
            <a:r>
              <a:rPr lang="sl-SI" dirty="0" err="1"/>
              <a:t>function</a:t>
            </a:r>
            <a:r>
              <a:rPr lang="sl-SI" dirty="0"/>
              <a:t>, </a:t>
            </a:r>
            <a:r>
              <a:rPr lang="sl-SI" dirty="0" err="1"/>
              <a:t>we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</a:t>
            </a:r>
            <a:r>
              <a:rPr lang="sl-SI" dirty="0" err="1"/>
              <a:t>compute</a:t>
            </a:r>
            <a:r>
              <a:rPr lang="sl-SI" dirty="0"/>
              <a:t> </a:t>
            </a:r>
            <a:r>
              <a:rPr lang="sl-SI" dirty="0" err="1"/>
              <a:t>other</a:t>
            </a:r>
            <a:r>
              <a:rPr lang="sl-SI" dirty="0"/>
              <a:t> </a:t>
            </a:r>
            <a:r>
              <a:rPr lang="sl-SI" dirty="0" err="1"/>
              <a:t>physical</a:t>
            </a:r>
            <a:r>
              <a:rPr lang="sl-SI" dirty="0"/>
              <a:t> </a:t>
            </a:r>
            <a:r>
              <a:rPr lang="sl-SI" dirty="0" err="1"/>
              <a:t>quanitities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9" y="764468"/>
            <a:ext cx="961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err="1">
                <a:effectLst/>
              </a:rPr>
              <a:t>Fermionic</a:t>
            </a:r>
            <a:r>
              <a:rPr lang="sl-SI" sz="2800" dirty="0">
                <a:effectLst/>
              </a:rPr>
              <a:t> </a:t>
            </a:r>
            <a:r>
              <a:rPr lang="sl-SI" sz="2800" dirty="0" err="1">
                <a:effectLst/>
              </a:rPr>
              <a:t>molecular</a:t>
            </a:r>
            <a:r>
              <a:rPr lang="sl-SI" sz="2800" dirty="0">
                <a:effectLst/>
              </a:rPr>
              <a:t> </a:t>
            </a:r>
            <a:r>
              <a:rPr lang="sl-SI" sz="2800" dirty="0" err="1">
                <a:effectLst/>
              </a:rPr>
              <a:t>dynamic</a:t>
            </a:r>
            <a:r>
              <a:rPr lang="sl-SI" sz="2800" dirty="0">
                <a:effectLst/>
              </a:rPr>
              <a:t> model (FMD model)</a:t>
            </a:r>
            <a:endParaRPr lang="sl-SI" sz="28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C421183-85AA-DF54-12E5-A73ADDFBD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87" y="1529221"/>
            <a:ext cx="228613" cy="175108"/>
          </a:xfrm>
          <a:prstGeom prst="rect">
            <a:avLst/>
          </a:prstGeom>
        </p:spPr>
      </p:pic>
      <p:pic>
        <p:nvPicPr>
          <p:cNvPr id="7" name="Slika 6" descr="Slika, ki vsebuje besede črna, tema&#10;&#10;Opis je samodejno ustvarjen">
            <a:extLst>
              <a:ext uri="{FF2B5EF4-FFF2-40B4-BE49-F238E27FC236}">
                <a16:creationId xmlns:a16="http://schemas.microsoft.com/office/drawing/2014/main" id="{5DDF9AE0-A6D2-2CE1-8FAA-3D0313DE8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5" y="2324132"/>
            <a:ext cx="8753299" cy="1363579"/>
          </a:xfrm>
          <a:prstGeom prst="rect">
            <a:avLst/>
          </a:prstGeom>
        </p:spPr>
      </p:pic>
      <p:pic>
        <p:nvPicPr>
          <p:cNvPr id="9" name="Slika 8" descr="Slika, ki vsebuje besede črna, tema&#10;&#10;Opis je samodejno ustvarjen">
            <a:extLst>
              <a:ext uri="{FF2B5EF4-FFF2-40B4-BE49-F238E27FC236}">
                <a16:creationId xmlns:a16="http://schemas.microsoft.com/office/drawing/2014/main" id="{0EBDDD70-14DD-1FD8-404A-FAACC5CD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19" y="3824495"/>
            <a:ext cx="1879858" cy="483019"/>
          </a:xfrm>
          <a:prstGeom prst="rect">
            <a:avLst/>
          </a:prstGeom>
        </p:spPr>
      </p:pic>
      <p:pic>
        <p:nvPicPr>
          <p:cNvPr id="11" name="Slika 10" descr="Slika, ki vsebuje besede črna, tema&#10;&#10;Opis je samodejno ustvarjen">
            <a:extLst>
              <a:ext uri="{FF2B5EF4-FFF2-40B4-BE49-F238E27FC236}">
                <a16:creationId xmlns:a16="http://schemas.microsoft.com/office/drawing/2014/main" id="{8DB8D616-E14D-7959-BFF1-6C87927F1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312" y="4362707"/>
            <a:ext cx="2617883" cy="429034"/>
          </a:xfrm>
          <a:prstGeom prst="rect">
            <a:avLst/>
          </a:prstGeom>
        </p:spPr>
      </p:pic>
      <p:pic>
        <p:nvPicPr>
          <p:cNvPr id="13" name="Slika 12" descr="Slika, ki vsebuje besede črna, tema&#10;&#10;Opis je samodejno ustvarjen">
            <a:extLst>
              <a:ext uri="{FF2B5EF4-FFF2-40B4-BE49-F238E27FC236}">
                <a16:creationId xmlns:a16="http://schemas.microsoft.com/office/drawing/2014/main" id="{C994768A-9ED0-167F-A960-1B0BB7B2A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244" y="5191413"/>
            <a:ext cx="5014286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The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shape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and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structure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the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4471"/>
            <a:ext cx="11137838" cy="5099897"/>
          </a:xfrm>
        </p:spPr>
        <p:txBody>
          <a:bodyPr>
            <a:normAutofit/>
          </a:bodyPr>
          <a:lstStyle/>
          <a:p>
            <a:r>
              <a:rPr lang="sl-SI" dirty="0" err="1">
                <a:solidFill>
                  <a:schemeClr val="tx1"/>
                </a:solidFill>
              </a:rPr>
              <a:t>Single</a:t>
            </a:r>
            <a:r>
              <a:rPr lang="sl-SI" dirty="0">
                <a:solidFill>
                  <a:schemeClr val="tx1"/>
                </a:solidFill>
              </a:rPr>
              <a:t> „</a:t>
            </a:r>
            <a:r>
              <a:rPr lang="sl-SI" dirty="0" err="1">
                <a:solidFill>
                  <a:schemeClr val="tx1"/>
                </a:solidFill>
              </a:rPr>
              <a:t>particle</a:t>
            </a:r>
            <a:r>
              <a:rPr lang="sl-SI" dirty="0">
                <a:solidFill>
                  <a:schemeClr val="tx1"/>
                </a:solidFill>
              </a:rPr>
              <a:t>“ is </a:t>
            </a:r>
            <a:r>
              <a:rPr lang="sl-SI" dirty="0" err="1">
                <a:solidFill>
                  <a:schemeClr val="tx1"/>
                </a:solidFill>
              </a:rPr>
              <a:t>now</a:t>
            </a:r>
            <a:r>
              <a:rPr lang="sl-SI" dirty="0">
                <a:solidFill>
                  <a:schemeClr val="tx1"/>
                </a:solidFill>
              </a:rPr>
              <a:t> a </a:t>
            </a:r>
            <a:r>
              <a:rPr lang="sl-SI" dirty="0" err="1">
                <a:solidFill>
                  <a:schemeClr val="tx1"/>
                </a:solidFill>
              </a:rPr>
              <a:t>quartet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pairs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protons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neutrons</a:t>
            </a:r>
            <a:r>
              <a:rPr lang="sl-SI" dirty="0">
                <a:solidFill>
                  <a:schemeClr val="tx1"/>
                </a:solidFill>
              </a:rPr>
              <a:t>.</a:t>
            </a:r>
          </a:p>
          <a:p>
            <a:r>
              <a:rPr lang="sl-SI" dirty="0" err="1">
                <a:solidFill>
                  <a:schemeClr val="tx1"/>
                </a:solidFill>
              </a:rPr>
              <a:t>Wawe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function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one </a:t>
            </a:r>
            <a:r>
              <a:rPr lang="sl-SI" dirty="0" err="1">
                <a:solidFill>
                  <a:schemeClr val="tx1"/>
                </a:solidFill>
              </a:rPr>
              <a:t>quartet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now</a:t>
            </a:r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wawe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function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nuclei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calculated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same </a:t>
            </a:r>
            <a:r>
              <a:rPr lang="sl-SI" dirty="0" err="1">
                <a:solidFill>
                  <a:schemeClr val="tx1"/>
                </a:solidFill>
              </a:rPr>
              <a:t>principle</a:t>
            </a:r>
            <a:r>
              <a:rPr lang="sl-SI" dirty="0">
                <a:solidFill>
                  <a:schemeClr val="tx1"/>
                </a:solidFill>
              </a:rPr>
              <a:t> as in FMD model (</a:t>
            </a:r>
            <a:r>
              <a:rPr lang="sl-SI" dirty="0" err="1">
                <a:solidFill>
                  <a:schemeClr val="tx1"/>
                </a:solidFill>
              </a:rPr>
              <a:t>Slater</a:t>
            </a:r>
            <a:r>
              <a:rPr lang="sl-SI" dirty="0">
                <a:solidFill>
                  <a:schemeClr val="tx1"/>
                </a:solidFill>
              </a:rPr>
              <a:t> determinante)</a:t>
            </a:r>
          </a:p>
          <a:p>
            <a:pPr marL="0" indent="0">
              <a:buNone/>
            </a:pPr>
            <a:endParaRPr lang="sl-SI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l-SI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9" y="764467"/>
            <a:ext cx="759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err="1">
                <a:effectLst/>
              </a:rPr>
              <a:t>Alpha</a:t>
            </a:r>
            <a:r>
              <a:rPr lang="sl-SI" sz="2800" dirty="0">
                <a:effectLst/>
              </a:rPr>
              <a:t> </a:t>
            </a:r>
            <a:r>
              <a:rPr lang="sl-SI" sz="2800" dirty="0" err="1">
                <a:effectLst/>
              </a:rPr>
              <a:t>Cluster</a:t>
            </a:r>
            <a:r>
              <a:rPr lang="sl-SI" sz="2800" dirty="0">
                <a:effectLst/>
              </a:rPr>
              <a:t> Model</a:t>
            </a:r>
            <a:endParaRPr lang="sl-SI" sz="2800" dirty="0"/>
          </a:p>
        </p:txBody>
      </p:sp>
      <p:pic>
        <p:nvPicPr>
          <p:cNvPr id="8" name="Slika 7" descr="Slika, ki vsebuje besede črna, tema&#10;&#10;Opis je samodejno ustvarjen">
            <a:extLst>
              <a:ext uri="{FF2B5EF4-FFF2-40B4-BE49-F238E27FC236}">
                <a16:creationId xmlns:a16="http://schemas.microsoft.com/office/drawing/2014/main" id="{9BF4B3D9-0306-2359-09F5-6EE4F5D8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63" y="2496068"/>
            <a:ext cx="3173355" cy="686611"/>
          </a:xfrm>
          <a:prstGeom prst="rect">
            <a:avLst/>
          </a:prstGeom>
        </p:spPr>
      </p:pic>
      <p:pic>
        <p:nvPicPr>
          <p:cNvPr id="12" name="Slika 11" descr="Slika, ki vsebuje besede posnetek zaslona, besedilo, pisava, diagram&#10;&#10;Opis je samodejno ustvarjen">
            <a:extLst>
              <a:ext uri="{FF2B5EF4-FFF2-40B4-BE49-F238E27FC236}">
                <a16:creationId xmlns:a16="http://schemas.microsoft.com/office/drawing/2014/main" id="{65ADA3CC-82E2-F518-69CA-E2DF5CAA4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7" y="3974419"/>
            <a:ext cx="10392032" cy="22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The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shape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and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structure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the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4471"/>
            <a:ext cx="11137838" cy="5099897"/>
          </a:xfrm>
        </p:spPr>
        <p:txBody>
          <a:bodyPr>
            <a:normAutofit/>
          </a:bodyPr>
          <a:lstStyle/>
          <a:p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separation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alpha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particles</a:t>
            </a:r>
            <a:r>
              <a:rPr lang="sl-SI" dirty="0">
                <a:solidFill>
                  <a:schemeClr val="tx1"/>
                </a:solidFill>
              </a:rPr>
              <a:t> is so big </a:t>
            </a:r>
            <a:r>
              <a:rPr lang="sl-SI" dirty="0" err="1">
                <a:solidFill>
                  <a:schemeClr val="tx1"/>
                </a:solidFill>
              </a:rPr>
              <a:t>that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internal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structure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     </a:t>
            </a:r>
            <a:r>
              <a:rPr lang="sl-SI" dirty="0" err="1">
                <a:solidFill>
                  <a:schemeClr val="tx1"/>
                </a:solidFill>
              </a:rPr>
              <a:t>particle</a:t>
            </a:r>
            <a:r>
              <a:rPr lang="sl-SI" dirty="0">
                <a:solidFill>
                  <a:schemeClr val="tx1"/>
                </a:solidFill>
              </a:rPr>
              <a:t> is no </a:t>
            </a:r>
            <a:r>
              <a:rPr lang="sl-SI" dirty="0" err="1">
                <a:solidFill>
                  <a:schemeClr val="tx1"/>
                </a:solidFill>
              </a:rPr>
              <a:t>longer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important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System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described</a:t>
            </a:r>
            <a:r>
              <a:rPr lang="sl-SI" dirty="0">
                <a:solidFill>
                  <a:schemeClr val="tx1"/>
                </a:solidFill>
              </a:rPr>
              <a:t> as 3 </a:t>
            </a:r>
            <a:r>
              <a:rPr lang="sl-SI" dirty="0" err="1">
                <a:solidFill>
                  <a:schemeClr val="tx1"/>
                </a:solidFill>
              </a:rPr>
              <a:t>bosons</a:t>
            </a:r>
            <a:r>
              <a:rPr lang="sl-SI" dirty="0">
                <a:solidFill>
                  <a:schemeClr val="tx1"/>
                </a:solidFill>
              </a:rPr>
              <a:t>               Bose-Einstein </a:t>
            </a:r>
            <a:r>
              <a:rPr lang="sl-SI" dirty="0" err="1">
                <a:solidFill>
                  <a:schemeClr val="tx1"/>
                </a:solidFill>
              </a:rPr>
              <a:t>condensate</a:t>
            </a:r>
            <a:r>
              <a:rPr lang="sl-SI" dirty="0">
                <a:solidFill>
                  <a:schemeClr val="tx1"/>
                </a:solidFill>
              </a:rPr>
              <a:t>.</a:t>
            </a:r>
          </a:p>
          <a:p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Wawe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function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one     </a:t>
            </a:r>
            <a:r>
              <a:rPr lang="sl-SI" dirty="0" err="1">
                <a:solidFill>
                  <a:schemeClr val="tx1"/>
                </a:solidFill>
              </a:rPr>
              <a:t>particle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still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Gaussian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packet</a:t>
            </a:r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still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determinated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by</a:t>
            </a:r>
            <a:r>
              <a:rPr lang="sl-SI" dirty="0">
                <a:solidFill>
                  <a:schemeClr val="tx1"/>
                </a:solidFill>
              </a:rPr>
              <a:t> Slatner determinante in </a:t>
            </a:r>
            <a:r>
              <a:rPr lang="sl-SI" dirty="0" err="1">
                <a:solidFill>
                  <a:schemeClr val="tx1"/>
                </a:solidFill>
              </a:rPr>
              <a:t>which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  <a:latin typeface="Arial" panose="020B0604020202020204" pitchFamily="34" charset="0"/>
              </a:rPr>
              <a:t>neglect</a:t>
            </a:r>
            <a:r>
              <a:rPr lang="sl-SI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l-SI" dirty="0" err="1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lang="sl-SI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l-SI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asymmetric</a:t>
            </a:r>
            <a:r>
              <a:rPr lang="sl-SI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operator A.</a:t>
            </a:r>
            <a:endParaRPr lang="sl-SI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l-SI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l-SI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9" y="764467"/>
            <a:ext cx="759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>
                <a:effectLst/>
              </a:rPr>
              <a:t>Bose Einstein </a:t>
            </a:r>
            <a:r>
              <a:rPr lang="sl-SI" sz="2800" dirty="0" err="1">
                <a:effectLst/>
              </a:rPr>
              <a:t>condensate</a:t>
            </a:r>
            <a:r>
              <a:rPr lang="sl-SI" sz="2800" dirty="0">
                <a:effectLst/>
              </a:rPr>
              <a:t> model</a:t>
            </a:r>
            <a:endParaRPr lang="sl-SI" sz="280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4C6F189-7890-B5B6-FD34-ED6C38BFB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719" y="1529221"/>
            <a:ext cx="228613" cy="175108"/>
          </a:xfrm>
          <a:prstGeom prst="rect">
            <a:avLst/>
          </a:prstGeom>
        </p:spPr>
      </p:pic>
      <p:sp>
        <p:nvSpPr>
          <p:cNvPr id="7" name="Puščica: desno 6">
            <a:extLst>
              <a:ext uri="{FF2B5EF4-FFF2-40B4-BE49-F238E27FC236}">
                <a16:creationId xmlns:a16="http://schemas.microsoft.com/office/drawing/2014/main" id="{1A17E85D-8660-0414-DF81-3455BA99C2DA}"/>
              </a:ext>
            </a:extLst>
          </p:cNvPr>
          <p:cNvSpPr/>
          <p:nvPr/>
        </p:nvSpPr>
        <p:spPr>
          <a:xfrm>
            <a:off x="4482412" y="1922527"/>
            <a:ext cx="790232" cy="169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599ED918-9F06-0E77-5754-87A04C8A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34" y="2735818"/>
            <a:ext cx="228613" cy="175108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D3B3EBF1-F178-7E13-B4DC-46C96E744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27" y="3111052"/>
            <a:ext cx="10307782" cy="407129"/>
          </a:xfrm>
          <a:prstGeom prst="rect">
            <a:avLst/>
          </a:prstGeom>
        </p:spPr>
      </p:pic>
      <p:pic>
        <p:nvPicPr>
          <p:cNvPr id="15" name="Slika 14" descr="Slika, ki vsebuje besede posnetek zaslona, besedilo, pisava, diagram&#10;&#10;Opis je samodejno ustvarjen">
            <a:extLst>
              <a:ext uri="{FF2B5EF4-FFF2-40B4-BE49-F238E27FC236}">
                <a16:creationId xmlns:a16="http://schemas.microsoft.com/office/drawing/2014/main" id="{4D0DF22B-1053-32C3-A99C-B9CDAD2D3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4475455"/>
            <a:ext cx="10307782" cy="22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4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The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shape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and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structure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the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4472"/>
            <a:ext cx="5568919" cy="4887892"/>
          </a:xfrm>
        </p:spPr>
        <p:txBody>
          <a:bodyPr>
            <a:normAutofit/>
          </a:bodyPr>
          <a:lstStyle/>
          <a:p>
            <a:r>
              <a:rPr lang="sl-SI" dirty="0" err="1">
                <a:solidFill>
                  <a:schemeClr val="tx1"/>
                </a:solidFill>
              </a:rPr>
              <a:t>They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calculated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form </a:t>
            </a:r>
            <a:r>
              <a:rPr lang="sl-SI" dirty="0" err="1">
                <a:solidFill>
                  <a:schemeClr val="tx1"/>
                </a:solidFill>
              </a:rPr>
              <a:t>factor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charge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density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distribution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ground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Hoyle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FMD model </a:t>
            </a:r>
            <a:r>
              <a:rPr lang="sl-SI" dirty="0" err="1">
                <a:solidFill>
                  <a:schemeClr val="tx1"/>
                </a:solidFill>
              </a:rPr>
              <a:t>gave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best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interpretation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ground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fails</a:t>
            </a:r>
            <a:r>
              <a:rPr lang="sl-SI" dirty="0">
                <a:solidFill>
                  <a:schemeClr val="tx1"/>
                </a:solidFill>
              </a:rPr>
              <a:t> at </a:t>
            </a:r>
            <a:r>
              <a:rPr lang="sl-SI" dirty="0" err="1">
                <a:solidFill>
                  <a:schemeClr val="tx1"/>
                </a:solidFill>
              </a:rPr>
              <a:t>Hoyle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Hoyle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has</a:t>
            </a:r>
            <a:r>
              <a:rPr lang="sl-SI" dirty="0">
                <a:solidFill>
                  <a:schemeClr val="tx1"/>
                </a:solidFill>
              </a:rPr>
              <a:t> 3    </a:t>
            </a:r>
            <a:r>
              <a:rPr lang="sl-SI" dirty="0" err="1">
                <a:solidFill>
                  <a:schemeClr val="tx1"/>
                </a:solidFill>
              </a:rPr>
              <a:t>cluster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structure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or</a:t>
            </a:r>
            <a:r>
              <a:rPr lang="sl-SI" dirty="0">
                <a:solidFill>
                  <a:schemeClr val="tx1"/>
                </a:solidFill>
              </a:rPr>
              <a:t> Be+    </a:t>
            </a:r>
            <a:r>
              <a:rPr lang="sl-SI" dirty="0" err="1">
                <a:solidFill>
                  <a:schemeClr val="tx1"/>
                </a:solidFill>
              </a:rPr>
              <a:t>structure</a:t>
            </a:r>
            <a:r>
              <a:rPr lang="sl-SI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sl-SI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8" y="758274"/>
            <a:ext cx="9557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err="1"/>
              <a:t>Comparison</a:t>
            </a:r>
            <a:r>
              <a:rPr lang="sl-SI" sz="2800" dirty="0"/>
              <a:t> </a:t>
            </a:r>
            <a:r>
              <a:rPr lang="sl-SI" sz="2800" dirty="0" err="1"/>
              <a:t>of</a:t>
            </a:r>
            <a:r>
              <a:rPr lang="sl-SI" sz="2800" dirty="0"/>
              <a:t> </a:t>
            </a:r>
            <a:r>
              <a:rPr lang="sl-SI" sz="2800" dirty="0" err="1"/>
              <a:t>models</a:t>
            </a:r>
            <a:r>
              <a:rPr lang="sl-SI" sz="2800" dirty="0"/>
              <a:t> in S-DALINAC </a:t>
            </a:r>
            <a:r>
              <a:rPr lang="sl-SI" sz="2800" dirty="0" err="1"/>
              <a:t>experiment</a:t>
            </a:r>
            <a:endParaRPr lang="sl-SI" sz="2800" dirty="0"/>
          </a:p>
        </p:txBody>
      </p:sp>
      <p:pic>
        <p:nvPicPr>
          <p:cNvPr id="8" name="Slika 7" descr="Slika, ki vsebuje besede diagram, besedilo, vrstica, zemljevid&#10;&#10;Opis je samodejno ustvarjen">
            <a:extLst>
              <a:ext uri="{FF2B5EF4-FFF2-40B4-BE49-F238E27FC236}">
                <a16:creationId xmlns:a16="http://schemas.microsoft.com/office/drawing/2014/main" id="{411E4584-BEAA-99DC-0263-60848842B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18" y="1424471"/>
            <a:ext cx="5087398" cy="4887892"/>
          </a:xfrm>
          <a:prstGeom prst="rect">
            <a:avLst/>
          </a:prstGeom>
        </p:spPr>
      </p:pic>
      <p:sp>
        <p:nvSpPr>
          <p:cNvPr id="10" name="Puščica: dol 9">
            <a:extLst>
              <a:ext uri="{FF2B5EF4-FFF2-40B4-BE49-F238E27FC236}">
                <a16:creationId xmlns:a16="http://schemas.microsoft.com/office/drawing/2014/main" id="{FCCBE735-C2CB-57EB-3EE9-0C4A15EAF4E3}"/>
              </a:ext>
            </a:extLst>
          </p:cNvPr>
          <p:cNvSpPr/>
          <p:nvPr/>
        </p:nvSpPr>
        <p:spPr>
          <a:xfrm>
            <a:off x="3227942" y="2749138"/>
            <a:ext cx="48463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70EA6B26-20D5-9C62-F3F4-122323A23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50" y="3295562"/>
            <a:ext cx="199508" cy="15281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4E796408-659E-44C0-F586-6E70E744F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963" y="3295562"/>
            <a:ext cx="199508" cy="152815"/>
          </a:xfrm>
          <a:prstGeom prst="rect">
            <a:avLst/>
          </a:prstGeom>
        </p:spPr>
      </p:pic>
      <p:pic>
        <p:nvPicPr>
          <p:cNvPr id="16" name="Slika 15" descr="Slika, ki vsebuje besede besedilo&#10;&#10;Opis je samodejno ustvarjen">
            <a:extLst>
              <a:ext uri="{FF2B5EF4-FFF2-40B4-BE49-F238E27FC236}">
                <a16:creationId xmlns:a16="http://schemas.microsoft.com/office/drawing/2014/main" id="{4E780D65-2A61-14CA-78C0-A5FF644B8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7" y="3928129"/>
            <a:ext cx="5696243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8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/>
          <a:lstStyle/>
          <a:p>
            <a:pPr algn="l"/>
            <a:r>
              <a:rPr lang="sl-SI">
                <a:latin typeface="Calisto MT" panose="02040603050505030304" pitchFamily="18" charset="0"/>
              </a:rPr>
              <a:t>Summary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 sz="1700" b="0" dirty="0" err="1"/>
              <a:t>We</a:t>
            </a:r>
            <a:r>
              <a:rPr lang="sl-SI" sz="1700" b="0" dirty="0"/>
              <a:t> </a:t>
            </a:r>
            <a:r>
              <a:rPr lang="sl-SI" sz="1700" b="0" dirty="0" err="1"/>
              <a:t>described</a:t>
            </a:r>
            <a:r>
              <a:rPr lang="sl-SI" sz="1700" dirty="0"/>
              <a:t> </a:t>
            </a:r>
            <a:r>
              <a:rPr lang="sl-SI" sz="1700" dirty="0" err="1"/>
              <a:t>Hoyle</a:t>
            </a:r>
            <a:r>
              <a:rPr lang="sl-SI" sz="1700" dirty="0"/>
              <a:t> </a:t>
            </a:r>
            <a:r>
              <a:rPr lang="sl-SI" sz="1700" dirty="0" err="1"/>
              <a:t>state</a:t>
            </a:r>
            <a:r>
              <a:rPr lang="sl-SI" sz="1700" dirty="0"/>
              <a:t> </a:t>
            </a:r>
            <a:r>
              <a:rPr lang="sl-SI" sz="1700" dirty="0" err="1"/>
              <a:t>and</a:t>
            </a:r>
            <a:r>
              <a:rPr lang="sl-SI" sz="1700" dirty="0"/>
              <a:t> </a:t>
            </a:r>
            <a:r>
              <a:rPr lang="sl-SI" sz="1700" dirty="0" err="1"/>
              <a:t>its</a:t>
            </a:r>
            <a:r>
              <a:rPr lang="sl-SI" sz="1700" dirty="0"/>
              <a:t> </a:t>
            </a:r>
            <a:r>
              <a:rPr lang="sl-SI" sz="1700" dirty="0" err="1"/>
              <a:t>properties</a:t>
            </a:r>
            <a:endParaRPr lang="sl-SI" sz="1700" dirty="0"/>
          </a:p>
          <a:p>
            <a:pPr>
              <a:lnSpc>
                <a:spcPct val="90000"/>
              </a:lnSpc>
            </a:pPr>
            <a:r>
              <a:rPr lang="sl-SI" sz="1700" dirty="0" err="1"/>
              <a:t>What</a:t>
            </a:r>
            <a:r>
              <a:rPr lang="sl-SI" sz="1700" dirty="0"/>
              <a:t> led to </a:t>
            </a:r>
            <a:r>
              <a:rPr lang="sl-SI" sz="1700" dirty="0" err="1"/>
              <a:t>the</a:t>
            </a:r>
            <a:r>
              <a:rPr lang="sl-SI" sz="1700" dirty="0"/>
              <a:t> </a:t>
            </a:r>
            <a:r>
              <a:rPr lang="sl-SI" sz="1700" dirty="0" err="1"/>
              <a:t>discovery</a:t>
            </a:r>
            <a:r>
              <a:rPr lang="sl-SI" sz="1700" dirty="0"/>
              <a:t> </a:t>
            </a:r>
            <a:r>
              <a:rPr lang="sl-SI" sz="1700" dirty="0" err="1"/>
              <a:t>of</a:t>
            </a:r>
            <a:r>
              <a:rPr lang="sl-SI" sz="1700" dirty="0"/>
              <a:t> a </a:t>
            </a:r>
            <a:r>
              <a:rPr lang="sl-SI" sz="1700" dirty="0" err="1"/>
              <a:t>Hoyle</a:t>
            </a:r>
            <a:r>
              <a:rPr lang="sl-SI" sz="1700" dirty="0"/>
              <a:t> </a:t>
            </a:r>
            <a:r>
              <a:rPr lang="sl-SI" sz="1700" dirty="0" err="1"/>
              <a:t>state</a:t>
            </a:r>
            <a:endParaRPr lang="sl-SI" sz="1700" dirty="0"/>
          </a:p>
          <a:p>
            <a:pPr>
              <a:lnSpc>
                <a:spcPct val="90000"/>
              </a:lnSpc>
            </a:pPr>
            <a:r>
              <a:rPr lang="sl-SI" sz="1700" dirty="0" err="1"/>
              <a:t>The</a:t>
            </a:r>
            <a:r>
              <a:rPr lang="sl-SI" sz="1700" dirty="0"/>
              <a:t> original </a:t>
            </a:r>
            <a:r>
              <a:rPr lang="sl-SI" sz="1700" dirty="0" err="1"/>
              <a:t>experiment</a:t>
            </a:r>
            <a:r>
              <a:rPr lang="sl-SI" sz="1700" dirty="0"/>
              <a:t> </a:t>
            </a:r>
            <a:r>
              <a:rPr lang="sl-SI" sz="1700" dirty="0" err="1"/>
              <a:t>that</a:t>
            </a:r>
            <a:r>
              <a:rPr lang="sl-SI" sz="1700" dirty="0"/>
              <a:t> </a:t>
            </a:r>
            <a:r>
              <a:rPr lang="sl-SI" sz="1700" dirty="0" err="1"/>
              <a:t>confirmed</a:t>
            </a:r>
            <a:r>
              <a:rPr lang="sl-SI" sz="1700" dirty="0"/>
              <a:t> </a:t>
            </a:r>
            <a:r>
              <a:rPr lang="sl-SI" sz="1700" dirty="0" err="1"/>
              <a:t>Hoyle‘s</a:t>
            </a:r>
            <a:r>
              <a:rPr lang="sl-SI" sz="1700" dirty="0"/>
              <a:t> </a:t>
            </a:r>
            <a:r>
              <a:rPr lang="sl-SI" sz="1700" dirty="0" err="1"/>
              <a:t>state</a:t>
            </a:r>
            <a:endParaRPr lang="sl-SI" sz="1700" dirty="0"/>
          </a:p>
          <a:p>
            <a:pPr>
              <a:lnSpc>
                <a:spcPct val="90000"/>
              </a:lnSpc>
            </a:pPr>
            <a:r>
              <a:rPr lang="sl-SI" sz="1700" dirty="0"/>
              <a:t>Modern </a:t>
            </a:r>
            <a:r>
              <a:rPr lang="sl-SI" sz="1700" dirty="0" err="1"/>
              <a:t>experiment</a:t>
            </a:r>
            <a:r>
              <a:rPr lang="sl-SI" sz="1700" dirty="0"/>
              <a:t> </a:t>
            </a:r>
            <a:r>
              <a:rPr lang="sl-SI" sz="1700" dirty="0" err="1"/>
              <a:t>which</a:t>
            </a:r>
            <a:r>
              <a:rPr lang="sl-SI" sz="1700" dirty="0"/>
              <a:t> </a:t>
            </a:r>
            <a:r>
              <a:rPr lang="sl-SI" sz="1700" dirty="0" err="1"/>
              <a:t>improved</a:t>
            </a:r>
            <a:r>
              <a:rPr lang="sl-SI" sz="1700" dirty="0"/>
              <a:t> </a:t>
            </a:r>
            <a:r>
              <a:rPr lang="sl-SI" sz="1700" dirty="0" err="1"/>
              <a:t>the</a:t>
            </a:r>
            <a:r>
              <a:rPr lang="sl-SI" sz="1700" dirty="0"/>
              <a:t> </a:t>
            </a:r>
            <a:r>
              <a:rPr lang="sl-SI" sz="1700" dirty="0" err="1"/>
              <a:t>measurements</a:t>
            </a:r>
            <a:r>
              <a:rPr lang="sl-SI" sz="1700" dirty="0"/>
              <a:t> </a:t>
            </a:r>
            <a:r>
              <a:rPr lang="sl-SI" sz="1700" dirty="0" err="1"/>
              <a:t>of</a:t>
            </a:r>
            <a:r>
              <a:rPr lang="sl-SI" sz="1700" dirty="0"/>
              <a:t> </a:t>
            </a:r>
            <a:r>
              <a:rPr lang="sl-SI" sz="1700" dirty="0" err="1"/>
              <a:t>radial</a:t>
            </a:r>
            <a:r>
              <a:rPr lang="sl-SI" sz="1700" dirty="0"/>
              <a:t> </a:t>
            </a:r>
            <a:r>
              <a:rPr lang="sl-SI" sz="1700" dirty="0" err="1"/>
              <a:t>width</a:t>
            </a:r>
            <a:r>
              <a:rPr lang="sl-SI" sz="1700" dirty="0"/>
              <a:t> </a:t>
            </a:r>
            <a:r>
              <a:rPr lang="sl-SI" sz="1700" dirty="0" err="1"/>
              <a:t>and</a:t>
            </a:r>
            <a:r>
              <a:rPr lang="sl-SI" sz="1700" dirty="0"/>
              <a:t> form </a:t>
            </a:r>
            <a:r>
              <a:rPr lang="sl-SI" sz="1700" dirty="0" err="1"/>
              <a:t>factor</a:t>
            </a:r>
            <a:endParaRPr lang="sl-SI" sz="1700" dirty="0"/>
          </a:p>
          <a:p>
            <a:pPr>
              <a:lnSpc>
                <a:spcPct val="90000"/>
              </a:lnSpc>
            </a:pPr>
            <a:r>
              <a:rPr lang="sl-SI" sz="1700" dirty="0" err="1"/>
              <a:t>Described</a:t>
            </a:r>
            <a:r>
              <a:rPr lang="sl-SI" sz="1700" dirty="0"/>
              <a:t> </a:t>
            </a:r>
            <a:r>
              <a:rPr lang="sl-SI" sz="1700" dirty="0" err="1"/>
              <a:t>different</a:t>
            </a:r>
            <a:r>
              <a:rPr lang="sl-SI" sz="1700" dirty="0"/>
              <a:t> </a:t>
            </a:r>
            <a:r>
              <a:rPr lang="sl-SI" sz="1700" dirty="0" err="1"/>
              <a:t>models</a:t>
            </a:r>
            <a:r>
              <a:rPr lang="sl-SI" sz="1700" dirty="0"/>
              <a:t> </a:t>
            </a:r>
            <a:r>
              <a:rPr lang="sl-SI" sz="1700" dirty="0" err="1"/>
              <a:t>which</a:t>
            </a:r>
            <a:r>
              <a:rPr lang="sl-SI" sz="1700" dirty="0"/>
              <a:t> </a:t>
            </a:r>
            <a:r>
              <a:rPr lang="sl-SI" sz="1700" dirty="0" err="1"/>
              <a:t>try</a:t>
            </a:r>
            <a:r>
              <a:rPr lang="sl-SI" sz="1700" dirty="0"/>
              <a:t> to </a:t>
            </a:r>
            <a:r>
              <a:rPr lang="sl-SI" sz="1700" dirty="0" err="1"/>
              <a:t>explain</a:t>
            </a:r>
            <a:r>
              <a:rPr lang="sl-SI" sz="1700" dirty="0"/>
              <a:t> </a:t>
            </a:r>
            <a:r>
              <a:rPr lang="sl-SI" sz="1700" dirty="0" err="1"/>
              <a:t>the</a:t>
            </a:r>
            <a:r>
              <a:rPr lang="sl-SI" sz="1700" dirty="0"/>
              <a:t> </a:t>
            </a:r>
            <a:r>
              <a:rPr lang="sl-SI" sz="1700" dirty="0" err="1"/>
              <a:t>shape</a:t>
            </a:r>
            <a:r>
              <a:rPr lang="sl-SI" sz="1700" dirty="0"/>
              <a:t> </a:t>
            </a:r>
            <a:r>
              <a:rPr lang="sl-SI" sz="1700" dirty="0" err="1"/>
              <a:t>of</a:t>
            </a:r>
            <a:r>
              <a:rPr lang="sl-SI" sz="1700" dirty="0"/>
              <a:t> </a:t>
            </a:r>
            <a:r>
              <a:rPr lang="sl-SI" sz="1700" dirty="0" err="1"/>
              <a:t>Hoyle</a:t>
            </a:r>
            <a:r>
              <a:rPr lang="sl-SI" sz="1700" dirty="0"/>
              <a:t> </a:t>
            </a:r>
            <a:r>
              <a:rPr lang="sl-SI" sz="1700" dirty="0" err="1"/>
              <a:t>state</a:t>
            </a:r>
            <a:endParaRPr lang="sl-SI" sz="1700" dirty="0"/>
          </a:p>
          <a:p>
            <a:pPr>
              <a:lnSpc>
                <a:spcPct val="90000"/>
              </a:lnSpc>
            </a:pPr>
            <a:endParaRPr lang="sl-SI" sz="1700" b="0" dirty="0"/>
          </a:p>
          <a:p>
            <a:pPr>
              <a:lnSpc>
                <a:spcPct val="90000"/>
              </a:lnSpc>
            </a:pPr>
            <a:endParaRPr lang="sl-SI" sz="1700" dirty="0"/>
          </a:p>
        </p:txBody>
      </p:sp>
      <p:pic>
        <p:nvPicPr>
          <p:cNvPr id="6" name="Slika 5" descr="Slika, ki vsebuje besede besedilo, diagram, posnetek zaslona, oblikovanje&#10;&#10;Opis je samodejno ustvarjen">
            <a:extLst>
              <a:ext uri="{FF2B5EF4-FFF2-40B4-BE49-F238E27FC236}">
                <a16:creationId xmlns:a16="http://schemas.microsoft.com/office/drawing/2014/main" id="{A81F1A23-3AF6-1429-3230-CE2AB2744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882211"/>
            <a:ext cx="7055147" cy="39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8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1405"/>
            <a:ext cx="10820400" cy="1315996"/>
          </a:xfrm>
        </p:spPr>
        <p:txBody>
          <a:bodyPr/>
          <a:lstStyle/>
          <a:p>
            <a:pPr algn="l"/>
            <a:r>
              <a:rPr lang="sl-SI" dirty="0" err="1">
                <a:latin typeface="Calisto MT" panose="02040603050505030304" pitchFamily="18" charset="0"/>
              </a:rPr>
              <a:t>Introduction</a:t>
            </a:r>
            <a:endParaRPr lang="sl-SI" dirty="0">
              <a:latin typeface="Calisto MT" panose="02040603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C9E2B3A-23CB-29EE-7CFB-34DF96EB2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6380018" cy="397467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l-SI" sz="1900" dirty="0"/>
                  <a:t>The Big Bang → </a:t>
                </a:r>
                <a:r>
                  <a:rPr lang="sl-SI" sz="1900" dirty="0" err="1"/>
                  <a:t>electrons</a:t>
                </a:r>
                <a:r>
                  <a:rPr lang="sl-SI" sz="1900" dirty="0"/>
                  <a:t>, </a:t>
                </a:r>
                <a:r>
                  <a:rPr lang="sl-SI" sz="1900" dirty="0" err="1"/>
                  <a:t>quarks</a:t>
                </a:r>
                <a:r>
                  <a:rPr lang="sl-SI" sz="1900" dirty="0"/>
                  <a:t> … → </a:t>
                </a:r>
                <a:r>
                  <a:rPr lang="sl-SI" sz="1900" dirty="0" err="1"/>
                  <a:t>Deuterium</a:t>
                </a:r>
                <a:r>
                  <a:rPr lang="sl-SI" sz="1900" dirty="0"/>
                  <a:t> → </a:t>
                </a:r>
                <a:r>
                  <a:rPr lang="sl-SI" sz="1900" dirty="0" err="1"/>
                  <a:t>Hydrogen</a:t>
                </a:r>
                <a:r>
                  <a:rPr lang="sl-SI" sz="1900" dirty="0"/>
                  <a:t> </a:t>
                </a:r>
                <a:r>
                  <a:rPr lang="sl-SI" sz="1900" dirty="0" err="1"/>
                  <a:t>and</a:t>
                </a:r>
                <a:r>
                  <a:rPr lang="sl-SI" sz="1900" dirty="0"/>
                  <a:t> </a:t>
                </a:r>
                <a:r>
                  <a:rPr lang="sl-SI" sz="1900" dirty="0" err="1"/>
                  <a:t>Helium</a:t>
                </a:r>
                <a:endParaRPr lang="sl-SI" sz="1900" dirty="0"/>
              </a:p>
              <a:p>
                <a:pPr>
                  <a:lnSpc>
                    <a:spcPct val="150000"/>
                  </a:lnSpc>
                </a:pPr>
                <a:r>
                  <a:rPr lang="sl-SI" sz="1900" dirty="0"/>
                  <a:t>Scientist </a:t>
                </a:r>
                <a:r>
                  <a:rPr lang="sl-SI" sz="1900" dirty="0" err="1"/>
                  <a:t>assumed</a:t>
                </a:r>
                <a:r>
                  <a:rPr lang="sl-SI" sz="1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l-SI" sz="19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sl-SI" sz="190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sl-SI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l-SI" sz="1900" b="0" dirty="0" err="1"/>
                  <a:t>were</a:t>
                </a:r>
                <a:r>
                  <a:rPr lang="sl-SI" sz="1900" b="0" dirty="0"/>
                  <a:t> </a:t>
                </a:r>
                <a:r>
                  <a:rPr lang="sl-SI" sz="1900" b="0" dirty="0" err="1"/>
                  <a:t>created</a:t>
                </a:r>
                <a:r>
                  <a:rPr lang="sl-SI" sz="1900" b="0" dirty="0"/>
                  <a:t> </a:t>
                </a:r>
                <a:r>
                  <a:rPr lang="sl-SI" sz="1900" b="0" dirty="0" err="1"/>
                  <a:t>later</a:t>
                </a:r>
                <a:r>
                  <a:rPr lang="sl-SI" sz="1900" b="0" dirty="0"/>
                  <a:t> in </a:t>
                </a:r>
                <a:r>
                  <a:rPr lang="sl-SI" sz="1900" b="0" dirty="0" err="1"/>
                  <a:t>stars</a:t>
                </a:r>
                <a:endParaRPr lang="sl-SI" sz="1900" b="0" dirty="0"/>
              </a:p>
              <a:p>
                <a:pPr>
                  <a:lnSpc>
                    <a:spcPct val="150000"/>
                  </a:lnSpc>
                </a:pPr>
                <a:r>
                  <a:rPr lang="sl-SI" sz="1900" b="0" dirty="0"/>
                  <a:t>But </a:t>
                </a:r>
                <a:r>
                  <a:rPr lang="sl-SI" sz="1900" dirty="0" err="1"/>
                  <a:t>probability</a:t>
                </a:r>
                <a:r>
                  <a:rPr lang="sl-SI" sz="1900" dirty="0"/>
                  <a:t> </a:t>
                </a:r>
                <a:r>
                  <a:rPr lang="sl-SI" sz="1900" dirty="0" err="1"/>
                  <a:t>for</a:t>
                </a:r>
                <a:r>
                  <a:rPr lang="sl-SI" sz="1900" dirty="0"/>
                  <a:t> </a:t>
                </a:r>
                <a:r>
                  <a:rPr lang="sl-SI" sz="1900" dirty="0" err="1"/>
                  <a:t>fusion</a:t>
                </a:r>
                <a:r>
                  <a:rPr lang="sl-SI" sz="1900" dirty="0"/>
                  <a:t> </a:t>
                </a:r>
                <a:r>
                  <a:rPr lang="sl-SI" sz="1900" dirty="0" err="1"/>
                  <a:t>of</a:t>
                </a:r>
                <a:r>
                  <a:rPr lang="sl-SI" sz="1900" dirty="0"/>
                  <a:t> </a:t>
                </a:r>
                <a14:m>
                  <m:oMath xmlns:m="http://schemas.openxmlformats.org/officeDocument/2006/math">
                    <m:r>
                      <a:rPr lang="sl-SI" sz="1900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lang="sl-SI" sz="19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sl-SI" sz="1900" b="0" dirty="0"/>
                  <a:t> </a:t>
                </a:r>
                <a:r>
                  <a:rPr lang="sl-SI" sz="1900" b="0" dirty="0" err="1"/>
                  <a:t>particles</a:t>
                </a:r>
                <a:r>
                  <a:rPr lang="sl-SI" sz="1900" b="0" dirty="0"/>
                  <a:t> </a:t>
                </a:r>
                <a:r>
                  <a:rPr lang="sl-SI" sz="1900" b="0" dirty="0" err="1"/>
                  <a:t>or</a:t>
                </a:r>
                <a:r>
                  <a:rPr lang="sl-SI" sz="19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l-SI" sz="1900" b="0" i="0" smtClean="0">
                            <a:latin typeface="Cambria Math" panose="02040503050406030204" pitchFamily="18" charset="0"/>
                          </a:rPr>
                          <m:t>Be</m:t>
                        </m:r>
                      </m:e>
                      <m:sup>
                        <m:r>
                          <a:rPr lang="sl-SI" sz="1900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sl-SI" sz="1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l-SI" sz="19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sl-SI" sz="1900" b="0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l-SI" sz="19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sl-SI" sz="190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sl-SI" sz="1900" dirty="0"/>
                  <a:t> </a:t>
                </a:r>
                <a:r>
                  <a:rPr lang="sl-SI" sz="1900" dirty="0" err="1"/>
                  <a:t>too</a:t>
                </a:r>
                <a:r>
                  <a:rPr lang="sl-SI" sz="1900" dirty="0"/>
                  <a:t> </a:t>
                </a:r>
                <a:r>
                  <a:rPr lang="sl-SI" sz="1900" dirty="0" err="1"/>
                  <a:t>low</a:t>
                </a:r>
                <a:r>
                  <a:rPr lang="sl-SI" sz="19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sl-SI" sz="1900" dirty="0"/>
                  <a:t>So </a:t>
                </a:r>
                <a:r>
                  <a:rPr lang="sl-SI" sz="1900" dirty="0" err="1"/>
                  <a:t>Hoyle</a:t>
                </a:r>
                <a:r>
                  <a:rPr lang="sl-SI" sz="1900" dirty="0"/>
                  <a:t> </a:t>
                </a:r>
                <a:r>
                  <a:rPr lang="sl-SI" sz="1900" dirty="0" err="1"/>
                  <a:t>postulated</a:t>
                </a:r>
                <a:r>
                  <a:rPr lang="sl-SI" sz="1900" dirty="0"/>
                  <a:t> a </a:t>
                </a:r>
                <a:r>
                  <a:rPr lang="sl-SI" sz="1900" dirty="0" err="1"/>
                  <a:t>new</a:t>
                </a:r>
                <a:r>
                  <a:rPr lang="sl-SI" sz="1900" dirty="0"/>
                  <a:t> </a:t>
                </a:r>
                <a:r>
                  <a:rPr lang="sl-SI" sz="1900" dirty="0" err="1"/>
                  <a:t>excited</a:t>
                </a:r>
                <a:r>
                  <a:rPr lang="sl-SI" sz="1900" dirty="0"/>
                  <a:t> </a:t>
                </a:r>
                <a:r>
                  <a:rPr lang="sl-SI" sz="1900" dirty="0" err="1"/>
                  <a:t>state</a:t>
                </a:r>
                <a:r>
                  <a:rPr lang="sl-SI" sz="1900" dirty="0"/>
                  <a:t> </a:t>
                </a:r>
                <a:r>
                  <a:rPr lang="sl-SI" sz="1900" dirty="0" err="1"/>
                  <a:t>of</a:t>
                </a:r>
                <a:r>
                  <a:rPr lang="sl-SI" sz="1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l-SI" sz="19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sl-SI" sz="19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sl-SI" sz="1900" b="0" dirty="0"/>
                  <a:t>, </a:t>
                </a:r>
                <a:r>
                  <a:rPr lang="sl-SI" sz="1900" b="0" dirty="0" err="1"/>
                  <a:t>which</a:t>
                </a:r>
                <a:r>
                  <a:rPr lang="sl-SI" sz="1900" b="0" dirty="0"/>
                  <a:t> </a:t>
                </a:r>
                <a:r>
                  <a:rPr lang="sl-SI" sz="1900" b="0" dirty="0" err="1"/>
                  <a:t>allows</a:t>
                </a:r>
                <a:r>
                  <a:rPr lang="sl-SI" sz="1900" b="0" dirty="0"/>
                  <a:t> </a:t>
                </a:r>
                <a:r>
                  <a:rPr lang="sl-SI" sz="1900" b="0" dirty="0" err="1"/>
                  <a:t>such</a:t>
                </a:r>
                <a:r>
                  <a:rPr lang="sl-SI" sz="1900" b="0" dirty="0"/>
                  <a:t> </a:t>
                </a:r>
                <a:r>
                  <a:rPr lang="sl-SI" sz="1900" b="0" dirty="0" err="1"/>
                  <a:t>process</a:t>
                </a:r>
                <a:r>
                  <a:rPr lang="sl-SI" sz="1900" b="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l-SI" sz="1900">
                            <a:latin typeface="Cambria Math" panose="02040503050406030204" pitchFamily="18" charset="0"/>
                          </a:rPr>
                          <m:t>Be</m:t>
                        </m:r>
                      </m:e>
                      <m:sup>
                        <m:r>
                          <a:rPr lang="sl-SI" sz="190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sl-SI" sz="19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l-SI" sz="19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sl-SI" sz="1900" dirty="0"/>
                  <a:t> ) to </a:t>
                </a:r>
                <a:r>
                  <a:rPr lang="sl-SI" sz="1900" dirty="0" err="1"/>
                  <a:t>happen</a:t>
                </a:r>
                <a:r>
                  <a:rPr lang="sl-SI" sz="1900" dirty="0"/>
                  <a:t> </a:t>
                </a:r>
                <a:r>
                  <a:rPr lang="sl-SI" sz="1900" dirty="0" err="1"/>
                  <a:t>with</a:t>
                </a:r>
                <a:r>
                  <a:rPr lang="sl-SI" sz="1900" dirty="0"/>
                  <a:t> a </a:t>
                </a:r>
                <a:r>
                  <a:rPr lang="sl-SI" sz="1900" dirty="0" err="1"/>
                  <a:t>higher</a:t>
                </a:r>
                <a:r>
                  <a:rPr lang="sl-SI" sz="1900" dirty="0"/>
                  <a:t> </a:t>
                </a:r>
                <a:r>
                  <a:rPr lang="sl-SI" sz="1900" dirty="0" err="1"/>
                  <a:t>probability</a:t>
                </a:r>
                <a:endParaRPr lang="sl-SI" sz="1900" b="0" dirty="0"/>
              </a:p>
              <a:p>
                <a:endParaRPr lang="sl-SI" b="0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C9E2B3A-23CB-29EE-7CFB-34DF96EB2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6380018" cy="3974671"/>
              </a:xfrm>
              <a:blipFill>
                <a:blip r:embed="rId2"/>
                <a:stretch>
                  <a:fillRect l="-382" r="-1912" b="-61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lika 4" descr="Slika, ki vsebuje besede ura, barvitost, krog, fraktalna umetnost&#10;&#10;Opis je samodejno ustvarjen">
            <a:extLst>
              <a:ext uri="{FF2B5EF4-FFF2-40B4-BE49-F238E27FC236}">
                <a16:creationId xmlns:a16="http://schemas.microsoft.com/office/drawing/2014/main" id="{316D9AC9-6C22-B81B-1833-DAEC43DF3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85" y="1640800"/>
            <a:ext cx="4008310" cy="42482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8693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1405"/>
            <a:ext cx="10820400" cy="1315996"/>
          </a:xfrm>
        </p:spPr>
        <p:txBody>
          <a:bodyPr/>
          <a:lstStyle/>
          <a:p>
            <a:pPr algn="l"/>
            <a:r>
              <a:rPr lang="sl-SI" dirty="0" err="1">
                <a:latin typeface="Calisto MT" panose="02040603050505030304" pitchFamily="18" charset="0"/>
              </a:rPr>
              <a:t>Discovery</a:t>
            </a:r>
            <a:r>
              <a:rPr lang="sl-SI" dirty="0">
                <a:latin typeface="Calisto MT" panose="02040603050505030304" pitchFamily="18" charset="0"/>
              </a:rPr>
              <a:t> </a:t>
            </a:r>
            <a:r>
              <a:rPr lang="sl-SI" dirty="0" err="1">
                <a:latin typeface="Calisto MT" panose="02040603050505030304" pitchFamily="18" charset="0"/>
              </a:rPr>
              <a:t>of</a:t>
            </a:r>
            <a:r>
              <a:rPr lang="sl-SI" dirty="0">
                <a:latin typeface="Calisto MT" panose="02040603050505030304" pitchFamily="18" charset="0"/>
              </a:rPr>
              <a:t> </a:t>
            </a:r>
            <a:r>
              <a:rPr lang="sl-SI" dirty="0" err="1">
                <a:latin typeface="Calisto MT" panose="02040603050505030304" pitchFamily="18" charset="0"/>
              </a:rPr>
              <a:t>Hoyle</a:t>
            </a:r>
            <a:r>
              <a:rPr lang="sl-SI" dirty="0">
                <a:latin typeface="Calisto MT" panose="02040603050505030304" pitchFamily="18" charset="0"/>
              </a:rPr>
              <a:t> </a:t>
            </a:r>
            <a:r>
              <a:rPr lang="sl-SI" dirty="0" err="1"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C9E2B3A-23CB-29EE-7CFB-34DF96EB2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08640"/>
                <a:ext cx="7902147" cy="3974671"/>
              </a:xfrm>
            </p:spPr>
            <p:txBody>
              <a:bodyPr>
                <a:normAutofit/>
              </a:bodyPr>
              <a:lstStyle/>
              <a:p>
                <a:r>
                  <a:rPr lang="sl-SI" b="0" dirty="0">
                    <a:solidFill>
                      <a:schemeClr val="tx1"/>
                    </a:solidFill>
                  </a:rPr>
                  <a:t>First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suggested</a:t>
                </a:r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reaction</a:t>
                </a:r>
                <a:r>
                  <a:rPr lang="sl-SI" b="0" dirty="0">
                    <a:solidFill>
                      <a:schemeClr val="tx1"/>
                    </a:solidFill>
                  </a:rPr>
                  <a:t> (Bethe 1939)</a:t>
                </a:r>
                <a14:m>
                  <m:oMath xmlns:m="http://schemas.openxmlformats.org/officeDocument/2006/math">
                    <m:r>
                      <a:rPr lang="sl-SI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l-SI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l-SI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l-SI" b="0" dirty="0">
                  <a:solidFill>
                    <a:schemeClr val="tx1"/>
                  </a:solidFill>
                </a:endParaRPr>
              </a:p>
              <a:p>
                <a:r>
                  <a:rPr lang="sl-SI" b="0" dirty="0">
                    <a:solidFill>
                      <a:schemeClr val="tx1"/>
                    </a:solidFill>
                  </a:rPr>
                  <a:t>Salpeter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suggested</a:t>
                </a:r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two</a:t>
                </a:r>
                <a:r>
                  <a:rPr lang="sl-SI" b="0" dirty="0">
                    <a:solidFill>
                      <a:schemeClr val="tx1"/>
                    </a:solidFill>
                  </a:rPr>
                  <a:t> step proces</a:t>
                </a:r>
              </a:p>
              <a:p>
                <a:endParaRPr lang="sl-SI" dirty="0">
                  <a:solidFill>
                    <a:schemeClr val="tx1"/>
                  </a:solidFill>
                </a:endParaRPr>
              </a:p>
              <a:p>
                <a:endParaRPr lang="sl-SI" b="0" dirty="0">
                  <a:solidFill>
                    <a:schemeClr val="tx1"/>
                  </a:solidFill>
                </a:endParaRPr>
              </a:p>
              <a:p>
                <a:endParaRPr lang="sl-SI" dirty="0">
                  <a:solidFill>
                    <a:schemeClr val="tx1"/>
                  </a:solidFill>
                </a:endParaRPr>
              </a:p>
              <a:p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Hoyle</a:t>
                </a:r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predicted</a:t>
                </a:r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there</a:t>
                </a:r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must</a:t>
                </a:r>
                <a:r>
                  <a:rPr lang="sl-SI" b="0" dirty="0">
                    <a:solidFill>
                      <a:schemeClr val="tx1"/>
                    </a:solidFill>
                  </a:rPr>
                  <a:t> be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another</a:t>
                </a:r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dirty="0" err="1">
                    <a:solidFill>
                      <a:schemeClr val="tx1"/>
                    </a:solidFill>
                  </a:rPr>
                  <a:t>intermediate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:r>
                  <a:rPr lang="sl-SI" dirty="0" err="1">
                    <a:solidFill>
                      <a:schemeClr val="tx1"/>
                    </a:solidFill>
                  </a:rPr>
                  <a:t>resonante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:r>
                  <a:rPr lang="sl-SI" dirty="0" err="1">
                    <a:solidFill>
                      <a:schemeClr val="tx1"/>
                    </a:solidFill>
                  </a:rPr>
                  <a:t>state</a:t>
                </a:r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before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:r>
                  <a:rPr lang="sl-SI" dirty="0" err="1">
                    <a:solidFill>
                      <a:schemeClr val="tx1"/>
                    </a:solidFill>
                  </a:rPr>
                  <a:t>ground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:r>
                  <a:rPr lang="sl-SI" dirty="0" err="1">
                    <a:solidFill>
                      <a:schemeClr val="tx1"/>
                    </a:solidFill>
                  </a:rPr>
                  <a:t>state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sl-SI" b="0" dirty="0"/>
              </a:p>
            </p:txBody>
          </p:sp>
        </mc:Choice>
        <mc:Fallback xmlns="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C9E2B3A-23CB-29EE-7CFB-34DF96EB2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08640"/>
                <a:ext cx="7902147" cy="3974671"/>
              </a:xfrm>
              <a:blipFill>
                <a:blip r:embed="rId2"/>
                <a:stretch>
                  <a:fillRect l="-231" t="-920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nak za množenje 3">
            <a:extLst>
              <a:ext uri="{FF2B5EF4-FFF2-40B4-BE49-F238E27FC236}">
                <a16:creationId xmlns:a16="http://schemas.microsoft.com/office/drawing/2014/main" id="{387CCCC7-48B5-009C-648D-2B39AA21D5F7}"/>
              </a:ext>
            </a:extLst>
          </p:cNvPr>
          <p:cNvSpPr/>
          <p:nvPr/>
        </p:nvSpPr>
        <p:spPr>
          <a:xfrm>
            <a:off x="6358481" y="2057401"/>
            <a:ext cx="913396" cy="78693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C58A7E6D-F92C-89D3-2BD2-3130A78C0ED9}"/>
              </a:ext>
            </a:extLst>
          </p:cNvPr>
          <p:cNvSpPr txBox="1"/>
          <p:nvPr/>
        </p:nvSpPr>
        <p:spPr>
          <a:xfrm>
            <a:off x="7775118" y="2057401"/>
            <a:ext cx="364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0" dirty="0" err="1"/>
              <a:t>Stars</a:t>
            </a:r>
            <a:r>
              <a:rPr lang="sl-SI" b="0" dirty="0"/>
              <a:t> are to </a:t>
            </a:r>
            <a:r>
              <a:rPr lang="sl-SI" b="0" dirty="0" err="1"/>
              <a:t>cold</a:t>
            </a:r>
            <a:r>
              <a:rPr lang="sl-SI" b="0" dirty="0"/>
              <a:t> </a:t>
            </a:r>
            <a:r>
              <a:rPr lang="sl-SI" b="0" dirty="0" err="1"/>
              <a:t>for</a:t>
            </a:r>
            <a:r>
              <a:rPr lang="sl-SI" b="0" dirty="0"/>
              <a:t> </a:t>
            </a:r>
            <a:r>
              <a:rPr lang="sl-SI" b="0" dirty="0" err="1"/>
              <a:t>such</a:t>
            </a:r>
            <a:r>
              <a:rPr lang="sl-SI" b="0" dirty="0"/>
              <a:t> </a:t>
            </a:r>
            <a:r>
              <a:rPr lang="sl-SI" b="0" dirty="0" err="1"/>
              <a:t>probable</a:t>
            </a:r>
            <a:r>
              <a:rPr lang="sl-SI" b="0" dirty="0"/>
              <a:t> </a:t>
            </a:r>
            <a:r>
              <a:rPr lang="sl-SI" b="0" dirty="0" err="1"/>
              <a:t>process</a:t>
            </a:r>
            <a:endParaRPr lang="sl-SI" b="0" dirty="0"/>
          </a:p>
          <a:p>
            <a:endParaRPr lang="sl-SI" dirty="0"/>
          </a:p>
        </p:txBody>
      </p:sp>
      <p:pic>
        <p:nvPicPr>
          <p:cNvPr id="9" name="Slika 8" descr="Slika, ki vsebuje besede črna, tema&#10;&#10;Opis je samodejno ustvarjen">
            <a:extLst>
              <a:ext uri="{FF2B5EF4-FFF2-40B4-BE49-F238E27FC236}">
                <a16:creationId xmlns:a16="http://schemas.microsoft.com/office/drawing/2014/main" id="{C9760857-DE26-F979-F3A8-C94EA1AF2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86" y="3662047"/>
            <a:ext cx="3027228" cy="1027340"/>
          </a:xfrm>
          <a:prstGeom prst="rect">
            <a:avLst/>
          </a:prstGeom>
        </p:spPr>
      </p:pic>
      <p:sp>
        <p:nvSpPr>
          <p:cNvPr id="10" name="Znak za množenje 9">
            <a:extLst>
              <a:ext uri="{FF2B5EF4-FFF2-40B4-BE49-F238E27FC236}">
                <a16:creationId xmlns:a16="http://schemas.microsoft.com/office/drawing/2014/main" id="{42517B84-2BCD-2960-1533-1C73ED1E0490}"/>
              </a:ext>
            </a:extLst>
          </p:cNvPr>
          <p:cNvSpPr/>
          <p:nvPr/>
        </p:nvSpPr>
        <p:spPr>
          <a:xfrm>
            <a:off x="6301766" y="3423668"/>
            <a:ext cx="1026826" cy="9233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11" name="PoljeZBesedilom 10">
            <a:extLst>
              <a:ext uri="{FF2B5EF4-FFF2-40B4-BE49-F238E27FC236}">
                <a16:creationId xmlns:a16="http://schemas.microsoft.com/office/drawing/2014/main" id="{F1C19E0F-4633-0774-9633-BAB4F11DF381}"/>
              </a:ext>
            </a:extLst>
          </p:cNvPr>
          <p:cNvSpPr txBox="1"/>
          <p:nvPr/>
        </p:nvSpPr>
        <p:spPr>
          <a:xfrm>
            <a:off x="7594117" y="3252387"/>
            <a:ext cx="4002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probability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such</a:t>
            </a:r>
            <a:r>
              <a:rPr lang="sl-SI" dirty="0"/>
              <a:t> </a:t>
            </a:r>
            <a:r>
              <a:rPr lang="sl-SI" dirty="0" err="1"/>
              <a:t>reaction</a:t>
            </a:r>
            <a:r>
              <a:rPr lang="sl-SI" dirty="0"/>
              <a:t> </a:t>
            </a:r>
            <a:r>
              <a:rPr lang="sl-SI" dirty="0" err="1"/>
              <a:t>still</a:t>
            </a:r>
            <a:r>
              <a:rPr lang="sl-SI" dirty="0"/>
              <a:t> </a:t>
            </a:r>
            <a:r>
              <a:rPr lang="sl-SI" dirty="0" err="1"/>
              <a:t>does</a:t>
            </a:r>
            <a:r>
              <a:rPr lang="sl-SI" dirty="0"/>
              <a:t> not </a:t>
            </a:r>
            <a:r>
              <a:rPr lang="sl-SI" dirty="0" err="1"/>
              <a:t>explain</a:t>
            </a:r>
            <a:r>
              <a:rPr lang="sl-SI" dirty="0"/>
              <a:t> abundance in </a:t>
            </a:r>
            <a:r>
              <a:rPr lang="sl-SI" dirty="0" err="1"/>
              <a:t>space</a:t>
            </a:r>
            <a:endParaRPr lang="sl-SI" dirty="0"/>
          </a:p>
        </p:txBody>
      </p:sp>
      <p:pic>
        <p:nvPicPr>
          <p:cNvPr id="13" name="Slika 12" descr="Slika, ki vsebuje besede črna, tema&#10;&#10;Opis je samodejno ustvarjen">
            <a:extLst>
              <a:ext uri="{FF2B5EF4-FFF2-40B4-BE49-F238E27FC236}">
                <a16:creationId xmlns:a16="http://schemas.microsoft.com/office/drawing/2014/main" id="{40E3615D-21A0-B6F6-2B74-742A504A6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81" y="2367564"/>
            <a:ext cx="2160556" cy="4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6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10820400" cy="1315996"/>
          </a:xfrm>
        </p:spPr>
        <p:txBody>
          <a:bodyPr/>
          <a:lstStyle/>
          <a:p>
            <a:pPr algn="l"/>
            <a:r>
              <a:rPr lang="sl-SI" dirty="0" err="1">
                <a:latin typeface="Calisto MT" panose="02040603050505030304" pitchFamily="18" charset="0"/>
              </a:rPr>
              <a:t>Discovery</a:t>
            </a:r>
            <a:r>
              <a:rPr lang="sl-SI" dirty="0">
                <a:latin typeface="Calisto MT" panose="02040603050505030304" pitchFamily="18" charset="0"/>
              </a:rPr>
              <a:t> </a:t>
            </a:r>
            <a:r>
              <a:rPr lang="sl-SI" dirty="0" err="1">
                <a:latin typeface="Calisto MT" panose="02040603050505030304" pitchFamily="18" charset="0"/>
              </a:rPr>
              <a:t>of</a:t>
            </a:r>
            <a:r>
              <a:rPr lang="sl-SI" dirty="0">
                <a:latin typeface="Calisto MT" panose="02040603050505030304" pitchFamily="18" charset="0"/>
              </a:rPr>
              <a:t> </a:t>
            </a:r>
            <a:r>
              <a:rPr lang="sl-SI" dirty="0" err="1">
                <a:latin typeface="Calisto MT" panose="02040603050505030304" pitchFamily="18" charset="0"/>
              </a:rPr>
              <a:t>Hoyle</a:t>
            </a:r>
            <a:r>
              <a:rPr lang="sl-SI" dirty="0">
                <a:latin typeface="Calisto MT" panose="02040603050505030304" pitchFamily="18" charset="0"/>
              </a:rPr>
              <a:t> </a:t>
            </a:r>
            <a:r>
              <a:rPr lang="sl-SI" dirty="0" err="1"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C9E2B3A-23CB-29EE-7CFB-34DF96EB2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169174"/>
                <a:ext cx="7902147" cy="509989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sl-SI" sz="2100" b="0" dirty="0">
                    <a:solidFill>
                      <a:schemeClr val="tx1"/>
                    </a:solidFill>
                  </a:rPr>
                  <a:t>Number </a:t>
                </a:r>
                <a:r>
                  <a:rPr lang="sl-SI" sz="2100" b="0" dirty="0" err="1">
                    <a:solidFill>
                      <a:schemeClr val="tx1"/>
                    </a:solidFill>
                  </a:rPr>
                  <a:t>of</a:t>
                </a:r>
                <a:r>
                  <a:rPr lang="sl-SI" sz="2100" b="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b="0" dirty="0" err="1">
                    <a:solidFill>
                      <a:schemeClr val="tx1"/>
                    </a:solidFill>
                  </a:rPr>
                  <a:t>collision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s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of</a:t>
                </a:r>
                <a:r>
                  <a:rPr lang="sl-SI" sz="2100" dirty="0">
                    <a:solidFill>
                      <a:schemeClr val="tx1"/>
                    </a:solidFill>
                  </a:rPr>
                  <a:t> Be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and</a:t>
                </a:r>
                <a:r>
                  <a:rPr lang="sl-SI" sz="2100" dirty="0">
                    <a:solidFill>
                      <a:schemeClr val="tx1"/>
                    </a:solidFill>
                  </a:rPr>
                  <a:t>      is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described</a:t>
                </a:r>
                <a:r>
                  <a:rPr lang="sl-SI" sz="2100" dirty="0">
                    <a:solidFill>
                      <a:schemeClr val="tx1"/>
                    </a:solidFill>
                  </a:rPr>
                  <a:t> as </a:t>
                </a:r>
              </a:p>
              <a:p>
                <a:endParaRPr lang="sl-SI" sz="2100" dirty="0">
                  <a:solidFill>
                    <a:schemeClr val="tx1"/>
                  </a:solidFill>
                </a:endParaRPr>
              </a:p>
              <a:p>
                <a:endParaRPr lang="sl-SI" sz="2100" dirty="0">
                  <a:solidFill>
                    <a:schemeClr val="tx1"/>
                  </a:solidFill>
                </a:endParaRPr>
              </a:p>
              <a:p>
                <a:endParaRPr lang="sl-SI" sz="2100" dirty="0">
                  <a:solidFill>
                    <a:schemeClr val="tx1"/>
                  </a:solidFill>
                </a:endParaRPr>
              </a:p>
              <a:p>
                <a:r>
                  <a:rPr lang="sl-SI" sz="2100" dirty="0" err="1">
                    <a:solidFill>
                      <a:schemeClr val="tx1"/>
                    </a:solidFill>
                  </a:rPr>
                  <a:t>If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the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reaction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happens</a:t>
                </a:r>
                <a:r>
                  <a:rPr lang="sl-SI" sz="2100" dirty="0">
                    <a:solidFill>
                      <a:schemeClr val="tx1"/>
                    </a:solidFill>
                  </a:rPr>
                  <a:t> via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an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  <a:effectLst/>
                  </a:rPr>
                  <a:t>intermediate</a:t>
                </a:r>
                <a:r>
                  <a:rPr lang="sl-SI" sz="2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  <a:effectLst/>
                  </a:rPr>
                  <a:t>resonant</a:t>
                </a:r>
                <a:r>
                  <a:rPr lang="sl-SI" sz="210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  <a:effectLst/>
                  </a:rPr>
                  <a:t>state</a:t>
                </a:r>
                <a:r>
                  <a:rPr lang="sl-SI" sz="2100" dirty="0">
                    <a:solidFill>
                      <a:schemeClr val="tx1"/>
                    </a:solidFill>
                  </a:rPr>
                  <a:t>,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we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add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the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Briet-Wigner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factor</a:t>
                </a:r>
                <a:endParaRPr lang="sl-SI" sz="2100" dirty="0">
                  <a:solidFill>
                    <a:schemeClr val="tx1"/>
                  </a:solidFill>
                </a:endParaRPr>
              </a:p>
              <a:p>
                <a:endParaRPr lang="sl-SI" sz="2100" dirty="0">
                  <a:solidFill>
                    <a:schemeClr val="tx1"/>
                  </a:solidFill>
                </a:endParaRPr>
              </a:p>
              <a:p>
                <a:endParaRPr lang="sl-SI" sz="2100" dirty="0">
                  <a:solidFill>
                    <a:schemeClr val="tx1"/>
                  </a:solidFill>
                </a:endParaRPr>
              </a:p>
              <a:p>
                <a:endParaRPr lang="sl-SI" sz="2100" dirty="0">
                  <a:solidFill>
                    <a:schemeClr val="tx1"/>
                  </a:solidFill>
                </a:endParaRPr>
              </a:p>
              <a:p>
                <a:r>
                  <a:rPr lang="sl-SI" sz="2100" dirty="0">
                    <a:solidFill>
                      <a:schemeClr val="tx1"/>
                    </a:solidFill>
                  </a:rPr>
                  <a:t>Hoyle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proposed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an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additional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dirty="0" err="1">
                    <a:solidFill>
                      <a:schemeClr val="tx1"/>
                    </a:solidFill>
                  </a:rPr>
                  <a:t>excited</a:t>
                </a:r>
                <a:r>
                  <a:rPr lang="sl-SI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sl-SI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sl-SI" sz="2100" b="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b="0" dirty="0" err="1">
                    <a:solidFill>
                      <a:schemeClr val="tx1"/>
                    </a:solidFill>
                  </a:rPr>
                  <a:t>state</a:t>
                </a:r>
                <a:r>
                  <a:rPr lang="sl-SI" sz="2100" b="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b="0" dirty="0" err="1">
                    <a:solidFill>
                      <a:schemeClr val="tx1"/>
                    </a:solidFill>
                  </a:rPr>
                  <a:t>with</a:t>
                </a:r>
                <a:r>
                  <a:rPr lang="sl-SI" sz="2100" b="0" dirty="0">
                    <a:solidFill>
                      <a:schemeClr val="tx1"/>
                    </a:solidFill>
                  </a:rPr>
                  <a:t> resonance </a:t>
                </a:r>
                <a:r>
                  <a:rPr lang="sl-SI" sz="2100" b="0" dirty="0" err="1">
                    <a:solidFill>
                      <a:schemeClr val="tx1"/>
                    </a:solidFill>
                  </a:rPr>
                  <a:t>energy</a:t>
                </a:r>
                <a:r>
                  <a:rPr lang="sl-SI" sz="2100" b="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b="0" dirty="0" err="1">
                    <a:solidFill>
                      <a:schemeClr val="tx1"/>
                    </a:solidFill>
                  </a:rPr>
                  <a:t>of</a:t>
                </a:r>
                <a:r>
                  <a:rPr lang="sl-SI" sz="2100" b="0" dirty="0">
                    <a:solidFill>
                      <a:schemeClr val="tx1"/>
                    </a:solidFill>
                  </a:rPr>
                  <a:t>                         </a:t>
                </a:r>
                <a:br>
                  <a:rPr lang="sl-SI" sz="2100" dirty="0">
                    <a:solidFill>
                      <a:schemeClr val="tx1"/>
                    </a:solidFill>
                  </a:rPr>
                </a:br>
                <a:br>
                  <a:rPr lang="sl-SI" sz="2100" dirty="0">
                    <a:solidFill>
                      <a:schemeClr val="tx1"/>
                    </a:solidFill>
                  </a:rPr>
                </a:br>
                <a:br>
                  <a:rPr lang="sl-SI" sz="2100" dirty="0">
                    <a:solidFill>
                      <a:schemeClr val="tx1"/>
                    </a:solidFill>
                  </a:rPr>
                </a:br>
                <a:br>
                  <a:rPr lang="sl-SI" sz="2100" dirty="0">
                    <a:solidFill>
                      <a:schemeClr val="tx1"/>
                    </a:solidFill>
                  </a:rPr>
                </a:br>
                <a:br>
                  <a:rPr lang="sl-SI" sz="2100" dirty="0">
                    <a:solidFill>
                      <a:schemeClr val="tx1"/>
                    </a:solidFill>
                  </a:rPr>
                </a:br>
                <a:r>
                  <a:rPr lang="sl-SI" sz="2100" b="0" dirty="0" err="1">
                    <a:solidFill>
                      <a:schemeClr val="tx1"/>
                    </a:solidFill>
                  </a:rPr>
                  <a:t>excitation</a:t>
                </a:r>
                <a:r>
                  <a:rPr lang="sl-SI" sz="2100" b="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b="0" dirty="0" err="1">
                    <a:solidFill>
                      <a:schemeClr val="tx1"/>
                    </a:solidFill>
                  </a:rPr>
                  <a:t>energy</a:t>
                </a:r>
                <a:r>
                  <a:rPr lang="sl-SI" sz="2100" b="0" dirty="0">
                    <a:solidFill>
                      <a:schemeClr val="tx1"/>
                    </a:solidFill>
                  </a:rPr>
                  <a:t> </a:t>
                </a:r>
                <a:r>
                  <a:rPr lang="sl-SI" sz="2100" b="0" dirty="0" err="1">
                    <a:solidFill>
                      <a:schemeClr val="tx1"/>
                    </a:solidFill>
                  </a:rPr>
                  <a:t>of</a:t>
                </a:r>
                <a:r>
                  <a:rPr lang="sl-SI" sz="2100" b="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sl-SI" dirty="0"/>
              </a:p>
              <a:p>
                <a:pPr marL="0" indent="0">
                  <a:buNone/>
                </a:pPr>
                <a:endParaRPr lang="sl-SI" b="0" dirty="0"/>
              </a:p>
            </p:txBody>
          </p:sp>
        </mc:Choice>
        <mc:Fallback xmlns="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C9E2B3A-23CB-29EE-7CFB-34DF96EB2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169174"/>
                <a:ext cx="7902147" cy="5099897"/>
              </a:xfrm>
              <a:blipFill>
                <a:blip r:embed="rId2"/>
                <a:stretch>
                  <a:fillRect l="-231" t="-1794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Slika 6">
            <a:extLst>
              <a:ext uri="{FF2B5EF4-FFF2-40B4-BE49-F238E27FC236}">
                <a16:creationId xmlns:a16="http://schemas.microsoft.com/office/drawing/2014/main" id="{1DE3CD18-85E7-E5B8-2F0D-A3D976E51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69" y="1255249"/>
            <a:ext cx="222606" cy="170506"/>
          </a:xfrm>
          <a:prstGeom prst="rect">
            <a:avLst/>
          </a:prstGeom>
        </p:spPr>
      </p:pic>
      <p:pic>
        <p:nvPicPr>
          <p:cNvPr id="12" name="Slika 11" descr="Slika, ki vsebuje besede črna, tema&#10;&#10;Opis je samodejno ustvarjen">
            <a:extLst>
              <a:ext uri="{FF2B5EF4-FFF2-40B4-BE49-F238E27FC236}">
                <a16:creationId xmlns:a16="http://schemas.microsoft.com/office/drawing/2014/main" id="{E7ED322C-A3CB-3C94-6F5A-802EAFD92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5" y="1669683"/>
            <a:ext cx="6532867" cy="935366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711EC651-7A1F-A256-E2A0-082A21CF6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9" y="3331378"/>
            <a:ext cx="7014395" cy="837294"/>
          </a:xfrm>
          <a:prstGeom prst="rect">
            <a:avLst/>
          </a:prstGeom>
        </p:spPr>
      </p:pic>
      <p:pic>
        <p:nvPicPr>
          <p:cNvPr id="20" name="Slika 19" descr="Slika, ki vsebuje besede besedilo, diagram, vrstica&#10;&#10;Opis je samodejno ustvarjen">
            <a:extLst>
              <a:ext uri="{FF2B5EF4-FFF2-40B4-BE49-F238E27FC236}">
                <a16:creationId xmlns:a16="http://schemas.microsoft.com/office/drawing/2014/main" id="{9C8B2179-A2A6-D6CA-601E-9A9B7AF74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46" y="1115552"/>
            <a:ext cx="3475735" cy="2603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Slika 23" descr="Slika, ki vsebuje besede črna, tema&#10;&#10;Opis je samodejno ustvarjen">
            <a:extLst>
              <a:ext uri="{FF2B5EF4-FFF2-40B4-BE49-F238E27FC236}">
                <a16:creationId xmlns:a16="http://schemas.microsoft.com/office/drawing/2014/main" id="{2ECD41CA-22DF-1C9B-F8E5-104F79C6DE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56" y="4958289"/>
            <a:ext cx="1802095" cy="229051"/>
          </a:xfrm>
          <a:prstGeom prst="rect">
            <a:avLst/>
          </a:prstGeom>
        </p:spPr>
      </p:pic>
      <p:pic>
        <p:nvPicPr>
          <p:cNvPr id="26" name="Slika 25">
            <a:extLst>
              <a:ext uri="{FF2B5EF4-FFF2-40B4-BE49-F238E27FC236}">
                <a16:creationId xmlns:a16="http://schemas.microsoft.com/office/drawing/2014/main" id="{02506AC8-78A8-1C75-C295-3150B8977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16" y="5524866"/>
            <a:ext cx="4387838" cy="504601"/>
          </a:xfrm>
          <a:prstGeom prst="rect">
            <a:avLst/>
          </a:prstGeom>
        </p:spPr>
      </p:pic>
      <p:pic>
        <p:nvPicPr>
          <p:cNvPr id="28" name="Slika 27" descr="Slika, ki vsebuje besede besedilo, diagram, posnetek zaslona, vrstica&#10;&#10;Opis je samodejno ustvarjen">
            <a:extLst>
              <a:ext uri="{FF2B5EF4-FFF2-40B4-BE49-F238E27FC236}">
                <a16:creationId xmlns:a16="http://schemas.microsoft.com/office/drawing/2014/main" id="{9AA3EA46-28AE-12BC-710D-343C628341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854" y="4081687"/>
            <a:ext cx="3359323" cy="2095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229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Measurements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4472"/>
            <a:ext cx="6314706" cy="4580848"/>
          </a:xfrm>
        </p:spPr>
        <p:txBody>
          <a:bodyPr>
            <a:normAutofit/>
          </a:bodyPr>
          <a:lstStyle/>
          <a:p>
            <a:r>
              <a:rPr lang="sl-SI" sz="2000" dirty="0" err="1">
                <a:solidFill>
                  <a:schemeClr val="tx1"/>
                </a:solidFill>
              </a:rPr>
              <a:t>Was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made</a:t>
            </a:r>
            <a:r>
              <a:rPr lang="sl-SI" sz="2000" dirty="0">
                <a:solidFill>
                  <a:schemeClr val="tx1"/>
                </a:solidFill>
              </a:rPr>
              <a:t> in 1957 </a:t>
            </a:r>
            <a:r>
              <a:rPr lang="sl-SI" sz="2000" dirty="0" err="1">
                <a:solidFill>
                  <a:schemeClr val="tx1"/>
                </a:solidFill>
              </a:rPr>
              <a:t>by</a:t>
            </a:r>
            <a:r>
              <a:rPr lang="sl-SI" sz="2000" dirty="0">
                <a:solidFill>
                  <a:schemeClr val="tx1"/>
                </a:solidFill>
              </a:rPr>
              <a:t> Cook </a:t>
            </a:r>
            <a:r>
              <a:rPr lang="sl-SI" sz="2000" dirty="0" err="1">
                <a:solidFill>
                  <a:schemeClr val="tx1"/>
                </a:solidFill>
              </a:rPr>
              <a:t>by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using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Boron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and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Deuterium</a:t>
            </a:r>
            <a:r>
              <a:rPr lang="sl-SI" sz="2000" dirty="0">
                <a:solidFill>
                  <a:schemeClr val="tx1"/>
                </a:solidFill>
              </a:rPr>
              <a:t> to </a:t>
            </a:r>
            <a:r>
              <a:rPr lang="sl-SI" sz="2000" dirty="0" err="1">
                <a:solidFill>
                  <a:schemeClr val="tx1"/>
                </a:solidFill>
              </a:rPr>
              <a:t>create</a:t>
            </a:r>
            <a:endParaRPr lang="sl-SI" sz="2000" dirty="0">
              <a:solidFill>
                <a:schemeClr val="tx1"/>
              </a:solidFill>
            </a:endParaRPr>
          </a:p>
          <a:p>
            <a:endParaRPr lang="sl-SI" sz="2000" dirty="0">
              <a:solidFill>
                <a:schemeClr val="tx1"/>
              </a:solidFill>
            </a:endParaRPr>
          </a:p>
          <a:p>
            <a:endParaRPr lang="sl-SI" sz="2000" dirty="0">
              <a:solidFill>
                <a:schemeClr val="tx1"/>
              </a:solidFill>
            </a:endParaRPr>
          </a:p>
          <a:p>
            <a:endParaRPr lang="sl-SI" sz="2000" dirty="0">
              <a:solidFill>
                <a:schemeClr val="tx1"/>
              </a:solidFill>
            </a:endParaRPr>
          </a:p>
          <a:p>
            <a:endParaRPr lang="sl-SI" sz="2000" dirty="0">
              <a:solidFill>
                <a:schemeClr val="tx1"/>
              </a:solidFill>
            </a:endParaRPr>
          </a:p>
          <a:p>
            <a:endParaRPr lang="sl-SI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In the experiment they measured </a:t>
            </a:r>
            <a:r>
              <a:rPr lang="sl-SI" sz="2000" dirty="0" err="1">
                <a:solidFill>
                  <a:schemeClr val="tx1"/>
                </a:solidFill>
                <a:effectLst/>
              </a:rPr>
              <a:t>the</a:t>
            </a:r>
            <a:r>
              <a:rPr lang="sl-SI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energies of</a:t>
            </a:r>
            <a:r>
              <a:rPr lang="sl-SI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particles, which were</a:t>
            </a:r>
            <a:r>
              <a:rPr lang="sl-SI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detected by the</a:t>
            </a:r>
            <a:r>
              <a:rPr lang="sl-SI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magnetic spectrometer</a:t>
            </a:r>
            <a:r>
              <a:rPr lang="sl-SI" sz="2000" dirty="0">
                <a:solidFill>
                  <a:schemeClr val="tx1"/>
                </a:solidFill>
                <a:effectLst/>
              </a:rPr>
              <a:t>.</a:t>
            </a:r>
          </a:p>
          <a:p>
            <a:endParaRPr lang="sl-SI" dirty="0"/>
          </a:p>
          <a:p>
            <a:endParaRPr lang="sl-SI" dirty="0"/>
          </a:p>
          <a:p>
            <a:pPr marL="0" indent="0">
              <a:buNone/>
            </a:pPr>
            <a:endParaRPr lang="sl-SI" b="0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9" y="852680"/>
            <a:ext cx="7593227" cy="51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listo MT" panose="02040603050505030304" pitchFamily="18" charset="0"/>
              </a:rPr>
              <a:t>First measurement of Hoyle stat</a:t>
            </a:r>
            <a:r>
              <a:rPr lang="sl-SI" sz="2800" dirty="0">
                <a:effectLst/>
                <a:latin typeface="Calisto MT" panose="02040603050505030304" pitchFamily="18" charset="0"/>
              </a:rPr>
              <a:t>e</a:t>
            </a:r>
            <a:endParaRPr lang="sl-SI" sz="2800" dirty="0">
              <a:latin typeface="Calisto MT" panose="02040603050505030304" pitchFamily="18" charset="0"/>
            </a:endParaRPr>
          </a:p>
        </p:txBody>
      </p:sp>
      <p:pic>
        <p:nvPicPr>
          <p:cNvPr id="6" name="Slika 5" descr="Slika, ki vsebuje besede črna, tema&#10;&#10;Opis je samodejno ustvarjen">
            <a:extLst>
              <a:ext uri="{FF2B5EF4-FFF2-40B4-BE49-F238E27FC236}">
                <a16:creationId xmlns:a16="http://schemas.microsoft.com/office/drawing/2014/main" id="{1D865F8F-8161-E6DD-6CBE-37192115B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14" y="1849563"/>
            <a:ext cx="377739" cy="187530"/>
          </a:xfrm>
          <a:prstGeom prst="rect">
            <a:avLst/>
          </a:prstGeom>
        </p:spPr>
      </p:pic>
      <p:pic>
        <p:nvPicPr>
          <p:cNvPr id="14" name="Slika 13" descr="Slika, ki vsebuje besede besedilo, pisava, vrstica, bela&#10;&#10;Opis je samodejno ustvarjen">
            <a:extLst>
              <a:ext uri="{FF2B5EF4-FFF2-40B4-BE49-F238E27FC236}">
                <a16:creationId xmlns:a16="http://schemas.microsoft.com/office/drawing/2014/main" id="{5F6364F6-52D7-C66A-D725-A28D5B501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98" y="2467882"/>
            <a:ext cx="4856833" cy="1158885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43BFDAFD-9F42-EDD0-37ED-6FF1449B2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29" y="2208107"/>
            <a:ext cx="5680023" cy="519550"/>
          </a:xfrm>
          <a:prstGeom prst="rect">
            <a:avLst/>
          </a:prstGeom>
        </p:spPr>
      </p:pic>
      <p:pic>
        <p:nvPicPr>
          <p:cNvPr id="30" name="Slika 29" descr="Slika, ki vsebuje besede besedilo, diagram, pisava, vrstica&#10;&#10;Opis je samodejno ustvarjen">
            <a:extLst>
              <a:ext uri="{FF2B5EF4-FFF2-40B4-BE49-F238E27FC236}">
                <a16:creationId xmlns:a16="http://schemas.microsoft.com/office/drawing/2014/main" id="{65171E54-F081-2FA4-DE5E-4C9A8EA7A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11" y="3429000"/>
            <a:ext cx="4197566" cy="3086259"/>
          </a:xfrm>
          <a:prstGeom prst="rect">
            <a:avLst/>
          </a:prstGeom>
        </p:spPr>
      </p:pic>
      <p:sp>
        <p:nvSpPr>
          <p:cNvPr id="31" name="PoljeZBesedilom 30">
            <a:extLst>
              <a:ext uri="{FF2B5EF4-FFF2-40B4-BE49-F238E27FC236}">
                <a16:creationId xmlns:a16="http://schemas.microsoft.com/office/drawing/2014/main" id="{1538C82C-B0AE-E1A9-FCED-ECA0F1E4072D}"/>
              </a:ext>
            </a:extLst>
          </p:cNvPr>
          <p:cNvSpPr txBox="1"/>
          <p:nvPr/>
        </p:nvSpPr>
        <p:spPr>
          <a:xfrm>
            <a:off x="7601806" y="1573996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Reaction</a:t>
            </a:r>
            <a:r>
              <a:rPr lang="sl-SI" dirty="0"/>
              <a:t> </a:t>
            </a:r>
            <a:r>
              <a:rPr lang="sl-SI" dirty="0" err="1"/>
              <a:t>rate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such</a:t>
            </a:r>
            <a:r>
              <a:rPr lang="sl-SI" dirty="0"/>
              <a:t> </a:t>
            </a:r>
            <a:r>
              <a:rPr lang="sl-SI" dirty="0" err="1"/>
              <a:t>reaction</a:t>
            </a:r>
            <a:r>
              <a:rPr lang="sl-SI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6001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Measurements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4471"/>
            <a:ext cx="11137838" cy="5099897"/>
          </a:xfrm>
        </p:spPr>
        <p:txBody>
          <a:bodyPr>
            <a:normAutofit/>
          </a:bodyPr>
          <a:lstStyle/>
          <a:p>
            <a:r>
              <a:rPr lang="sl-SI" sz="2000" dirty="0" err="1">
                <a:solidFill>
                  <a:schemeClr val="tx1"/>
                </a:solidFill>
              </a:rPr>
              <a:t>Assumptions</a:t>
            </a:r>
            <a:r>
              <a:rPr lang="sl-SI" sz="2000" dirty="0">
                <a:solidFill>
                  <a:schemeClr val="tx1"/>
                </a:solidFill>
              </a:rPr>
              <a:t>: 1. </a:t>
            </a:r>
            <a:r>
              <a:rPr lang="sl-SI" sz="2000" dirty="0" err="1">
                <a:solidFill>
                  <a:schemeClr val="tx1"/>
                </a:solidFill>
              </a:rPr>
              <a:t>Ground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state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of</a:t>
            </a:r>
            <a:r>
              <a:rPr lang="sl-SI" sz="2000" dirty="0">
                <a:solidFill>
                  <a:schemeClr val="tx1"/>
                </a:solidFill>
              </a:rPr>
              <a:t> C is </a:t>
            </a:r>
            <a:r>
              <a:rPr lang="sl-SI" sz="2000" dirty="0" err="1">
                <a:solidFill>
                  <a:schemeClr val="tx1"/>
                </a:solidFill>
              </a:rPr>
              <a:t>stable</a:t>
            </a:r>
            <a:br>
              <a:rPr lang="sl-SI" sz="2000" dirty="0">
                <a:solidFill>
                  <a:schemeClr val="tx1"/>
                </a:solidFill>
              </a:rPr>
            </a:br>
            <a:r>
              <a:rPr lang="sl-SI" sz="2000" dirty="0">
                <a:solidFill>
                  <a:schemeClr val="tx1"/>
                </a:solidFill>
              </a:rPr>
              <a:t>		2. </a:t>
            </a:r>
            <a:r>
              <a:rPr lang="sl-SI" sz="2000" dirty="0" err="1">
                <a:solidFill>
                  <a:schemeClr val="tx1"/>
                </a:solidFill>
              </a:rPr>
              <a:t>Berilium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does</a:t>
            </a:r>
            <a:r>
              <a:rPr lang="sl-SI" sz="2000" dirty="0">
                <a:solidFill>
                  <a:schemeClr val="tx1"/>
                </a:solidFill>
              </a:rPr>
              <a:t> not </a:t>
            </a:r>
            <a:r>
              <a:rPr lang="sl-SI" sz="2000" dirty="0" err="1">
                <a:solidFill>
                  <a:schemeClr val="tx1"/>
                </a:solidFill>
              </a:rPr>
              <a:t>decay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into</a:t>
            </a:r>
            <a:r>
              <a:rPr lang="sl-SI" sz="2000" dirty="0">
                <a:solidFill>
                  <a:schemeClr val="tx1"/>
                </a:solidFill>
              </a:rPr>
              <a:t> 2     </a:t>
            </a:r>
            <a:r>
              <a:rPr lang="sl-SI" sz="2000" dirty="0" err="1">
                <a:solidFill>
                  <a:schemeClr val="tx1"/>
                </a:solidFill>
              </a:rPr>
              <a:t>particles</a:t>
            </a:r>
            <a:r>
              <a:rPr lang="sl-SI" sz="2000" dirty="0">
                <a:solidFill>
                  <a:schemeClr val="tx1"/>
                </a:solidFill>
              </a:rPr>
              <a:t>.</a:t>
            </a:r>
          </a:p>
          <a:p>
            <a:r>
              <a:rPr lang="sl-SI" sz="2000" dirty="0" err="1">
                <a:solidFill>
                  <a:schemeClr val="tx1"/>
                </a:solidFill>
              </a:rPr>
              <a:t>Energy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equation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of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excited</a:t>
            </a:r>
            <a:r>
              <a:rPr lang="sl-SI" sz="2000" dirty="0">
                <a:solidFill>
                  <a:schemeClr val="tx1"/>
                </a:solidFill>
              </a:rPr>
              <a:t> </a:t>
            </a:r>
            <a:r>
              <a:rPr lang="sl-SI" sz="2000" dirty="0" err="1">
                <a:solidFill>
                  <a:schemeClr val="tx1"/>
                </a:solidFill>
              </a:rPr>
              <a:t>state</a:t>
            </a:r>
            <a:r>
              <a:rPr lang="sl-SI" sz="2000" dirty="0">
                <a:solidFill>
                  <a:schemeClr val="tx1"/>
                </a:solidFill>
              </a:rPr>
              <a:t>:</a:t>
            </a:r>
          </a:p>
          <a:p>
            <a:endParaRPr lang="sl-SI" sz="2000" dirty="0">
              <a:solidFill>
                <a:schemeClr val="tx1"/>
              </a:solidFill>
            </a:endParaRPr>
          </a:p>
          <a:p>
            <a:endParaRPr lang="sl-SI" sz="2000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Which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resulted</a:t>
            </a:r>
            <a:r>
              <a:rPr lang="sl-SI" dirty="0">
                <a:solidFill>
                  <a:schemeClr val="tx1"/>
                </a:solidFill>
              </a:rPr>
              <a:t> in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enegry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Hoyle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</a:t>
            </a:r>
            <a:r>
              <a:rPr lang="sl-SI" dirty="0">
                <a:solidFill>
                  <a:schemeClr val="tx1"/>
                </a:solidFill>
              </a:rPr>
              <a:t>: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9" y="852680"/>
            <a:ext cx="7593227" cy="51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listo MT" panose="02040603050505030304" pitchFamily="18" charset="0"/>
              </a:rPr>
              <a:t>First measurement of Hoyle stat</a:t>
            </a:r>
            <a:r>
              <a:rPr lang="sl-SI" sz="2800" dirty="0">
                <a:effectLst/>
                <a:latin typeface="Calisto MT" panose="02040603050505030304" pitchFamily="18" charset="0"/>
              </a:rPr>
              <a:t>e</a:t>
            </a:r>
            <a:endParaRPr lang="sl-SI" sz="2800" dirty="0">
              <a:latin typeface="Calisto MT" panose="02040603050505030304" pitchFamily="18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2EFBD3F-E229-2194-181B-EB4C97ED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7" y="1866546"/>
            <a:ext cx="228613" cy="175108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341829AF-E546-BBCC-D6F4-60467EFF2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01" y="2658836"/>
            <a:ext cx="8845397" cy="391123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3ED705FC-CD44-42B6-67CF-36C1226B3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3" y="3912755"/>
            <a:ext cx="6610666" cy="371569"/>
          </a:xfrm>
          <a:prstGeom prst="rect">
            <a:avLst/>
          </a:prstGeom>
        </p:spPr>
      </p:pic>
      <p:pic>
        <p:nvPicPr>
          <p:cNvPr id="15" name="Slika 14" descr="Slika, ki vsebuje besede besedilo, diagram, vrstica, pisava&#10;&#10;Opis je samodejno ustvarjen">
            <a:extLst>
              <a:ext uri="{FF2B5EF4-FFF2-40B4-BE49-F238E27FC236}">
                <a16:creationId xmlns:a16="http://schemas.microsoft.com/office/drawing/2014/main" id="{C8F4AF0A-867C-1B3D-6F3F-BFB71AB81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53" y="3433197"/>
            <a:ext cx="4134062" cy="3143412"/>
          </a:xfrm>
          <a:prstGeom prst="rect">
            <a:avLst/>
          </a:prstGeom>
        </p:spPr>
      </p:pic>
      <p:pic>
        <p:nvPicPr>
          <p:cNvPr id="19" name="Slika 18">
            <a:extLst>
              <a:ext uri="{FF2B5EF4-FFF2-40B4-BE49-F238E27FC236}">
                <a16:creationId xmlns:a16="http://schemas.microsoft.com/office/drawing/2014/main" id="{F646CB19-7263-8327-57D1-FB8A199B1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41" y="5325390"/>
            <a:ext cx="5224569" cy="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6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Measurements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C9E2B3A-23CB-29EE-7CFB-34DF96EB2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424471"/>
                <a:ext cx="11137838" cy="5099897"/>
              </a:xfrm>
            </p:spPr>
            <p:txBody>
              <a:bodyPr>
                <a:normAutofit/>
              </a:bodyPr>
              <a:lstStyle/>
              <a:p>
                <a:r>
                  <a:rPr lang="sl-SI" dirty="0">
                    <a:solidFill>
                      <a:schemeClr val="tx1"/>
                    </a:solidFill>
                  </a:rPr>
                  <a:t>They </a:t>
                </a:r>
                <a:r>
                  <a:rPr lang="sl-SI" dirty="0" err="1">
                    <a:solidFill>
                      <a:schemeClr val="tx1"/>
                    </a:solidFill>
                  </a:rPr>
                  <a:t>also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:r>
                  <a:rPr lang="sl-SI" dirty="0" err="1">
                    <a:solidFill>
                      <a:schemeClr val="tx1"/>
                    </a:solidFill>
                  </a:rPr>
                  <a:t>concluded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:r>
                  <a:rPr lang="sl-SI" dirty="0" err="1">
                    <a:solidFill>
                      <a:schemeClr val="tx1"/>
                    </a:solidFill>
                  </a:rPr>
                  <a:t>that</a:t>
                </a:r>
                <a:r>
                  <a:rPr lang="sl-SI" dirty="0">
                    <a:solidFill>
                      <a:schemeClr val="tx1"/>
                    </a:solidFill>
                  </a:rPr>
                  <a:t> spin is </a:t>
                </a:r>
                <a14:m>
                  <m:oMath xmlns:m="http://schemas.openxmlformats.org/officeDocument/2006/math">
                    <m:r>
                      <a:rPr lang="sl-S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sl-S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l-S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sl-S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and</a:t>
                </a:r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must play a dominant role in the synthesis of elements from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Heliu</a:t>
                </a:r>
                <a:r>
                  <a:rPr lang="sl-SI" dirty="0">
                    <a:solidFill>
                      <a:schemeClr val="tx1"/>
                    </a:solidFill>
                  </a:rPr>
                  <a:t>m.</a:t>
                </a:r>
              </a:p>
              <a:p>
                <a:r>
                  <a:rPr lang="sl-SI" dirty="0" err="1">
                    <a:solidFill>
                      <a:schemeClr val="tx1"/>
                    </a:solidFill>
                  </a:rPr>
                  <a:t>They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:r>
                  <a:rPr lang="sl-SI" dirty="0" err="1">
                    <a:solidFill>
                      <a:schemeClr val="tx1"/>
                    </a:solidFill>
                  </a:rPr>
                  <a:t>did</a:t>
                </a:r>
                <a:r>
                  <a:rPr lang="sl-SI" dirty="0">
                    <a:solidFill>
                      <a:schemeClr val="tx1"/>
                    </a:solidFill>
                  </a:rPr>
                  <a:t> not take </a:t>
                </a:r>
                <a:r>
                  <a:rPr lang="sl-SI" dirty="0" err="1">
                    <a:solidFill>
                      <a:schemeClr val="tx1"/>
                    </a:solidFill>
                  </a:rPr>
                  <a:t>into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:r>
                  <a:rPr lang="sl-SI" dirty="0" err="1">
                    <a:solidFill>
                      <a:schemeClr val="tx1"/>
                    </a:solidFill>
                  </a:rPr>
                  <a:t>account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l-S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decay</a:t>
                </a:r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of</a:t>
                </a:r>
                <a:r>
                  <a:rPr lang="sl-SI" b="0" dirty="0">
                    <a:solidFill>
                      <a:schemeClr val="tx1"/>
                    </a:solidFill>
                  </a:rPr>
                  <a:t>        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with</a:t>
                </a:r>
                <a:r>
                  <a:rPr lang="sl-SI" b="0" dirty="0">
                    <a:solidFill>
                      <a:schemeClr val="tx1"/>
                    </a:solidFill>
                  </a:rPr>
                  <a:t> </a:t>
                </a:r>
                <a:r>
                  <a:rPr lang="sl-SI" b="0" dirty="0" err="1">
                    <a:solidFill>
                      <a:schemeClr val="tx1"/>
                    </a:solidFill>
                  </a:rPr>
                  <a:t>approximation</a:t>
                </a:r>
                <a:br>
                  <a:rPr lang="sl-SI" b="0" dirty="0">
                    <a:solidFill>
                      <a:schemeClr val="tx1"/>
                    </a:solidFill>
                  </a:rPr>
                </a:br>
                <a:br>
                  <a:rPr lang="sl-SI" b="0" dirty="0">
                    <a:solidFill>
                      <a:schemeClr val="tx1"/>
                    </a:solidFill>
                  </a:rPr>
                </a:br>
                <a:endParaRPr lang="sl-SI" b="0" dirty="0">
                  <a:solidFill>
                    <a:schemeClr val="tx1"/>
                  </a:solidFill>
                </a:endParaRPr>
              </a:p>
              <a:p>
                <a:endParaRPr lang="sl-SI" dirty="0">
                  <a:solidFill>
                    <a:schemeClr val="tx1"/>
                  </a:solidFill>
                </a:endParaRPr>
              </a:p>
              <a:p>
                <a:endParaRPr lang="sl-SI" dirty="0">
                  <a:solidFill>
                    <a:schemeClr val="tx1"/>
                  </a:solidFill>
                </a:endParaRPr>
              </a:p>
              <a:p>
                <a:endParaRPr lang="sl-SI" dirty="0">
                  <a:solidFill>
                    <a:schemeClr val="tx1"/>
                  </a:solidFill>
                </a:endParaRPr>
              </a:p>
              <a:p>
                <a:endParaRPr lang="sl-SI" dirty="0">
                  <a:solidFill>
                    <a:schemeClr val="tx1"/>
                  </a:solidFill>
                </a:endParaRPr>
              </a:p>
              <a:p>
                <a:endParaRPr lang="sl-SI" dirty="0">
                  <a:solidFill>
                    <a:schemeClr val="tx1"/>
                  </a:solidFill>
                </a:endParaRPr>
              </a:p>
              <a:p>
                <a:r>
                  <a:rPr lang="sl-SI" dirty="0" err="1">
                    <a:solidFill>
                      <a:schemeClr val="tx1"/>
                    </a:solidFill>
                  </a:rPr>
                  <a:t>Which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:r>
                  <a:rPr lang="sl-SI" dirty="0" err="1">
                    <a:solidFill>
                      <a:schemeClr val="tx1"/>
                    </a:solidFill>
                  </a:rPr>
                  <a:t>gave</a:t>
                </a:r>
                <a:r>
                  <a:rPr lang="sl-SI" dirty="0">
                    <a:solidFill>
                      <a:schemeClr val="tx1"/>
                    </a:solidFill>
                  </a:rPr>
                  <a:t> </a:t>
                </a:r>
                <a:r>
                  <a:rPr lang="sl-SI" dirty="0" err="1">
                    <a:solidFill>
                      <a:schemeClr val="tx1"/>
                    </a:solidFill>
                  </a:rPr>
                  <a:t>them</a:t>
                </a:r>
                <a:endParaRPr lang="sl-SI" dirty="0">
                  <a:solidFill>
                    <a:schemeClr val="tx1"/>
                  </a:solidFill>
                </a:endParaRPr>
              </a:p>
              <a:p>
                <a:endParaRPr lang="sl-SI" dirty="0"/>
              </a:p>
            </p:txBody>
          </p:sp>
        </mc:Choice>
        <mc:Fallback xmlns="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C9E2B3A-23CB-29EE-7CFB-34DF96EB2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424471"/>
                <a:ext cx="11137838" cy="5099897"/>
              </a:xfrm>
              <a:blipFill>
                <a:blip r:embed="rId2"/>
                <a:stretch>
                  <a:fillRect l="-109" t="-83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9" y="852680"/>
            <a:ext cx="7593227" cy="51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listo MT" panose="02040603050505030304" pitchFamily="18" charset="0"/>
              </a:rPr>
              <a:t>First measurement of Hoyle stat</a:t>
            </a:r>
            <a:r>
              <a:rPr lang="sl-SI" sz="2800" dirty="0">
                <a:effectLst/>
                <a:latin typeface="Calisto MT" panose="02040603050505030304" pitchFamily="18" charset="0"/>
              </a:rPr>
              <a:t>e</a:t>
            </a:r>
            <a:endParaRPr lang="sl-SI" sz="2800" dirty="0">
              <a:latin typeface="Calisto MT" panose="02040603050505030304" pitchFamily="18" charset="0"/>
            </a:endParaRPr>
          </a:p>
        </p:txBody>
      </p:sp>
      <p:pic>
        <p:nvPicPr>
          <p:cNvPr id="6" name="Slika 5" descr="Slika, ki vsebuje besede črna, tema&#10;&#10;Opis je samodejno ustvarjen">
            <a:extLst>
              <a:ext uri="{FF2B5EF4-FFF2-40B4-BE49-F238E27FC236}">
                <a16:creationId xmlns:a16="http://schemas.microsoft.com/office/drawing/2014/main" id="{D8AD8512-7FA3-9F97-D86E-7ACB5850B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25" y="2134613"/>
            <a:ext cx="500556" cy="248503"/>
          </a:xfrm>
          <a:prstGeom prst="rect">
            <a:avLst/>
          </a:prstGeom>
        </p:spPr>
      </p:pic>
      <p:pic>
        <p:nvPicPr>
          <p:cNvPr id="9" name="Slika 8" descr="Slika, ki vsebuje besede črna, tema&#10;&#10;Opis je samodejno ustvarjen">
            <a:extLst>
              <a:ext uri="{FF2B5EF4-FFF2-40B4-BE49-F238E27FC236}">
                <a16:creationId xmlns:a16="http://schemas.microsoft.com/office/drawing/2014/main" id="{A0C6463B-47C3-FCAA-D8EB-3F87BD32E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16" y="4050017"/>
            <a:ext cx="6524368" cy="876956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DAAB5A5E-DB4D-E352-B1CA-149286342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14" y="2807983"/>
            <a:ext cx="5680023" cy="519550"/>
          </a:xfrm>
          <a:prstGeom prst="rect">
            <a:avLst/>
          </a:prstGeom>
        </p:spPr>
      </p:pic>
      <p:sp>
        <p:nvSpPr>
          <p:cNvPr id="13" name="Puščica: dol 12">
            <a:extLst>
              <a:ext uri="{FF2B5EF4-FFF2-40B4-BE49-F238E27FC236}">
                <a16:creationId xmlns:a16="http://schemas.microsoft.com/office/drawing/2014/main" id="{45F7ED22-C0B9-38E3-A5E7-1D0A47CDFA03}"/>
              </a:ext>
            </a:extLst>
          </p:cNvPr>
          <p:cNvSpPr/>
          <p:nvPr/>
        </p:nvSpPr>
        <p:spPr>
          <a:xfrm>
            <a:off x="5271144" y="3571637"/>
            <a:ext cx="459048" cy="21528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Slika 15" descr="Slika, ki vsebuje besede črna, tema&#10;&#10;Opis je samodejno ustvarjen">
            <a:extLst>
              <a:ext uri="{FF2B5EF4-FFF2-40B4-BE49-F238E27FC236}">
                <a16:creationId xmlns:a16="http://schemas.microsoft.com/office/drawing/2014/main" id="{E8DBBB7F-E36F-0DB3-DB91-1F071CA2C5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90" y="2718004"/>
            <a:ext cx="2886033" cy="710996"/>
          </a:xfrm>
          <a:prstGeom prst="rect">
            <a:avLst/>
          </a:prstGeom>
        </p:spPr>
      </p:pic>
      <p:sp>
        <p:nvSpPr>
          <p:cNvPr id="17" name="Znak plus 16">
            <a:extLst>
              <a:ext uri="{FF2B5EF4-FFF2-40B4-BE49-F238E27FC236}">
                <a16:creationId xmlns:a16="http://schemas.microsoft.com/office/drawing/2014/main" id="{749DD620-5CE8-E34D-4841-DA2CB752CF0C}"/>
              </a:ext>
            </a:extLst>
          </p:cNvPr>
          <p:cNvSpPr/>
          <p:nvPr/>
        </p:nvSpPr>
        <p:spPr>
          <a:xfrm>
            <a:off x="5301734" y="2860768"/>
            <a:ext cx="397869" cy="361408"/>
          </a:xfrm>
          <a:prstGeom prst="mathPlus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Slika 19">
            <a:extLst>
              <a:ext uri="{FF2B5EF4-FFF2-40B4-BE49-F238E27FC236}">
                <a16:creationId xmlns:a16="http://schemas.microsoft.com/office/drawing/2014/main" id="{747B0089-F38A-E425-0071-DE3C71261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75" y="5744266"/>
            <a:ext cx="9395285" cy="65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2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Measurements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4471"/>
            <a:ext cx="11137838" cy="5099897"/>
          </a:xfrm>
        </p:spPr>
        <p:txBody>
          <a:bodyPr>
            <a:normAutofit/>
          </a:bodyPr>
          <a:lstStyle/>
          <a:p>
            <a:r>
              <a:rPr lang="sl-SI" dirty="0" err="1">
                <a:solidFill>
                  <a:schemeClr val="tx1"/>
                </a:solidFill>
              </a:rPr>
              <a:t>Uses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electron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scattering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Probability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scattering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electrons</a:t>
            </a:r>
            <a:r>
              <a:rPr lang="sl-SI" dirty="0">
                <a:solidFill>
                  <a:schemeClr val="tx1"/>
                </a:solidFill>
              </a:rPr>
              <a:t> form </a:t>
            </a:r>
            <a:r>
              <a:rPr lang="sl-SI" dirty="0" err="1">
                <a:solidFill>
                  <a:schemeClr val="tx1"/>
                </a:solidFill>
              </a:rPr>
              <a:t>nucleus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given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by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b="0" dirty="0">
                <a:solidFill>
                  <a:schemeClr val="tx1"/>
                </a:solidFill>
              </a:rPr>
              <a:t>How to </a:t>
            </a:r>
            <a:r>
              <a:rPr lang="sl-SI" b="0" dirty="0" err="1">
                <a:solidFill>
                  <a:schemeClr val="tx1"/>
                </a:solidFill>
              </a:rPr>
              <a:t>get</a:t>
            </a:r>
            <a:r>
              <a:rPr lang="sl-SI" b="0" dirty="0">
                <a:solidFill>
                  <a:schemeClr val="tx1"/>
                </a:solidFill>
              </a:rPr>
              <a:t> form </a:t>
            </a:r>
            <a:r>
              <a:rPr lang="sl-SI" b="0" dirty="0" err="1">
                <a:solidFill>
                  <a:schemeClr val="tx1"/>
                </a:solidFill>
              </a:rPr>
              <a:t>factor</a:t>
            </a:r>
            <a:r>
              <a:rPr lang="sl-SI" b="0" dirty="0">
                <a:solidFill>
                  <a:schemeClr val="tx1"/>
                </a:solidFill>
              </a:rPr>
              <a:t>?</a:t>
            </a:r>
          </a:p>
          <a:p>
            <a:pPr marL="457200" lvl="1" indent="0">
              <a:buNone/>
            </a:pPr>
            <a:endParaRPr lang="sl-SI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sl-SI" dirty="0" err="1">
                <a:solidFill>
                  <a:schemeClr val="tx1"/>
                </a:solidFill>
              </a:rPr>
              <a:t>Probability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reaction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depends</a:t>
            </a:r>
            <a:r>
              <a:rPr lang="sl-SI" dirty="0">
                <a:solidFill>
                  <a:schemeClr val="tx1"/>
                </a:solidFill>
              </a:rPr>
              <a:t> on </a:t>
            </a:r>
            <a:r>
              <a:rPr lang="sl-SI" dirty="0" err="1">
                <a:solidFill>
                  <a:schemeClr val="tx1"/>
                </a:solidFill>
              </a:rPr>
              <a:t>matrix</a:t>
            </a:r>
            <a:r>
              <a:rPr lang="sl-SI" dirty="0">
                <a:solidFill>
                  <a:schemeClr val="tx1"/>
                </a:solidFill>
              </a:rPr>
              <a:t> element M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density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final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states</a:t>
            </a:r>
            <a:r>
              <a:rPr lang="sl-SI" dirty="0">
                <a:solidFill>
                  <a:schemeClr val="tx1"/>
                </a:solidFill>
              </a:rPr>
              <a:t> as</a:t>
            </a:r>
            <a:br>
              <a:rPr lang="sl-SI" b="0" dirty="0">
                <a:solidFill>
                  <a:schemeClr val="tx1"/>
                </a:solidFill>
              </a:rPr>
            </a:br>
            <a:endParaRPr lang="sl-SI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sl-SI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sl-SI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sl-SI" dirty="0" err="1">
                <a:solidFill>
                  <a:schemeClr val="tx1"/>
                </a:solidFill>
              </a:rPr>
              <a:t>We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write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potenical</a:t>
            </a:r>
            <a:r>
              <a:rPr lang="sl-SI" dirty="0">
                <a:solidFill>
                  <a:schemeClr val="tx1"/>
                </a:solidFill>
              </a:rPr>
              <a:t> as                                        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with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help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Bessel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functions</a:t>
            </a:r>
            <a:r>
              <a:rPr lang="sl-SI" dirty="0">
                <a:solidFill>
                  <a:schemeClr val="tx1"/>
                </a:solidFill>
              </a:rPr>
              <a:t>: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9" y="823397"/>
            <a:ext cx="7593227" cy="51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</a:rPr>
              <a:t>Modern measurements of Hoyle state</a:t>
            </a:r>
            <a:endParaRPr lang="sl-SI" sz="2800" dirty="0"/>
          </a:p>
        </p:txBody>
      </p:sp>
      <p:pic>
        <p:nvPicPr>
          <p:cNvPr id="7" name="Slika 6" descr="Slika, ki vsebuje besede črna, tema&#10;&#10;Opis je samodejno ustvarjen">
            <a:extLst>
              <a:ext uri="{FF2B5EF4-FFF2-40B4-BE49-F238E27FC236}">
                <a16:creationId xmlns:a16="http://schemas.microsoft.com/office/drawing/2014/main" id="{D30546A5-BFF0-0398-E666-5113AB5A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43" y="1601878"/>
            <a:ext cx="2730608" cy="590581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ECCF30E1-623B-7F53-37ED-1703F4C14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569" y="3409760"/>
            <a:ext cx="6554861" cy="762731"/>
          </a:xfrm>
          <a:prstGeom prst="rect">
            <a:avLst/>
          </a:prstGeom>
        </p:spPr>
      </p:pic>
      <p:pic>
        <p:nvPicPr>
          <p:cNvPr id="14" name="Slika 13" descr="Slika, ki vsebuje besede črna, tema&#10;&#10;Opis je samodejno ustvarjen">
            <a:extLst>
              <a:ext uri="{FF2B5EF4-FFF2-40B4-BE49-F238E27FC236}">
                <a16:creationId xmlns:a16="http://schemas.microsoft.com/office/drawing/2014/main" id="{687CF88C-2D1E-8043-DDB8-C9EC3D5EC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56" y="4944783"/>
            <a:ext cx="4225887" cy="626501"/>
          </a:xfrm>
          <a:prstGeom prst="rect">
            <a:avLst/>
          </a:prstGeom>
        </p:spPr>
      </p:pic>
      <p:pic>
        <p:nvPicPr>
          <p:cNvPr id="18" name="Slika 17" descr="Slika, ki vsebuje besede črna, tema&#10;&#10;Opis je samodejno ustvarjen">
            <a:extLst>
              <a:ext uri="{FF2B5EF4-FFF2-40B4-BE49-F238E27FC236}">
                <a16:creationId xmlns:a16="http://schemas.microsoft.com/office/drawing/2014/main" id="{885EB9E9-8146-CC3F-304A-7B5277004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59" y="4960831"/>
            <a:ext cx="3275335" cy="630832"/>
          </a:xfrm>
          <a:prstGeom prst="rect">
            <a:avLst/>
          </a:prstGeom>
        </p:spPr>
      </p:pic>
      <p:sp>
        <p:nvSpPr>
          <p:cNvPr id="19" name="Puščica: desno 18">
            <a:extLst>
              <a:ext uri="{FF2B5EF4-FFF2-40B4-BE49-F238E27FC236}">
                <a16:creationId xmlns:a16="http://schemas.microsoft.com/office/drawing/2014/main" id="{FF51CC25-C789-2402-1CD3-29876A8A112B}"/>
              </a:ext>
            </a:extLst>
          </p:cNvPr>
          <p:cNvSpPr/>
          <p:nvPr/>
        </p:nvSpPr>
        <p:spPr>
          <a:xfrm>
            <a:off x="5763489" y="5115529"/>
            <a:ext cx="665019" cy="28500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080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0E369B-039A-6C38-EF16-3615EBA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578"/>
            <a:ext cx="9557951" cy="878202"/>
          </a:xfrm>
        </p:spPr>
        <p:txBody>
          <a:bodyPr/>
          <a:lstStyle/>
          <a:p>
            <a:pPr algn="l"/>
            <a:r>
              <a:rPr lang="sl-SI" dirty="0" err="1">
                <a:effectLst/>
                <a:latin typeface="Calisto MT" panose="02040603050505030304" pitchFamily="18" charset="0"/>
              </a:rPr>
              <a:t>Measurements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of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Hoyle</a:t>
            </a:r>
            <a:r>
              <a:rPr lang="sl-SI" dirty="0">
                <a:effectLst/>
                <a:latin typeface="Calisto MT" panose="02040603050505030304" pitchFamily="18" charset="0"/>
              </a:rPr>
              <a:t> </a:t>
            </a:r>
            <a:r>
              <a:rPr lang="sl-SI" dirty="0" err="1">
                <a:effectLst/>
                <a:latin typeface="Calisto MT" panose="02040603050505030304" pitchFamily="18" charset="0"/>
              </a:rPr>
              <a:t>state</a:t>
            </a:r>
            <a:endParaRPr lang="sl-SI" dirty="0">
              <a:latin typeface="Calisto MT" panose="0204060305050503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9E2B3A-23CB-29EE-7CFB-34DF96EB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24471"/>
            <a:ext cx="11137838" cy="5099897"/>
          </a:xfrm>
        </p:spPr>
        <p:txBody>
          <a:bodyPr>
            <a:normAutofit/>
          </a:bodyPr>
          <a:lstStyle/>
          <a:p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we</a:t>
            </a:r>
            <a:r>
              <a:rPr lang="sl-SI" dirty="0">
                <a:solidFill>
                  <a:schemeClr val="tx1"/>
                </a:solidFill>
              </a:rPr>
              <a:t> insert </a:t>
            </a:r>
            <a:r>
              <a:rPr lang="sl-SI" dirty="0" err="1">
                <a:solidFill>
                  <a:schemeClr val="tx1"/>
                </a:solidFill>
              </a:rPr>
              <a:t>potenical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                                       </a:t>
            </a:r>
            <a:r>
              <a:rPr lang="sl-SI" dirty="0" err="1">
                <a:solidFill>
                  <a:schemeClr val="tx1"/>
                </a:solidFill>
              </a:rPr>
              <a:t>into</a:t>
            </a:r>
            <a:br>
              <a:rPr lang="sl-SI" dirty="0">
                <a:solidFill>
                  <a:schemeClr val="tx1"/>
                </a:solidFill>
              </a:rPr>
            </a:br>
            <a:r>
              <a:rPr lang="sl-SI" dirty="0" err="1">
                <a:solidFill>
                  <a:schemeClr val="tx1"/>
                </a:solidFill>
              </a:rPr>
              <a:t>we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get</a:t>
            </a:r>
            <a:r>
              <a:rPr lang="sl-SI" dirty="0">
                <a:solidFill>
                  <a:schemeClr val="tx1"/>
                </a:solidFill>
              </a:rPr>
              <a:t>:</a:t>
            </a: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endParaRPr lang="sl-SI" dirty="0">
              <a:solidFill>
                <a:schemeClr val="tx1"/>
              </a:solidFill>
            </a:endParaRPr>
          </a:p>
          <a:p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comparing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starting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example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we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get</a:t>
            </a:r>
            <a:r>
              <a:rPr lang="sl-SI" dirty="0">
                <a:solidFill>
                  <a:schemeClr val="tx1"/>
                </a:solidFill>
              </a:rPr>
              <a:t> form </a:t>
            </a:r>
            <a:r>
              <a:rPr lang="sl-SI" dirty="0" err="1">
                <a:solidFill>
                  <a:schemeClr val="tx1"/>
                </a:solidFill>
              </a:rPr>
              <a:t>factor</a:t>
            </a:r>
            <a:r>
              <a:rPr lang="sl-SI" dirty="0">
                <a:solidFill>
                  <a:schemeClr val="tx1"/>
                </a:solidFill>
              </a:rPr>
              <a:t> </a:t>
            </a:r>
          </a:p>
          <a:p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445548C-24C9-EF7C-5962-FDE7EB16C993}"/>
              </a:ext>
            </a:extLst>
          </p:cNvPr>
          <p:cNvSpPr txBox="1"/>
          <p:nvPr/>
        </p:nvSpPr>
        <p:spPr>
          <a:xfrm>
            <a:off x="685799" y="823397"/>
            <a:ext cx="7593227" cy="51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</a:rPr>
              <a:t>Modern measurements of Hoyle state</a:t>
            </a:r>
            <a:endParaRPr lang="sl-SI" sz="2800" dirty="0"/>
          </a:p>
        </p:txBody>
      </p:sp>
      <p:pic>
        <p:nvPicPr>
          <p:cNvPr id="6" name="Slika 5" descr="Slika, ki vsebuje besede črna, tema&#10;&#10;Opis je samodejno ustvarjen">
            <a:extLst>
              <a:ext uri="{FF2B5EF4-FFF2-40B4-BE49-F238E27FC236}">
                <a16:creationId xmlns:a16="http://schemas.microsoft.com/office/drawing/2014/main" id="{C454C8A9-D4EB-88E9-701B-E61086B53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22" y="1282177"/>
            <a:ext cx="2239977" cy="653044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B937449E-E60E-A2F5-9D8E-0401F1236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52" y="1389238"/>
            <a:ext cx="3772070" cy="438923"/>
          </a:xfrm>
          <a:prstGeom prst="rect">
            <a:avLst/>
          </a:prstGeom>
        </p:spPr>
      </p:pic>
      <p:pic>
        <p:nvPicPr>
          <p:cNvPr id="13" name="Slika 12" descr="Slika, ki vsebuje besede črna, tema&#10;&#10;Opis je samodejno ustvarjen">
            <a:extLst>
              <a:ext uri="{FF2B5EF4-FFF2-40B4-BE49-F238E27FC236}">
                <a16:creationId xmlns:a16="http://schemas.microsoft.com/office/drawing/2014/main" id="{17C91FD0-8319-F034-D8EC-EA9A76A33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85" y="2196619"/>
            <a:ext cx="7258429" cy="1003671"/>
          </a:xfrm>
          <a:prstGeom prst="rect">
            <a:avLst/>
          </a:prstGeom>
        </p:spPr>
      </p:pic>
      <p:pic>
        <p:nvPicPr>
          <p:cNvPr id="16" name="Slika 15" descr="Slika, ki vsebuje besede črna, tema&#10;&#10;Opis je samodejno ustvarjen">
            <a:extLst>
              <a:ext uri="{FF2B5EF4-FFF2-40B4-BE49-F238E27FC236}">
                <a16:creationId xmlns:a16="http://schemas.microsoft.com/office/drawing/2014/main" id="{257DEE18-3FF9-9195-5400-5437FDED4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05" y="4160529"/>
            <a:ext cx="8359390" cy="13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0570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Oranžno-rdeč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1151</TotalTime>
  <Words>888</Words>
  <Application>Microsoft Office PowerPoint</Application>
  <PresentationFormat>Širokozaslonsko</PresentationFormat>
  <Paragraphs>154</Paragraphs>
  <Slides>18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18</vt:i4>
      </vt:variant>
    </vt:vector>
  </HeadingPairs>
  <TitlesOfParts>
    <vt:vector size="24" baseType="lpstr">
      <vt:lpstr>Arial</vt:lpstr>
      <vt:lpstr>Calisto MT</vt:lpstr>
      <vt:lpstr>Cambria Math</vt:lpstr>
      <vt:lpstr>Trebuchet MS</vt:lpstr>
      <vt:lpstr>Wingdings 3</vt:lpstr>
      <vt:lpstr>Gladko</vt:lpstr>
      <vt:lpstr>Hoyle state</vt:lpstr>
      <vt:lpstr>Introduction</vt:lpstr>
      <vt:lpstr>Discovery of Hoyle state</vt:lpstr>
      <vt:lpstr>Discovery of Hoyle state</vt:lpstr>
      <vt:lpstr>Measurements of Hoyle state</vt:lpstr>
      <vt:lpstr>Measurements of Hoyle state</vt:lpstr>
      <vt:lpstr>Measurements of Hoyle state</vt:lpstr>
      <vt:lpstr>Measurements of Hoyle state</vt:lpstr>
      <vt:lpstr>Measurements of Hoyle state</vt:lpstr>
      <vt:lpstr>Measurements of Hoyle state</vt:lpstr>
      <vt:lpstr>Measurements of Hoyle state</vt:lpstr>
      <vt:lpstr>Measurements of Hoyle state</vt:lpstr>
      <vt:lpstr>The shape and structure of the Hoyle state</vt:lpstr>
      <vt:lpstr>The shape and structure of the Hoyle state</vt:lpstr>
      <vt:lpstr>The shape and structure of the Hoyle state</vt:lpstr>
      <vt:lpstr>The shape and structure of the Hoyle state</vt:lpstr>
      <vt:lpstr>The shape and structure of the Hoyle state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Hoyle state +</dc:title>
  <dc:creator>tiko toninc</dc:creator>
  <cp:lastModifiedBy>tiko toninc</cp:lastModifiedBy>
  <cp:revision>15</cp:revision>
  <dcterms:created xsi:type="dcterms:W3CDTF">2023-05-14T16:20:52Z</dcterms:created>
  <dcterms:modified xsi:type="dcterms:W3CDTF">2023-05-17T08:59:10Z</dcterms:modified>
</cp:coreProperties>
</file>