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68" r:id="rId11"/>
    <p:sldId id="269" r:id="rId12"/>
    <p:sldId id="270" r:id="rId13"/>
    <p:sldId id="272" r:id="rId14"/>
    <p:sldId id="273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962399" y="2433274"/>
            <a:ext cx="7197726" cy="2421464"/>
          </a:xfrm>
        </p:spPr>
        <p:txBody>
          <a:bodyPr/>
          <a:lstStyle/>
          <a:p>
            <a:r>
              <a:rPr lang="sl-SI" dirty="0" smtClean="0">
                <a:latin typeface="Bookman Old Style" panose="02050604050505020204" pitchFamily="18" charset="0"/>
              </a:rPr>
              <a:t>Optične </a:t>
            </a:r>
            <a:r>
              <a:rPr lang="sl-SI" dirty="0" err="1" smtClean="0">
                <a:latin typeface="Bookman Old Style" panose="02050604050505020204" pitchFamily="18" charset="0"/>
              </a:rPr>
              <a:t>metaleče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962399" y="4996406"/>
            <a:ext cx="7197726" cy="1405467"/>
          </a:xfrm>
        </p:spPr>
        <p:txBody>
          <a:bodyPr/>
          <a:lstStyle/>
          <a:p>
            <a:r>
              <a:rPr lang="sl-SI" dirty="0" smtClean="0">
                <a:latin typeface="Bookman Old Style" panose="02050604050505020204" pitchFamily="18" charset="0"/>
              </a:rPr>
              <a:t>Matic Tonin</a:t>
            </a:r>
            <a:br>
              <a:rPr lang="sl-SI" dirty="0" smtClean="0">
                <a:latin typeface="Bookman Old Style" panose="02050604050505020204" pitchFamily="18" charset="0"/>
              </a:rPr>
            </a:br>
            <a:r>
              <a:rPr lang="sl-SI" dirty="0" smtClean="0">
                <a:latin typeface="Bookman Old Style" panose="02050604050505020204" pitchFamily="18" charset="0"/>
              </a:rPr>
              <a:t>Mentor: Daniel Svenšek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71" y="404613"/>
            <a:ext cx="5310945" cy="3523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7146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79734" y="0"/>
            <a:ext cx="10131425" cy="1456267"/>
          </a:xfrm>
        </p:spPr>
        <p:txBody>
          <a:bodyPr/>
          <a:lstStyle/>
          <a:p>
            <a:r>
              <a:rPr lang="sl-SI" dirty="0">
                <a:latin typeface="Bookman Old Style" panose="02050604050505020204" pitchFamily="18" charset="0"/>
              </a:rPr>
              <a:t>Preprosta izdelava </a:t>
            </a:r>
            <a:r>
              <a:rPr lang="sl-SI" dirty="0" err="1" smtClean="0">
                <a:latin typeface="Bookman Old Style" panose="02050604050505020204" pitchFamily="18" charset="0"/>
              </a:rPr>
              <a:t>metaleč</a:t>
            </a:r>
            <a:r>
              <a:rPr lang="sl-SI" dirty="0" smtClean="0">
                <a:latin typeface="Bookman Old Style" panose="02050604050505020204" pitchFamily="18" charset="0"/>
              </a:rPr>
              <a:t>-Primeri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479735" y="1086934"/>
            <a:ext cx="5235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Vertikalna postavitev treh </a:t>
            </a:r>
            <a:r>
              <a:rPr lang="sl-SI" dirty="0" err="1" smtClean="0">
                <a:latin typeface="Bookman Old Style" panose="02050604050505020204" pitchFamily="18" charset="0"/>
              </a:rPr>
              <a:t>metaleč</a:t>
            </a:r>
            <a:r>
              <a:rPr lang="sl-SI" dirty="0" smtClean="0">
                <a:latin typeface="Bookman Old Style" panose="02050604050505020204" pitchFamily="18" charset="0"/>
              </a:rPr>
              <a:t>, </a:t>
            </a:r>
            <a:r>
              <a:rPr lang="sl-SI" dirty="0">
                <a:latin typeface="Bookman Old Style" panose="02050604050505020204" pitchFamily="18" charset="0"/>
              </a:rPr>
              <a:t>ki zbirajo svetlobo </a:t>
            </a:r>
            <a:r>
              <a:rPr lang="sl-SI" dirty="0" smtClean="0">
                <a:latin typeface="Bookman Old Style" panose="02050604050505020204" pitchFamily="18" charset="0"/>
              </a:rPr>
              <a:t>valovnih dolžin </a:t>
            </a:r>
            <a:r>
              <a:rPr lang="sl-SI" dirty="0">
                <a:latin typeface="Bookman Old Style" panose="02050604050505020204" pitchFamily="18" charset="0"/>
              </a:rPr>
              <a:t>650 </a:t>
            </a:r>
            <a:r>
              <a:rPr lang="sl-SI" dirty="0" err="1">
                <a:latin typeface="Bookman Old Style" panose="02050604050505020204" pitchFamily="18" charset="0"/>
              </a:rPr>
              <a:t>nm</a:t>
            </a:r>
            <a:r>
              <a:rPr lang="sl-SI" dirty="0">
                <a:latin typeface="Bookman Old Style" panose="02050604050505020204" pitchFamily="18" charset="0"/>
              </a:rPr>
              <a:t>, 550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endParaRPr lang="sl-SI" dirty="0">
              <a:latin typeface="Bookman Old Style" panose="02050604050505020204" pitchFamily="18" charset="0"/>
            </a:endParaRPr>
          </a:p>
          <a:p>
            <a:r>
              <a:rPr lang="sl-SI" dirty="0">
                <a:latin typeface="Bookman Old Style" panose="02050604050505020204" pitchFamily="18" charset="0"/>
              </a:rPr>
              <a:t>in 450 </a:t>
            </a:r>
            <a:r>
              <a:rPr lang="sl-SI" dirty="0" err="1">
                <a:latin typeface="Bookman Old Style" panose="02050604050505020204" pitchFamily="18" charset="0"/>
              </a:rPr>
              <a:t>nm</a:t>
            </a:r>
            <a:r>
              <a:rPr lang="sl-SI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8" name="PoljeZBesedilom 7"/>
          <p:cNvSpPr txBox="1"/>
          <p:nvPr/>
        </p:nvSpPr>
        <p:spPr>
          <a:xfrm>
            <a:off x="6204705" y="515413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650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9" name="PoljeZBesedilom 8"/>
          <p:cNvSpPr txBox="1"/>
          <p:nvPr/>
        </p:nvSpPr>
        <p:spPr>
          <a:xfrm>
            <a:off x="6204704" y="201026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450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10" name="PoljeZBesedilom 9"/>
          <p:cNvSpPr txBox="1"/>
          <p:nvPr/>
        </p:nvSpPr>
        <p:spPr>
          <a:xfrm>
            <a:off x="6204705" y="357166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550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14" name="Slika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4" y="2194930"/>
            <a:ext cx="5316292" cy="3987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Slika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374" y="1456267"/>
            <a:ext cx="3705105" cy="4835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79734" y="0"/>
            <a:ext cx="10131425" cy="1456267"/>
          </a:xfrm>
        </p:spPr>
        <p:txBody>
          <a:bodyPr/>
          <a:lstStyle/>
          <a:p>
            <a:r>
              <a:rPr lang="sl-SI" dirty="0">
                <a:latin typeface="Bookman Old Style" panose="02050604050505020204" pitchFamily="18" charset="0"/>
              </a:rPr>
              <a:t>Preprosta izdelava </a:t>
            </a:r>
            <a:r>
              <a:rPr lang="sl-SI" dirty="0" err="1" smtClean="0">
                <a:latin typeface="Bookman Old Style" panose="02050604050505020204" pitchFamily="18" charset="0"/>
              </a:rPr>
              <a:t>metaleč</a:t>
            </a:r>
            <a:r>
              <a:rPr lang="sl-SI" dirty="0" smtClean="0">
                <a:latin typeface="Bookman Old Style" panose="02050604050505020204" pitchFamily="18" charset="0"/>
              </a:rPr>
              <a:t>-Primeri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5" name="Pravokotnik 4"/>
          <p:cNvSpPr/>
          <p:nvPr/>
        </p:nvSpPr>
        <p:spPr>
          <a:xfrm>
            <a:off x="479734" y="1222562"/>
            <a:ext cx="5292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Sestavljena leča iz treh </a:t>
            </a:r>
            <a:r>
              <a:rPr lang="sl-SI" dirty="0" err="1" smtClean="0">
                <a:latin typeface="Bookman Old Style" panose="02050604050505020204" pitchFamily="18" charset="0"/>
              </a:rPr>
              <a:t>metaleč</a:t>
            </a:r>
            <a:r>
              <a:rPr lang="sl-SI" dirty="0" smtClean="0">
                <a:latin typeface="Bookman Old Style" panose="02050604050505020204" pitchFamily="18" charset="0"/>
              </a:rPr>
              <a:t>, ki zbirajo </a:t>
            </a:r>
            <a:r>
              <a:rPr lang="sl-SI" dirty="0">
                <a:latin typeface="Bookman Old Style" panose="02050604050505020204" pitchFamily="18" charset="0"/>
              </a:rPr>
              <a:t>svetlobo valovnih </a:t>
            </a:r>
            <a:r>
              <a:rPr lang="sl-SI" dirty="0" smtClean="0">
                <a:latin typeface="Bookman Old Style" panose="02050604050505020204" pitchFamily="18" charset="0"/>
              </a:rPr>
              <a:t>dol</a:t>
            </a:r>
            <a:r>
              <a:rPr lang="sl-SI" dirty="0">
                <a:latin typeface="Bookman Old Style" panose="02050604050505020204" pitchFamily="18" charset="0"/>
              </a:rPr>
              <a:t>ž</a:t>
            </a:r>
            <a:r>
              <a:rPr lang="sl-SI" dirty="0" smtClean="0">
                <a:latin typeface="Bookman Old Style" panose="02050604050505020204" pitchFamily="18" charset="0"/>
              </a:rPr>
              <a:t>in 480</a:t>
            </a:r>
            <a:r>
              <a:rPr lang="sl-SI" dirty="0">
                <a:latin typeface="Bookman Old Style" panose="02050604050505020204" pitchFamily="18" charset="0"/>
              </a:rPr>
              <a:t>, 550 in 620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r>
              <a:rPr lang="sl-SI" dirty="0" smtClean="0">
                <a:latin typeface="Bookman Old Style" panose="02050604050505020204" pitchFamily="18" charset="0"/>
              </a:rPr>
              <a:t>.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353" y="1322066"/>
            <a:ext cx="5621316" cy="3409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6" y="2395517"/>
            <a:ext cx="5229225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PoljeZBesedilom 9"/>
          <p:cNvSpPr txBox="1"/>
          <p:nvPr/>
        </p:nvSpPr>
        <p:spPr>
          <a:xfrm>
            <a:off x="6165353" y="5336007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480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r>
              <a:rPr lang="sl-SI" dirty="0" smtClean="0">
                <a:latin typeface="Bookman Old Style" panose="02050604050505020204" pitchFamily="18" charset="0"/>
              </a:rPr>
              <a:t> zgoraj, 550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r>
              <a:rPr lang="sl-SI" dirty="0" smtClean="0">
                <a:latin typeface="Bookman Old Style" panose="02050604050505020204" pitchFamily="18" charset="0"/>
              </a:rPr>
              <a:t> v sredini, 620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r>
              <a:rPr lang="sl-SI" dirty="0" smtClean="0">
                <a:latin typeface="Bookman Old Style" panose="02050604050505020204" pitchFamily="18" charset="0"/>
              </a:rPr>
              <a:t> spodaj</a:t>
            </a:r>
            <a:endParaRPr lang="sl-SI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79734" y="0"/>
            <a:ext cx="10131425" cy="1456267"/>
          </a:xfrm>
        </p:spPr>
        <p:txBody>
          <a:bodyPr/>
          <a:lstStyle/>
          <a:p>
            <a:r>
              <a:rPr lang="sl-SI" dirty="0">
                <a:latin typeface="Bookman Old Style" panose="02050604050505020204" pitchFamily="18" charset="0"/>
              </a:rPr>
              <a:t>Preprosta izdelava </a:t>
            </a:r>
            <a:r>
              <a:rPr lang="sl-SI" dirty="0" err="1" smtClean="0">
                <a:latin typeface="Bookman Old Style" panose="02050604050505020204" pitchFamily="18" charset="0"/>
              </a:rPr>
              <a:t>metaleč</a:t>
            </a:r>
            <a:r>
              <a:rPr lang="sl-SI" dirty="0" smtClean="0">
                <a:latin typeface="Bookman Old Style" panose="02050604050505020204" pitchFamily="18" charset="0"/>
              </a:rPr>
              <a:t>-Primeri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3" name="Pravokotnik 2"/>
          <p:cNvSpPr/>
          <p:nvPr/>
        </p:nvSpPr>
        <p:spPr>
          <a:xfrm>
            <a:off x="588353" y="1185604"/>
            <a:ext cx="891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Primer zbiranja svetlobe spektra valovni dolžin-akromatično zbiranje svetlobe.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86" y="2543202"/>
            <a:ext cx="5491043" cy="3950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48" y="1729276"/>
            <a:ext cx="4346028" cy="4008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6000" endPos="11000" dist="5000" dir="5400000" sy="-100000" algn="bl" rotWithShape="0"/>
          </a:effectLst>
        </p:spPr>
      </p:pic>
      <p:sp>
        <p:nvSpPr>
          <p:cNvPr id="8" name="Pravokotnik 7"/>
          <p:cNvSpPr/>
          <p:nvPr/>
        </p:nvSpPr>
        <p:spPr>
          <a:xfrm>
            <a:off x="5281008" y="18644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Leča je sestavljena iz  stolpcev titanovega dioksida.</a:t>
            </a:r>
            <a:endParaRPr lang="sl-SI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79734" y="0"/>
            <a:ext cx="10131425" cy="1456267"/>
          </a:xfrm>
        </p:spPr>
        <p:txBody>
          <a:bodyPr/>
          <a:lstStyle/>
          <a:p>
            <a:r>
              <a:rPr lang="sl-SI" dirty="0">
                <a:latin typeface="Bookman Old Style" panose="02050604050505020204" pitchFamily="18" charset="0"/>
              </a:rPr>
              <a:t>Preprosta izdelava </a:t>
            </a:r>
            <a:r>
              <a:rPr lang="sl-SI" dirty="0" err="1" smtClean="0">
                <a:latin typeface="Bookman Old Style" panose="02050604050505020204" pitchFamily="18" charset="0"/>
              </a:rPr>
              <a:t>metaleč</a:t>
            </a:r>
            <a:r>
              <a:rPr lang="sl-SI" dirty="0" smtClean="0">
                <a:latin typeface="Bookman Old Style" panose="02050604050505020204" pitchFamily="18" charset="0"/>
              </a:rPr>
              <a:t>-Primeri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3" name="Pravokotnik 2"/>
          <p:cNvSpPr/>
          <p:nvPr/>
        </p:nvSpPr>
        <p:spPr>
          <a:xfrm>
            <a:off x="588353" y="1271601"/>
            <a:ext cx="916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Primer zbiranja svetlobe spektra valovni dolžin-akromatično zbiranje svetlobe.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3" y="2395741"/>
            <a:ext cx="4636085" cy="2632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19" y="1962492"/>
            <a:ext cx="6388387" cy="4005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62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79734" y="0"/>
            <a:ext cx="10131425" cy="1456267"/>
          </a:xfrm>
        </p:spPr>
        <p:txBody>
          <a:bodyPr/>
          <a:lstStyle/>
          <a:p>
            <a:r>
              <a:rPr lang="sl-SI" dirty="0" smtClean="0">
                <a:latin typeface="Bookman Old Style" panose="02050604050505020204" pitchFamily="18" charset="0"/>
              </a:rPr>
              <a:t>Uporaba v praksi-Slikanje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09" y="2911443"/>
            <a:ext cx="10239494" cy="2960450"/>
          </a:xfrm>
          <a:prstGeom prst="rect">
            <a:avLst/>
          </a:prstGeom>
        </p:spPr>
      </p:pic>
      <p:sp>
        <p:nvSpPr>
          <p:cNvPr id="6" name="PoljeZBesedilom 5"/>
          <p:cNvSpPr txBox="1"/>
          <p:nvPr/>
        </p:nvSpPr>
        <p:spPr>
          <a:xfrm>
            <a:off x="643944" y="1133341"/>
            <a:ext cx="1108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 smtClean="0">
                <a:latin typeface="Bookman Old Style" panose="02050604050505020204" pitchFamily="18" charset="0"/>
              </a:rPr>
              <a:t>Metale</a:t>
            </a:r>
            <a:r>
              <a:rPr lang="sl-SI" dirty="0" err="1">
                <a:latin typeface="Bookman Old Style" panose="02050604050505020204" pitchFamily="18" charset="0"/>
              </a:rPr>
              <a:t>č</a:t>
            </a:r>
            <a:r>
              <a:rPr lang="sl-SI" dirty="0" err="1" smtClean="0">
                <a:latin typeface="Bookman Old Style" panose="02050604050505020204" pitchFamily="18" charset="0"/>
              </a:rPr>
              <a:t>e</a:t>
            </a:r>
            <a:r>
              <a:rPr lang="sl-SI" dirty="0" smtClean="0">
                <a:latin typeface="Bookman Old Style" panose="02050604050505020204" pitchFamily="18" charset="0"/>
              </a:rPr>
              <a:t> </a:t>
            </a:r>
            <a:r>
              <a:rPr lang="sl-SI" dirty="0">
                <a:latin typeface="Bookman Old Style" panose="02050604050505020204" pitchFamily="18" charset="0"/>
              </a:rPr>
              <a:t>se zaenkrat tako dobremu </a:t>
            </a:r>
            <a:r>
              <a:rPr lang="sl-SI" dirty="0" err="1" smtClean="0">
                <a:latin typeface="Bookman Old Style" panose="02050604050505020204" pitchFamily="18" charset="0"/>
              </a:rPr>
              <a:t>le</a:t>
            </a:r>
            <a:r>
              <a:rPr lang="sl-SI" dirty="0" err="1">
                <a:latin typeface="Bookman Old Style" panose="02050604050505020204" pitchFamily="18" charset="0"/>
              </a:rPr>
              <a:t>č</a:t>
            </a:r>
            <a:r>
              <a:rPr lang="sl-SI" dirty="0" err="1" smtClean="0">
                <a:latin typeface="Bookman Old Style" panose="02050604050505020204" pitchFamily="18" charset="0"/>
              </a:rPr>
              <a:t>enju</a:t>
            </a:r>
            <a:r>
              <a:rPr lang="sl-SI" dirty="0" smtClean="0">
                <a:latin typeface="Bookman Old Style" panose="02050604050505020204" pitchFamily="18" charset="0"/>
              </a:rPr>
              <a:t> </a:t>
            </a:r>
            <a:r>
              <a:rPr lang="sl-SI" dirty="0">
                <a:latin typeface="Bookman Old Style" panose="02050604050505020204" pitchFamily="18" charset="0"/>
              </a:rPr>
              <a:t>kot oko š</a:t>
            </a:r>
            <a:r>
              <a:rPr lang="sl-SI" dirty="0" smtClean="0">
                <a:latin typeface="Bookman Old Style" panose="02050604050505020204" pitchFamily="18" charset="0"/>
              </a:rPr>
              <a:t>e </a:t>
            </a:r>
            <a:r>
              <a:rPr lang="sl-SI" dirty="0">
                <a:latin typeface="Bookman Old Style" panose="02050604050505020204" pitchFamily="18" charset="0"/>
              </a:rPr>
              <a:t>niso </a:t>
            </a:r>
            <a:r>
              <a:rPr lang="sl-SI" dirty="0" smtClean="0">
                <a:latin typeface="Bookman Old Style" panose="02050604050505020204" pitchFamily="18" charset="0"/>
              </a:rPr>
              <a:t>približale, problem </a:t>
            </a:r>
            <a:r>
              <a:rPr lang="sl-SI" dirty="0" smtClean="0">
                <a:latin typeface="Bookman Old Style" panose="02050604050505020204" pitchFamily="18" charset="0"/>
              </a:rPr>
              <a:t>je predvsem </a:t>
            </a:r>
            <a:r>
              <a:rPr lang="sl-SI" dirty="0" smtClean="0">
                <a:latin typeface="Bookman Old Style" panose="02050604050505020204" pitchFamily="18" charset="0"/>
              </a:rPr>
              <a:t>v </a:t>
            </a:r>
            <a:r>
              <a:rPr lang="sl-SI" dirty="0" smtClean="0">
                <a:latin typeface="Bookman Old Style" panose="02050604050505020204" pitchFamily="18" charset="0"/>
              </a:rPr>
              <a:t>absorpciji</a:t>
            </a:r>
            <a:r>
              <a:rPr lang="sl-SI" dirty="0" smtClean="0"/>
              <a:t>.</a:t>
            </a:r>
            <a:endParaRPr lang="sl-SI" dirty="0"/>
          </a:p>
        </p:txBody>
      </p:sp>
      <p:sp>
        <p:nvSpPr>
          <p:cNvPr id="9" name="PoljeZBesedilom 8"/>
          <p:cNvSpPr txBox="1"/>
          <p:nvPr/>
        </p:nvSpPr>
        <p:spPr>
          <a:xfrm>
            <a:off x="878429" y="2147913"/>
            <a:ext cx="273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>
                <a:latin typeface="Bookman Old Style" panose="02050604050505020204" pitchFamily="18" charset="0"/>
              </a:rPr>
              <a:t>Številčnica velikosti 40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10" name="PoljeZBesedilom 9"/>
          <p:cNvSpPr txBox="1"/>
          <p:nvPr/>
        </p:nvSpPr>
        <p:spPr>
          <a:xfrm>
            <a:off x="3680731" y="2147912"/>
            <a:ext cx="213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>
                <a:latin typeface="Bookman Old Style" panose="02050604050505020204" pitchFamily="18" charset="0"/>
              </a:rPr>
              <a:t>Slikana z TiO2 </a:t>
            </a:r>
            <a:r>
              <a:rPr lang="sl-SI" dirty="0" err="1" smtClean="0">
                <a:latin typeface="Bookman Old Style" panose="02050604050505020204" pitchFamily="18" charset="0"/>
              </a:rPr>
              <a:t>metalečo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11" name="Pravokotnik 10"/>
          <p:cNvSpPr/>
          <p:nvPr/>
        </p:nvSpPr>
        <p:spPr>
          <a:xfrm>
            <a:off x="5814010" y="2147912"/>
            <a:ext cx="2207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l-SI" dirty="0">
                <a:latin typeface="Bookman Old Style" panose="02050604050505020204" pitchFamily="18" charset="0"/>
              </a:rPr>
              <a:t>Slikana z </a:t>
            </a:r>
            <a:r>
              <a:rPr lang="sl-SI" dirty="0" err="1" smtClean="0">
                <a:latin typeface="Bookman Old Style" panose="02050604050505020204" pitchFamily="18" charset="0"/>
              </a:rPr>
              <a:t>GaNi</a:t>
            </a:r>
            <a:r>
              <a:rPr lang="sl-SI" dirty="0" smtClean="0">
                <a:latin typeface="Bookman Old Style" panose="02050604050505020204" pitchFamily="18" charset="0"/>
              </a:rPr>
              <a:t> </a:t>
            </a:r>
            <a:r>
              <a:rPr lang="sl-SI" dirty="0" err="1">
                <a:latin typeface="Bookman Old Style" panose="02050604050505020204" pitchFamily="18" charset="0"/>
              </a:rPr>
              <a:t>metalečo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12" name="PoljeZBesedilom 11"/>
          <p:cNvSpPr txBox="1"/>
          <p:nvPr/>
        </p:nvSpPr>
        <p:spPr>
          <a:xfrm>
            <a:off x="7940783" y="2265112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Slika ptice z </a:t>
            </a:r>
            <a:r>
              <a:rPr lang="sl-SI" dirty="0" err="1" smtClean="0">
                <a:latin typeface="Bookman Old Style" panose="02050604050505020204" pitchFamily="18" charset="0"/>
              </a:rPr>
              <a:t>GaNi</a:t>
            </a:r>
            <a:r>
              <a:rPr lang="sl-SI" dirty="0" smtClean="0">
                <a:latin typeface="Bookman Old Style" panose="02050604050505020204" pitchFamily="18" charset="0"/>
              </a:rPr>
              <a:t> </a:t>
            </a:r>
            <a:r>
              <a:rPr lang="sl-SI" dirty="0" err="1" smtClean="0">
                <a:latin typeface="Bookman Old Style" panose="02050604050505020204" pitchFamily="18" charset="0"/>
              </a:rPr>
              <a:t>metalečo</a:t>
            </a:r>
            <a:endParaRPr lang="sl-SI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79734" y="0"/>
            <a:ext cx="11252920" cy="1870913"/>
          </a:xfrm>
        </p:spPr>
        <p:txBody>
          <a:bodyPr/>
          <a:lstStyle/>
          <a:p>
            <a:pPr algn="ctr"/>
            <a:r>
              <a:rPr lang="sl-SI" smtClean="0">
                <a:latin typeface="Bookman Old Style" panose="02050604050505020204" pitchFamily="18" charset="0"/>
              </a:rPr>
              <a:t>Uporaba v praksi-Spektroskopija in rgb filtri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868779" y="1861511"/>
            <a:ext cx="3000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>
                <a:latin typeface="Bookman Old Style" panose="02050604050505020204" pitchFamily="18" charset="0"/>
              </a:rPr>
              <a:t>Primer navadnega spektrometra.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12" name="PoljeZBesedilom 11"/>
          <p:cNvSpPr txBox="1"/>
          <p:nvPr/>
        </p:nvSpPr>
        <p:spPr>
          <a:xfrm>
            <a:off x="7258203" y="1870913"/>
            <a:ext cx="387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>
                <a:latin typeface="Bookman Old Style" panose="02050604050505020204" pitchFamily="18" charset="0"/>
              </a:rPr>
              <a:t>Primer uporabe </a:t>
            </a:r>
            <a:r>
              <a:rPr lang="sl-SI" dirty="0" err="1" smtClean="0">
                <a:latin typeface="Bookman Old Style" panose="02050604050505020204" pitchFamily="18" charset="0"/>
              </a:rPr>
              <a:t>metaleče</a:t>
            </a:r>
            <a:r>
              <a:rPr lang="sl-SI" dirty="0" smtClean="0">
                <a:latin typeface="Bookman Old Style" panose="02050604050505020204" pitchFamily="18" charset="0"/>
              </a:rPr>
              <a:t> v RGB detektorju.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94" y="2865277"/>
            <a:ext cx="10058400" cy="3475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18000" endPos="18000" dist="5000" dir="5400000" sy="-100000" algn="bl" rotWithShape="0"/>
          </a:effectLst>
        </p:spPr>
      </p:pic>
      <p:sp>
        <p:nvSpPr>
          <p:cNvPr id="5" name="Pravokotnik 4"/>
          <p:cNvSpPr/>
          <p:nvPr/>
        </p:nvSpPr>
        <p:spPr>
          <a:xfrm>
            <a:off x="3790287" y="1861511"/>
            <a:ext cx="3467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l-SI" dirty="0">
                <a:latin typeface="Bookman Old Style" panose="02050604050505020204" pitchFamily="18" charset="0"/>
              </a:rPr>
              <a:t>Primer </a:t>
            </a:r>
            <a:r>
              <a:rPr lang="sl-SI" dirty="0" smtClean="0">
                <a:latin typeface="Bookman Old Style" panose="02050604050505020204" pitchFamily="18" charset="0"/>
              </a:rPr>
              <a:t>spektrometra z </a:t>
            </a:r>
            <a:r>
              <a:rPr lang="sl-SI" dirty="0" err="1" smtClean="0">
                <a:latin typeface="Bookman Old Style" panose="02050604050505020204" pitchFamily="18" charset="0"/>
              </a:rPr>
              <a:t>metalečo</a:t>
            </a:r>
            <a:r>
              <a:rPr lang="sl-SI" dirty="0" smtClean="0">
                <a:latin typeface="Bookman Old Style" panose="02050604050505020204" pitchFamily="18" charset="0"/>
              </a:rPr>
              <a:t>.</a:t>
            </a:r>
            <a:endParaRPr lang="sl-SI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46409" y="259294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sl-SI" sz="4000" dirty="0" smtClean="0">
                <a:latin typeface="Bookman Old Style" panose="02050604050505020204" pitchFamily="18" charset="0"/>
              </a:rPr>
              <a:t>Hvala za vašo pozornost.</a:t>
            </a:r>
            <a:endParaRPr lang="sl-SI" sz="4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5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2" y="223235"/>
            <a:ext cx="10131425" cy="1456267"/>
          </a:xfrm>
        </p:spPr>
        <p:txBody>
          <a:bodyPr/>
          <a:lstStyle/>
          <a:p>
            <a:r>
              <a:rPr lang="sl-SI" dirty="0" smtClean="0">
                <a:latin typeface="Bookman Old Style" panose="02050604050505020204" pitchFamily="18" charset="0"/>
              </a:rPr>
              <a:t>Literatura: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685802" y="566670"/>
            <a:ext cx="5328632" cy="6065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l-SI" sz="1100" dirty="0">
                <a:latin typeface="Bookman Old Style" panose="02050604050505020204" pitchFamily="18" charset="0"/>
              </a:rPr>
              <a:t>[1] </a:t>
            </a:r>
            <a:r>
              <a:rPr lang="sl-SI" sz="1100" dirty="0" err="1">
                <a:latin typeface="Bookman Old Style" panose="02050604050505020204" pitchFamily="18" charset="0"/>
              </a:rPr>
              <a:t>Sourangsu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Banerji</a:t>
            </a:r>
            <a:r>
              <a:rPr lang="sl-SI" sz="1100" dirty="0">
                <a:latin typeface="Bookman Old Style" panose="02050604050505020204" pitchFamily="18" charset="0"/>
              </a:rPr>
              <a:t> in sod. “</a:t>
            </a:r>
            <a:r>
              <a:rPr lang="sl-SI" sz="1100" dirty="0" err="1">
                <a:latin typeface="Bookman Old Style" panose="02050604050505020204" pitchFamily="18" charset="0"/>
              </a:rPr>
              <a:t>Imaging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with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flat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optics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metalenses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or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diffractive</a:t>
            </a:r>
            <a:r>
              <a:rPr lang="sl-SI" sz="1100" dirty="0">
                <a:latin typeface="Bookman Old Style" panose="02050604050505020204" pitchFamily="18" charset="0"/>
              </a:rPr>
              <a:t> len-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 err="1">
                <a:latin typeface="Bookman Old Style" panose="02050604050505020204" pitchFamily="18" charset="0"/>
              </a:rPr>
              <a:t>ses</a:t>
            </a:r>
            <a:r>
              <a:rPr lang="sl-SI" sz="1100" dirty="0">
                <a:latin typeface="Bookman Old Style" panose="02050604050505020204" pitchFamily="18" charset="0"/>
              </a:rPr>
              <a:t>”. V: </a:t>
            </a:r>
            <a:r>
              <a:rPr lang="sl-SI" sz="1100" dirty="0" err="1">
                <a:latin typeface="Bookman Old Style" panose="02050604050505020204" pitchFamily="18" charset="0"/>
              </a:rPr>
              <a:t>Optica</a:t>
            </a:r>
            <a:r>
              <a:rPr lang="sl-SI" sz="1100" dirty="0">
                <a:latin typeface="Bookman Old Style" panose="02050604050505020204" pitchFamily="18" charset="0"/>
              </a:rPr>
              <a:t> 6.6 (2019), str. 805–810. url: http://opg.optica.org/optica/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 err="1">
                <a:latin typeface="Bookman Old Style" panose="02050604050505020204" pitchFamily="18" charset="0"/>
              </a:rPr>
              <a:t>abstract.cfm?URI</a:t>
            </a:r>
            <a:r>
              <a:rPr lang="sl-SI" sz="1100" dirty="0">
                <a:latin typeface="Bookman Old Style" panose="02050604050505020204" pitchFamily="18" charset="0"/>
              </a:rPr>
              <a:t>=optica-6-6-805.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>
                <a:latin typeface="Bookman Old Style" panose="02050604050505020204" pitchFamily="18" charset="0"/>
              </a:rPr>
              <a:t>[2] Gregor Kladnik Martin Horvat. Uklon svetlobe. Apr. 2022. url: https://predmeti.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>
                <a:latin typeface="Bookman Old Style" panose="02050604050505020204" pitchFamily="18" charset="0"/>
              </a:rPr>
              <a:t>fmf.uni-lj.si/fizprak2?action=</a:t>
            </a:r>
            <a:r>
              <a:rPr lang="sl-SI" sz="1100" dirty="0" err="1">
                <a:latin typeface="Bookman Old Style" panose="02050604050505020204" pitchFamily="18" charset="0"/>
              </a:rPr>
              <a:t>AttachFile&amp;do</a:t>
            </a:r>
            <a:r>
              <a:rPr lang="sl-SI" sz="1100" dirty="0">
                <a:latin typeface="Bookman Old Style" panose="02050604050505020204" pitchFamily="18" charset="0"/>
              </a:rPr>
              <a:t>=</a:t>
            </a:r>
            <a:r>
              <a:rPr lang="sl-SI" sz="1100" dirty="0" err="1">
                <a:latin typeface="Bookman Old Style" panose="02050604050505020204" pitchFamily="18" charset="0"/>
              </a:rPr>
              <a:t>get&amp;target</a:t>
            </a:r>
            <a:r>
              <a:rPr lang="sl-SI" sz="1100" dirty="0">
                <a:latin typeface="Bookman Old Style" panose="02050604050505020204" pitchFamily="18" charset="0"/>
              </a:rPr>
              <a:t>=FP4_skripta.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 err="1">
                <a:latin typeface="Bookman Old Style" panose="02050604050505020204" pitchFamily="18" charset="0"/>
              </a:rPr>
              <a:t>pdf</a:t>
            </a:r>
            <a:r>
              <a:rPr lang="sl-SI" sz="1100" dirty="0">
                <a:latin typeface="Bookman Old Style" panose="02050604050505020204" pitchFamily="18" charset="0"/>
              </a:rPr>
              <a:t>.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>
                <a:latin typeface="Bookman Old Style" panose="02050604050505020204" pitchFamily="18" charset="0"/>
              </a:rPr>
              <a:t>[3] Gregor Kladnik Martin Horvat. Preslikave z uklonsko </a:t>
            </a:r>
            <a:r>
              <a:rPr lang="sl-SI" sz="1100" dirty="0" err="1">
                <a:latin typeface="Bookman Old Style" panose="02050604050505020204" pitchFamily="18" charset="0"/>
              </a:rPr>
              <a:t>leˇco</a:t>
            </a:r>
            <a:r>
              <a:rPr lang="sl-SI" sz="1100" dirty="0">
                <a:latin typeface="Bookman Old Style" panose="02050604050505020204" pitchFamily="18" charset="0"/>
              </a:rPr>
              <a:t>. Sep. 2021. url: https: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>
                <a:latin typeface="Bookman Old Style" panose="02050604050505020204" pitchFamily="18" charset="0"/>
              </a:rPr>
              <a:t>//</a:t>
            </a:r>
            <a:r>
              <a:rPr lang="sl-SI" sz="1100" dirty="0" err="1">
                <a:latin typeface="Bookman Old Style" panose="02050604050505020204" pitchFamily="18" charset="0"/>
              </a:rPr>
              <a:t>predmeti.fmf.uni</a:t>
            </a:r>
            <a:r>
              <a:rPr lang="sl-SI" sz="1100" dirty="0">
                <a:latin typeface="Bookman Old Style" panose="02050604050505020204" pitchFamily="18" charset="0"/>
              </a:rPr>
              <a:t>- lj.si/fizprak2?action=</a:t>
            </a:r>
            <a:r>
              <a:rPr lang="sl-SI" sz="1100" dirty="0" err="1">
                <a:latin typeface="Bookman Old Style" panose="02050604050505020204" pitchFamily="18" charset="0"/>
              </a:rPr>
              <a:t>AttachFile&amp;do</a:t>
            </a:r>
            <a:r>
              <a:rPr lang="sl-SI" sz="1100" dirty="0">
                <a:latin typeface="Bookman Old Style" panose="02050604050505020204" pitchFamily="18" charset="0"/>
              </a:rPr>
              <a:t>=</a:t>
            </a:r>
            <a:r>
              <a:rPr lang="sl-SI" sz="1100" dirty="0" err="1">
                <a:latin typeface="Bookman Old Style" panose="02050604050505020204" pitchFamily="18" charset="0"/>
              </a:rPr>
              <a:t>get&amp;target</a:t>
            </a:r>
            <a:r>
              <a:rPr lang="sl-SI" sz="1100" dirty="0">
                <a:latin typeface="Bookman Old Style" panose="02050604050505020204" pitchFamily="18" charset="0"/>
              </a:rPr>
              <a:t>=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>
                <a:latin typeface="Bookman Old Style" panose="02050604050505020204" pitchFamily="18" charset="0"/>
              </a:rPr>
              <a:t>FP3_skripta.pdf.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>
                <a:latin typeface="Bookman Old Style" panose="02050604050505020204" pitchFamily="18" charset="0"/>
              </a:rPr>
              <a:t>[4] </a:t>
            </a:r>
            <a:r>
              <a:rPr lang="sl-SI" sz="1100" dirty="0" err="1">
                <a:latin typeface="Bookman Old Style" panose="02050604050505020204" pitchFamily="18" charset="0"/>
              </a:rPr>
              <a:t>XianGang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Luo</a:t>
            </a:r>
            <a:r>
              <a:rPr lang="sl-SI" sz="1100" dirty="0">
                <a:latin typeface="Bookman Old Style" panose="02050604050505020204" pitchFamily="18" charset="0"/>
              </a:rPr>
              <a:t> in sod. “</a:t>
            </a:r>
            <a:r>
              <a:rPr lang="sl-SI" sz="1100" dirty="0" err="1">
                <a:latin typeface="Bookman Old Style" panose="02050604050505020204" pitchFamily="18" charset="0"/>
              </a:rPr>
              <a:t>Recent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advances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of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wide-angle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metalenses</a:t>
            </a:r>
            <a:r>
              <a:rPr lang="sl-SI" sz="1100" dirty="0">
                <a:latin typeface="Bookman Old Style" panose="02050604050505020204" pitchFamily="18" charset="0"/>
              </a:rPr>
              <a:t>: </a:t>
            </a:r>
            <a:r>
              <a:rPr lang="sl-SI" sz="1100" dirty="0" err="1">
                <a:latin typeface="Bookman Old Style" panose="02050604050505020204" pitchFamily="18" charset="0"/>
              </a:rPr>
              <a:t>Principle</a:t>
            </a:r>
            <a:r>
              <a:rPr lang="sl-SI" sz="1100" dirty="0">
                <a:latin typeface="Bookman Old Style" panose="02050604050505020204" pitchFamily="18" charset="0"/>
              </a:rPr>
              <a:t>, de-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 err="1">
                <a:latin typeface="Bookman Old Style" panose="02050604050505020204" pitchFamily="18" charset="0"/>
              </a:rPr>
              <a:t>sign</a:t>
            </a:r>
            <a:r>
              <a:rPr lang="sl-SI" sz="1100" dirty="0">
                <a:latin typeface="Bookman Old Style" panose="02050604050505020204" pitchFamily="18" charset="0"/>
              </a:rPr>
              <a:t>, </a:t>
            </a:r>
            <a:r>
              <a:rPr lang="sl-SI" sz="1100" dirty="0" err="1">
                <a:latin typeface="Bookman Old Style" panose="02050604050505020204" pitchFamily="18" charset="0"/>
              </a:rPr>
              <a:t>and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applications</a:t>
            </a:r>
            <a:r>
              <a:rPr lang="sl-SI" sz="1100" dirty="0">
                <a:latin typeface="Bookman Old Style" panose="02050604050505020204" pitchFamily="18" charset="0"/>
              </a:rPr>
              <a:t>”. V: De </a:t>
            </a:r>
            <a:r>
              <a:rPr lang="sl-SI" sz="1100" dirty="0" err="1">
                <a:latin typeface="Bookman Old Style" panose="02050604050505020204" pitchFamily="18" charset="0"/>
              </a:rPr>
              <a:t>Gruyter</a:t>
            </a:r>
            <a:r>
              <a:rPr lang="sl-SI" sz="1100" dirty="0">
                <a:latin typeface="Bookman Old Style" panose="02050604050505020204" pitchFamily="18" charset="0"/>
              </a:rPr>
              <a:t> 11.1 (2022), str. 1–20. url: https://www.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>
                <a:latin typeface="Bookman Old Style" panose="02050604050505020204" pitchFamily="18" charset="0"/>
              </a:rPr>
              <a:t>degruyter.com/</a:t>
            </a:r>
            <a:r>
              <a:rPr lang="sl-SI" sz="1100" dirty="0" err="1">
                <a:latin typeface="Bookman Old Style" panose="02050604050505020204" pitchFamily="18" charset="0"/>
              </a:rPr>
              <a:t>document</a:t>
            </a:r>
            <a:r>
              <a:rPr lang="sl-SI" sz="1100" dirty="0">
                <a:latin typeface="Bookman Old Style" panose="02050604050505020204" pitchFamily="18" charset="0"/>
              </a:rPr>
              <a:t>/</a:t>
            </a:r>
            <a:r>
              <a:rPr lang="sl-SI" sz="1100" dirty="0" err="1">
                <a:latin typeface="Bookman Old Style" panose="02050604050505020204" pitchFamily="18" charset="0"/>
              </a:rPr>
              <a:t>doi</a:t>
            </a:r>
            <a:r>
              <a:rPr lang="sl-SI" sz="1100" dirty="0">
                <a:latin typeface="Bookman Old Style" panose="02050604050505020204" pitchFamily="18" charset="0"/>
              </a:rPr>
              <a:t>/10.1515/nanoph-2021-0583/</a:t>
            </a:r>
            <a:r>
              <a:rPr lang="sl-SI" sz="1100" dirty="0" err="1">
                <a:latin typeface="Bookman Old Style" panose="02050604050505020204" pitchFamily="18" charset="0"/>
              </a:rPr>
              <a:t>html?lang</a:t>
            </a:r>
            <a:r>
              <a:rPr lang="sl-SI" sz="1100" dirty="0">
                <a:latin typeface="Bookman Old Style" panose="02050604050505020204" pitchFamily="18" charset="0"/>
              </a:rPr>
              <a:t>=en.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>
                <a:latin typeface="Bookman Old Style" panose="02050604050505020204" pitchFamily="18" charset="0"/>
              </a:rPr>
              <a:t>[5] </a:t>
            </a:r>
            <a:r>
              <a:rPr lang="sl-SI" sz="1100" dirty="0" err="1">
                <a:latin typeface="Bookman Old Style" panose="02050604050505020204" pitchFamily="18" charset="0"/>
              </a:rPr>
              <a:t>Wenwei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Liu</a:t>
            </a:r>
            <a:r>
              <a:rPr lang="sl-SI" sz="1100" dirty="0">
                <a:latin typeface="Bookman Old Style" panose="02050604050505020204" pitchFamily="18" charset="0"/>
              </a:rPr>
              <a:t> in sod. </a:t>
            </a:r>
            <a:r>
              <a:rPr lang="sl-SI" sz="1100" dirty="0" err="1">
                <a:latin typeface="Bookman Old Style" panose="02050604050505020204" pitchFamily="18" charset="0"/>
              </a:rPr>
              <a:t>Generating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Spatial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Spectrum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with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Metasurfaces</a:t>
            </a:r>
            <a:r>
              <a:rPr lang="sl-SI" sz="1100" dirty="0">
                <a:latin typeface="Bookman Old Style" panose="02050604050505020204" pitchFamily="18" charset="0"/>
              </a:rPr>
              <a:t>. 2017. </a:t>
            </a:r>
            <a:r>
              <a:rPr lang="sl-SI" sz="1100" dirty="0" err="1">
                <a:latin typeface="Bookman Old Style" panose="02050604050505020204" pitchFamily="18" charset="0"/>
              </a:rPr>
              <a:t>doi</a:t>
            </a:r>
            <a:r>
              <a:rPr lang="sl-SI" sz="1100" dirty="0">
                <a:latin typeface="Bookman Old Style" panose="02050604050505020204" pitchFamily="18" charset="0"/>
              </a:rPr>
              <a:t>: 10.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>
                <a:latin typeface="Bookman Old Style" panose="02050604050505020204" pitchFamily="18" charset="0"/>
              </a:rPr>
              <a:t>48550/ARXIV.1707.06058. url: https://arxiv.org/abs/1707.06058.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>
                <a:latin typeface="Bookman Old Style" panose="02050604050505020204" pitchFamily="18" charset="0"/>
              </a:rPr>
              <a:t>[6] F-</a:t>
            </a:r>
            <a:r>
              <a:rPr lang="sl-SI" sz="1100" dirty="0" err="1">
                <a:latin typeface="Bookman Old Style" panose="02050604050505020204" pitchFamily="18" charset="0"/>
              </a:rPr>
              <a:t>Theta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lenses</a:t>
            </a:r>
            <a:r>
              <a:rPr lang="sl-SI" sz="1100" dirty="0">
                <a:latin typeface="Bookman Old Style" panose="02050604050505020204" pitchFamily="18" charset="0"/>
              </a:rPr>
              <a:t> </a:t>
            </a:r>
            <a:r>
              <a:rPr lang="sl-SI" sz="1100" dirty="0" err="1">
                <a:latin typeface="Bookman Old Style" panose="02050604050505020204" pitchFamily="18" charset="0"/>
              </a:rPr>
              <a:t>tutorial</a:t>
            </a:r>
            <a:r>
              <a:rPr lang="sl-SI" sz="1100" dirty="0">
                <a:latin typeface="Bookman Old Style" panose="02050604050505020204" pitchFamily="18" charset="0"/>
              </a:rPr>
              <a:t>. url: https://www.thorlabs.com/newgrouppage9.cfm?</a:t>
            </a:r>
            <a:br>
              <a:rPr lang="sl-SI" sz="1100" dirty="0">
                <a:latin typeface="Bookman Old Style" panose="02050604050505020204" pitchFamily="18" charset="0"/>
              </a:rPr>
            </a:br>
            <a:r>
              <a:rPr lang="sl-SI" sz="1100" dirty="0" err="1">
                <a:latin typeface="Bookman Old Style" panose="02050604050505020204" pitchFamily="18" charset="0"/>
              </a:rPr>
              <a:t>objectgroup_id</a:t>
            </a:r>
            <a:r>
              <a:rPr lang="sl-SI" sz="1100" dirty="0">
                <a:latin typeface="Bookman Old Style" panose="02050604050505020204" pitchFamily="18" charset="0"/>
              </a:rPr>
              <a:t>=10766.</a:t>
            </a:r>
            <a:br>
              <a:rPr lang="sl-SI" sz="1100" dirty="0">
                <a:latin typeface="Bookman Old Style" panose="02050604050505020204" pitchFamily="18" charset="0"/>
              </a:rPr>
            </a:br>
            <a:endParaRPr lang="sl-SI" sz="1100" dirty="0">
              <a:latin typeface="Bookman Old Style" panose="02050604050505020204" pitchFamily="18" charset="0"/>
            </a:endParaRP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5899168" y="566670"/>
            <a:ext cx="5575909" cy="60058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sl-SI" sz="2800" dirty="0">
                <a:latin typeface="Bookman Old Style" panose="02050604050505020204" pitchFamily="18" charset="0"/>
              </a:rPr>
              <a:t>[7] </a:t>
            </a:r>
            <a:r>
              <a:rPr lang="sl-SI" sz="2800" dirty="0" err="1">
                <a:latin typeface="Bookman Old Style" panose="02050604050505020204" pitchFamily="18" charset="0"/>
              </a:rPr>
              <a:t>Augusto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Martins</a:t>
            </a:r>
            <a:r>
              <a:rPr lang="sl-SI" sz="2800" dirty="0">
                <a:latin typeface="Bookman Old Style" panose="02050604050505020204" pitchFamily="18" charset="0"/>
              </a:rPr>
              <a:t> in sod. “On </a:t>
            </a:r>
            <a:r>
              <a:rPr lang="sl-SI" sz="2800" dirty="0" err="1">
                <a:latin typeface="Bookman Old Style" panose="02050604050505020204" pitchFamily="18" charset="0"/>
              </a:rPr>
              <a:t>Metalenses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with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Arbitrarily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Wide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Field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of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View</a:t>
            </a:r>
            <a:r>
              <a:rPr lang="sl-SI" sz="2800" dirty="0">
                <a:latin typeface="Bookman Old Style" panose="02050604050505020204" pitchFamily="18" charset="0"/>
              </a:rPr>
              <a:t>”. V: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ACS </a:t>
            </a:r>
            <a:r>
              <a:rPr lang="sl-SI" sz="2800" dirty="0" err="1">
                <a:latin typeface="Bookman Old Style" panose="02050604050505020204" pitchFamily="18" charset="0"/>
              </a:rPr>
              <a:t>Photonics</a:t>
            </a:r>
            <a:r>
              <a:rPr lang="sl-SI" sz="2800" dirty="0">
                <a:latin typeface="Bookman Old Style" panose="02050604050505020204" pitchFamily="18" charset="0"/>
              </a:rPr>
              <a:t> 7.8 (2020), str. 2073–2079. </a:t>
            </a:r>
            <a:r>
              <a:rPr lang="sl-SI" sz="2800" dirty="0" err="1">
                <a:latin typeface="Bookman Old Style" panose="02050604050505020204" pitchFamily="18" charset="0"/>
              </a:rPr>
              <a:t>doi</a:t>
            </a:r>
            <a:r>
              <a:rPr lang="sl-SI" sz="2800" dirty="0">
                <a:latin typeface="Bookman Old Style" panose="02050604050505020204" pitchFamily="18" charset="0"/>
              </a:rPr>
              <a:t>: 10.1021/acsphotonics.0c00479.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 err="1">
                <a:latin typeface="Bookman Old Style" panose="02050604050505020204" pitchFamily="18" charset="0"/>
              </a:rPr>
              <a:t>eprint</a:t>
            </a:r>
            <a:r>
              <a:rPr lang="sl-SI" sz="2800" dirty="0">
                <a:latin typeface="Bookman Old Style" panose="02050604050505020204" pitchFamily="18" charset="0"/>
              </a:rPr>
              <a:t>: https://doi.org/10.1021/acsphotonics.0c00479. url: https://doi.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 err="1">
                <a:latin typeface="Bookman Old Style" panose="02050604050505020204" pitchFamily="18" charset="0"/>
              </a:rPr>
              <a:t>org</a:t>
            </a:r>
            <a:r>
              <a:rPr lang="sl-SI" sz="2800" dirty="0">
                <a:latin typeface="Bookman Old Style" panose="02050604050505020204" pitchFamily="18" charset="0"/>
              </a:rPr>
              <a:t>/10.1021/acsphotonics.0c00479.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[8] </a:t>
            </a:r>
            <a:r>
              <a:rPr lang="sl-SI" sz="2800" dirty="0" err="1">
                <a:latin typeface="Bookman Old Style" panose="02050604050505020204" pitchFamily="18" charset="0"/>
              </a:rPr>
              <a:t>Nanfang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Yu</a:t>
            </a:r>
            <a:r>
              <a:rPr lang="sl-SI" sz="2800" dirty="0">
                <a:latin typeface="Bookman Old Style" panose="02050604050505020204" pitchFamily="18" charset="0"/>
              </a:rPr>
              <a:t> in sod. “</a:t>
            </a:r>
            <a:r>
              <a:rPr lang="sl-SI" sz="2800" dirty="0" err="1">
                <a:latin typeface="Bookman Old Style" panose="02050604050505020204" pitchFamily="18" charset="0"/>
              </a:rPr>
              <a:t>Light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Propagation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with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Phase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Discontinuities</a:t>
            </a:r>
            <a:r>
              <a:rPr lang="sl-SI" sz="2800" dirty="0">
                <a:latin typeface="Bookman Old Style" panose="02050604050505020204" pitchFamily="18" charset="0"/>
              </a:rPr>
              <a:t>: </a:t>
            </a:r>
            <a:r>
              <a:rPr lang="sl-SI" sz="2800" dirty="0" err="1">
                <a:latin typeface="Bookman Old Style" panose="02050604050505020204" pitchFamily="18" charset="0"/>
              </a:rPr>
              <a:t>Generalized</a:t>
            </a:r>
            <a:r>
              <a:rPr lang="sl-SI" sz="2800" dirty="0">
                <a:latin typeface="Bookman Old Style" panose="02050604050505020204" pitchFamily="18" charset="0"/>
              </a:rPr>
              <a:t/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 err="1">
                <a:latin typeface="Bookman Old Style" panose="02050604050505020204" pitchFamily="18" charset="0"/>
              </a:rPr>
              <a:t>Laws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of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Reflection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and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Refraction</a:t>
            </a:r>
            <a:r>
              <a:rPr lang="sl-SI" sz="2800" dirty="0">
                <a:latin typeface="Bookman Old Style" panose="02050604050505020204" pitchFamily="18" charset="0"/>
              </a:rPr>
              <a:t>”. V: Science 334.6054 (2011), str. 333–337. </a:t>
            </a:r>
            <a:r>
              <a:rPr lang="sl-SI" sz="2800" dirty="0" err="1">
                <a:latin typeface="Bookman Old Style" panose="02050604050505020204" pitchFamily="18" charset="0"/>
              </a:rPr>
              <a:t>doi</a:t>
            </a:r>
            <a:r>
              <a:rPr lang="sl-SI" sz="2800" dirty="0">
                <a:latin typeface="Bookman Old Style" panose="02050604050505020204" pitchFamily="18" charset="0"/>
              </a:rPr>
              <a:t>: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10.1126/science.1210713. </a:t>
            </a:r>
            <a:r>
              <a:rPr lang="sl-SI" sz="2800" dirty="0" err="1">
                <a:latin typeface="Bookman Old Style" panose="02050604050505020204" pitchFamily="18" charset="0"/>
              </a:rPr>
              <a:t>eprint</a:t>
            </a:r>
            <a:r>
              <a:rPr lang="sl-SI" sz="2800" dirty="0">
                <a:latin typeface="Bookman Old Style" panose="02050604050505020204" pitchFamily="18" charset="0"/>
              </a:rPr>
              <a:t>: https://www.science.org/doi/pdf/10.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1126/science.1210713. url: https://www.science.org/doi/abs/10.1126/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science.1210713.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[9] </a:t>
            </a:r>
            <a:r>
              <a:rPr lang="sl-SI" sz="2800" dirty="0" err="1">
                <a:latin typeface="Bookman Old Style" panose="02050604050505020204" pitchFamily="18" charset="0"/>
              </a:rPr>
              <a:t>Yeon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Ui</a:t>
            </a:r>
            <a:r>
              <a:rPr lang="sl-SI" sz="2800" dirty="0">
                <a:latin typeface="Bookman Old Style" panose="02050604050505020204" pitchFamily="18" charset="0"/>
              </a:rPr>
              <a:t> Lee, </a:t>
            </a:r>
            <a:r>
              <a:rPr lang="sl-SI" sz="2800" dirty="0" err="1">
                <a:latin typeface="Bookman Old Style" panose="02050604050505020204" pitchFamily="18" charset="0"/>
              </a:rPr>
              <a:t>Junghee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Kim</a:t>
            </a:r>
            <a:r>
              <a:rPr lang="sl-SI" sz="2800" dirty="0">
                <a:latin typeface="Bookman Old Style" panose="02050604050505020204" pitchFamily="18" charset="0"/>
              </a:rPr>
              <a:t> in </a:t>
            </a:r>
            <a:r>
              <a:rPr lang="sl-SI" sz="2800" dirty="0" err="1">
                <a:latin typeface="Bookman Old Style" panose="02050604050505020204" pitchFamily="18" charset="0"/>
              </a:rPr>
              <a:t>Jeong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Wu</a:t>
            </a:r>
            <a:r>
              <a:rPr lang="sl-SI" sz="2800" dirty="0">
                <a:latin typeface="Bookman Old Style" panose="02050604050505020204" pitchFamily="18" charset="0"/>
              </a:rPr>
              <a:t>. “</a:t>
            </a:r>
            <a:r>
              <a:rPr lang="sl-SI" sz="2800" dirty="0" err="1">
                <a:latin typeface="Bookman Old Style" panose="02050604050505020204" pitchFamily="18" charset="0"/>
              </a:rPr>
              <a:t>Electro-optic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switching</a:t>
            </a:r>
            <a:r>
              <a:rPr lang="sl-SI" sz="2800" dirty="0">
                <a:latin typeface="Bookman Old Style" panose="02050604050505020204" pitchFamily="18" charset="0"/>
              </a:rPr>
              <a:t> in </a:t>
            </a:r>
            <a:r>
              <a:rPr lang="sl-SI" sz="2800" dirty="0" err="1">
                <a:latin typeface="Bookman Old Style" panose="02050604050505020204" pitchFamily="18" charset="0"/>
              </a:rPr>
              <a:t>metamaterial</a:t>
            </a:r>
            <a:r>
              <a:rPr lang="sl-SI" sz="2800" dirty="0">
                <a:latin typeface="Bookman Old Style" panose="02050604050505020204" pitchFamily="18" charset="0"/>
              </a:rPr>
              <a:t/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 err="1">
                <a:latin typeface="Bookman Old Style" panose="02050604050505020204" pitchFamily="18" charset="0"/>
              </a:rPr>
              <a:t>by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liquid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crystal</a:t>
            </a:r>
            <a:r>
              <a:rPr lang="sl-SI" sz="2800" dirty="0">
                <a:latin typeface="Bookman Old Style" panose="02050604050505020204" pitchFamily="18" charset="0"/>
              </a:rPr>
              <a:t>”. V: Nano </a:t>
            </a:r>
            <a:r>
              <a:rPr lang="sl-SI" sz="2800" dirty="0" err="1">
                <a:latin typeface="Bookman Old Style" panose="02050604050505020204" pitchFamily="18" charset="0"/>
              </a:rPr>
              <a:t>Convergence</a:t>
            </a:r>
            <a:r>
              <a:rPr lang="sl-SI" sz="2800" dirty="0">
                <a:latin typeface="Bookman Old Style" panose="02050604050505020204" pitchFamily="18" charset="0"/>
              </a:rPr>
              <a:t> 2.23 (dec. 2015), str. 2196–5404. </a:t>
            </a:r>
            <a:r>
              <a:rPr lang="sl-SI" sz="2800" dirty="0" err="1">
                <a:latin typeface="Bookman Old Style" panose="02050604050505020204" pitchFamily="18" charset="0"/>
              </a:rPr>
              <a:t>doi</a:t>
            </a:r>
            <a:r>
              <a:rPr lang="sl-SI" sz="2800" dirty="0">
                <a:latin typeface="Bookman Old Style" panose="02050604050505020204" pitchFamily="18" charset="0"/>
              </a:rPr>
              <a:t>: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10.1186/s40580-015-0054-6.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[10] </a:t>
            </a:r>
            <a:r>
              <a:rPr lang="sl-SI" sz="2800" dirty="0" err="1">
                <a:latin typeface="Bookman Old Style" panose="02050604050505020204" pitchFamily="18" charset="0"/>
              </a:rPr>
              <a:t>Ming</a:t>
            </a:r>
            <a:r>
              <a:rPr lang="sl-SI" sz="2800" dirty="0">
                <a:latin typeface="Bookman Old Style" panose="02050604050505020204" pitchFamily="18" charset="0"/>
              </a:rPr>
              <a:t> Lun </a:t>
            </a:r>
            <a:r>
              <a:rPr lang="sl-SI" sz="2800" dirty="0" err="1">
                <a:latin typeface="Bookman Old Style" panose="02050604050505020204" pitchFamily="18" charset="0"/>
              </a:rPr>
              <a:t>Tseng</a:t>
            </a:r>
            <a:r>
              <a:rPr lang="sl-SI" sz="2800" dirty="0">
                <a:latin typeface="Bookman Old Style" panose="02050604050505020204" pitchFamily="18" charset="0"/>
              </a:rPr>
              <a:t> in sod. “</a:t>
            </a:r>
            <a:r>
              <a:rPr lang="sl-SI" sz="2800" dirty="0" err="1">
                <a:latin typeface="Bookman Old Style" panose="02050604050505020204" pitchFamily="18" charset="0"/>
              </a:rPr>
              <a:t>Metalenses</a:t>
            </a:r>
            <a:r>
              <a:rPr lang="sl-SI" sz="2800" dirty="0">
                <a:latin typeface="Bookman Old Style" panose="02050604050505020204" pitchFamily="18" charset="0"/>
              </a:rPr>
              <a:t>: </a:t>
            </a:r>
            <a:r>
              <a:rPr lang="sl-SI" sz="2800" dirty="0" err="1">
                <a:latin typeface="Bookman Old Style" panose="02050604050505020204" pitchFamily="18" charset="0"/>
              </a:rPr>
              <a:t>Advances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and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Applications</a:t>
            </a:r>
            <a:r>
              <a:rPr lang="sl-SI" sz="2800" dirty="0">
                <a:latin typeface="Bookman Old Style" panose="02050604050505020204" pitchFamily="18" charset="0"/>
              </a:rPr>
              <a:t>”. V: </a:t>
            </a:r>
            <a:r>
              <a:rPr lang="sl-SI" sz="2800" dirty="0" err="1">
                <a:latin typeface="Bookman Old Style" panose="02050604050505020204" pitchFamily="18" charset="0"/>
              </a:rPr>
              <a:t>Advanced</a:t>
            </a:r>
            <a:r>
              <a:rPr lang="sl-SI" sz="2800" dirty="0">
                <a:latin typeface="Bookman Old Style" panose="02050604050505020204" pitchFamily="18" charset="0"/>
              </a:rPr>
              <a:t/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 err="1">
                <a:latin typeface="Bookman Old Style" panose="02050604050505020204" pitchFamily="18" charset="0"/>
              </a:rPr>
              <a:t>Optical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Materials</a:t>
            </a:r>
            <a:r>
              <a:rPr lang="sl-SI" sz="2800" dirty="0">
                <a:latin typeface="Bookman Old Style" panose="02050604050505020204" pitchFamily="18" charset="0"/>
              </a:rPr>
              <a:t> 6.18 (2018). </a:t>
            </a:r>
            <a:r>
              <a:rPr lang="sl-SI" sz="2800" dirty="0" err="1">
                <a:latin typeface="Bookman Old Style" panose="02050604050505020204" pitchFamily="18" charset="0"/>
              </a:rPr>
              <a:t>doi</a:t>
            </a:r>
            <a:r>
              <a:rPr lang="sl-SI" sz="2800" dirty="0">
                <a:latin typeface="Bookman Old Style" panose="02050604050505020204" pitchFamily="18" charset="0"/>
              </a:rPr>
              <a:t>: https://doi.org/10.1002/adom.201800554.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 err="1">
                <a:latin typeface="Bookman Old Style" panose="02050604050505020204" pitchFamily="18" charset="0"/>
              </a:rPr>
              <a:t>eprint</a:t>
            </a:r>
            <a:r>
              <a:rPr lang="sl-SI" sz="2800" dirty="0">
                <a:latin typeface="Bookman Old Style" panose="02050604050505020204" pitchFamily="18" charset="0"/>
              </a:rPr>
              <a:t>: https://onlinelibrary.wiley.com/doi/pdf/10.1002/adom.201800554.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url: https://onlinelibrary.wiley.com/doi/abs/10.1002/adom.201800554.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[11] </a:t>
            </a:r>
            <a:r>
              <a:rPr lang="sl-SI" sz="2800" dirty="0" err="1">
                <a:latin typeface="Bookman Old Style" panose="02050604050505020204" pitchFamily="18" charset="0"/>
              </a:rPr>
              <a:t>Wenwei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Liu</a:t>
            </a:r>
            <a:r>
              <a:rPr lang="sl-SI" sz="2800" dirty="0">
                <a:latin typeface="Bookman Old Style" panose="02050604050505020204" pitchFamily="18" charset="0"/>
              </a:rPr>
              <a:t> in sod. “</a:t>
            </a:r>
            <a:r>
              <a:rPr lang="sl-SI" sz="2800" dirty="0" err="1">
                <a:latin typeface="Bookman Old Style" panose="02050604050505020204" pitchFamily="18" charset="0"/>
              </a:rPr>
              <a:t>Diffractive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metalens</a:t>
            </a:r>
            <a:r>
              <a:rPr lang="sl-SI" sz="2800" dirty="0">
                <a:latin typeface="Bookman Old Style" panose="02050604050505020204" pitchFamily="18" charset="0"/>
              </a:rPr>
              <a:t>: </a:t>
            </a:r>
            <a:r>
              <a:rPr lang="sl-SI" sz="2800" dirty="0" err="1">
                <a:latin typeface="Bookman Old Style" panose="02050604050505020204" pitchFamily="18" charset="0"/>
              </a:rPr>
              <a:t>from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fundamentals</a:t>
            </a:r>
            <a:r>
              <a:rPr lang="sl-SI" sz="2800" dirty="0">
                <a:latin typeface="Bookman Old Style" panose="02050604050505020204" pitchFamily="18" charset="0"/>
              </a:rPr>
              <a:t>, </a:t>
            </a:r>
            <a:r>
              <a:rPr lang="sl-SI" sz="2800" dirty="0" err="1">
                <a:latin typeface="Bookman Old Style" panose="02050604050505020204" pitchFamily="18" charset="0"/>
              </a:rPr>
              <a:t>practical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applications</a:t>
            </a:r>
            <a:r>
              <a:rPr lang="sl-SI" sz="2800" dirty="0">
                <a:latin typeface="Bookman Old Style" panose="02050604050505020204" pitchFamily="18" charset="0"/>
              </a:rPr>
              <a:t/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to </a:t>
            </a:r>
            <a:r>
              <a:rPr lang="sl-SI" sz="2800" dirty="0" err="1">
                <a:latin typeface="Bookman Old Style" panose="02050604050505020204" pitchFamily="18" charset="0"/>
              </a:rPr>
              <a:t>current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trends</a:t>
            </a:r>
            <a:r>
              <a:rPr lang="sl-SI" sz="2800" dirty="0">
                <a:latin typeface="Bookman Old Style" panose="02050604050505020204" pitchFamily="18" charset="0"/>
              </a:rPr>
              <a:t>”. V: </a:t>
            </a:r>
            <a:r>
              <a:rPr lang="sl-SI" sz="2800" dirty="0" err="1">
                <a:latin typeface="Bookman Old Style" panose="02050604050505020204" pitchFamily="18" charset="0"/>
              </a:rPr>
              <a:t>Advances</a:t>
            </a:r>
            <a:r>
              <a:rPr lang="sl-SI" sz="2800" dirty="0">
                <a:latin typeface="Bookman Old Style" panose="02050604050505020204" pitchFamily="18" charset="0"/>
              </a:rPr>
              <a:t> in </a:t>
            </a:r>
            <a:r>
              <a:rPr lang="sl-SI" sz="2800" dirty="0" err="1">
                <a:latin typeface="Bookman Old Style" panose="02050604050505020204" pitchFamily="18" charset="0"/>
              </a:rPr>
              <a:t>Physics</a:t>
            </a:r>
            <a:r>
              <a:rPr lang="sl-SI" sz="2800" dirty="0">
                <a:latin typeface="Bookman Old Style" panose="02050604050505020204" pitchFamily="18" charset="0"/>
              </a:rPr>
              <a:t>: X 5.1 (2020), str. 1742584. </a:t>
            </a:r>
            <a:r>
              <a:rPr lang="sl-SI" sz="2800" dirty="0" err="1">
                <a:latin typeface="Bookman Old Style" panose="02050604050505020204" pitchFamily="18" charset="0"/>
              </a:rPr>
              <a:t>doi</a:t>
            </a:r>
            <a:r>
              <a:rPr lang="sl-SI" sz="2800" dirty="0">
                <a:latin typeface="Bookman Old Style" panose="02050604050505020204" pitchFamily="18" charset="0"/>
              </a:rPr>
              <a:t>: 10.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1080/23746149.2020.1742584. </a:t>
            </a:r>
            <a:r>
              <a:rPr lang="sl-SI" sz="2800" dirty="0" err="1">
                <a:latin typeface="Bookman Old Style" panose="02050604050505020204" pitchFamily="18" charset="0"/>
              </a:rPr>
              <a:t>eprint</a:t>
            </a:r>
            <a:r>
              <a:rPr lang="sl-SI" sz="2800" dirty="0">
                <a:latin typeface="Bookman Old Style" panose="02050604050505020204" pitchFamily="18" charset="0"/>
              </a:rPr>
              <a:t>: https://doi.org/10.1080/23746149.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2020.1742584. url: https://doi.org/10.1080/23746149.2020.1742584.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 smtClean="0">
                <a:latin typeface="Bookman Old Style" panose="02050604050505020204" pitchFamily="18" charset="0"/>
              </a:rPr>
              <a:t>15</a:t>
            </a:r>
            <a:br>
              <a:rPr lang="sl-SI" sz="2800" dirty="0" smtClean="0">
                <a:latin typeface="Bookman Old Style" panose="02050604050505020204" pitchFamily="18" charset="0"/>
              </a:rPr>
            </a:br>
            <a:r>
              <a:rPr lang="sl-SI" sz="2800" dirty="0" smtClean="0">
                <a:latin typeface="Bookman Old Style" panose="02050604050505020204" pitchFamily="18" charset="0"/>
              </a:rPr>
              <a:t>[12</a:t>
            </a:r>
            <a:r>
              <a:rPr lang="sl-SI" sz="2800" dirty="0">
                <a:latin typeface="Bookman Old Style" panose="02050604050505020204" pitchFamily="18" charset="0"/>
              </a:rPr>
              <a:t>] </a:t>
            </a:r>
            <a:r>
              <a:rPr lang="sl-SI" sz="2800" dirty="0" err="1">
                <a:latin typeface="Bookman Old Style" panose="02050604050505020204" pitchFamily="18" charset="0"/>
              </a:rPr>
              <a:t>MohammadSadegh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Faraji</a:t>
            </a:r>
            <a:r>
              <a:rPr lang="sl-SI" sz="2800" dirty="0">
                <a:latin typeface="Bookman Old Style" panose="02050604050505020204" pitchFamily="18" charset="0"/>
              </a:rPr>
              <a:t>-Dana in sod. “</a:t>
            </a:r>
            <a:r>
              <a:rPr lang="sl-SI" sz="2800" dirty="0" err="1">
                <a:latin typeface="Bookman Old Style" panose="02050604050505020204" pitchFamily="18" charset="0"/>
              </a:rPr>
              <a:t>Compact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folded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Metasurface</a:t>
            </a:r>
            <a:r>
              <a:rPr lang="sl-SI" sz="2800" dirty="0">
                <a:latin typeface="Bookman Old Style" panose="02050604050505020204" pitchFamily="18" charset="0"/>
              </a:rPr>
              <a:t> </a:t>
            </a:r>
            <a:r>
              <a:rPr lang="sl-SI" sz="2800" dirty="0" err="1">
                <a:latin typeface="Bookman Old Style" panose="02050604050505020204" pitchFamily="18" charset="0"/>
              </a:rPr>
              <a:t>Spectrome</a:t>
            </a:r>
            <a:r>
              <a:rPr lang="sl-SI" sz="2800" dirty="0">
                <a:latin typeface="Bookman Old Style" panose="02050604050505020204" pitchFamily="18" charset="0"/>
              </a:rPr>
              <a:t>-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ter”. V: Nature </a:t>
            </a:r>
            <a:r>
              <a:rPr lang="sl-SI" sz="2800" dirty="0" err="1">
                <a:latin typeface="Bookman Old Style" panose="02050604050505020204" pitchFamily="18" charset="0"/>
              </a:rPr>
              <a:t>News</a:t>
            </a:r>
            <a:r>
              <a:rPr lang="sl-SI" sz="2800" dirty="0">
                <a:latin typeface="Bookman Old Style" panose="02050604050505020204" pitchFamily="18" charset="0"/>
              </a:rPr>
              <a:t> 9 (okt. 2018). url: https://www.nature.com/articles/</a:t>
            </a:r>
            <a:br>
              <a:rPr lang="sl-SI" sz="2800" dirty="0">
                <a:latin typeface="Bookman Old Style" panose="02050604050505020204" pitchFamily="18" charset="0"/>
              </a:rPr>
            </a:br>
            <a:r>
              <a:rPr lang="sl-SI" sz="2800" dirty="0">
                <a:latin typeface="Bookman Old Style" panose="02050604050505020204" pitchFamily="18" charset="0"/>
              </a:rPr>
              <a:t>s41467-018-06495-5.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6952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sl-SI" dirty="0">
                <a:latin typeface="Bookman Old Style" panose="02050604050505020204" pitchFamily="18" charset="0"/>
              </a:rPr>
              <a:t>Uvod</a:t>
            </a:r>
          </a:p>
        </p:txBody>
      </p:sp>
      <p:pic>
        <p:nvPicPr>
          <p:cNvPr id="5" name="Označba mesta vsebin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38" y="1456267"/>
            <a:ext cx="5608201" cy="3682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PoljeZBesedilom 5"/>
          <p:cNvSpPr txBox="1"/>
          <p:nvPr/>
        </p:nvSpPr>
        <p:spPr>
          <a:xfrm>
            <a:off x="963726" y="1854854"/>
            <a:ext cx="498812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lphaLcParenR"/>
            </a:pPr>
            <a:r>
              <a:rPr lang="sl-SI" dirty="0" smtClean="0">
                <a:latin typeface="Bookman Old Style" panose="02050604050505020204" pitchFamily="18" charset="0"/>
              </a:rPr>
              <a:t>Steklene leče</a:t>
            </a:r>
          </a:p>
          <a:p>
            <a:pPr marL="342900" indent="-342900">
              <a:lnSpc>
                <a:spcPct val="250000"/>
              </a:lnSpc>
              <a:buFont typeface="+mj-lt"/>
              <a:buAutoNum type="alphaLcParenR"/>
            </a:pPr>
            <a:r>
              <a:rPr lang="sl-SI" dirty="0" smtClean="0">
                <a:latin typeface="Bookman Old Style" panose="02050604050505020204" pitchFamily="18" charset="0"/>
              </a:rPr>
              <a:t>Uklonska režica</a:t>
            </a:r>
          </a:p>
          <a:p>
            <a:pPr marL="342900" indent="-342900">
              <a:lnSpc>
                <a:spcPct val="250000"/>
              </a:lnSpc>
              <a:buFont typeface="+mj-lt"/>
              <a:buAutoNum type="alphaLcParenR"/>
            </a:pPr>
            <a:r>
              <a:rPr lang="sl-SI" dirty="0" smtClean="0">
                <a:latin typeface="Bookman Old Style" panose="02050604050505020204" pitchFamily="18" charset="0"/>
              </a:rPr>
              <a:t>Krožna uklonska reža ali </a:t>
            </a:r>
            <a:r>
              <a:rPr lang="sl-SI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uklonska</a:t>
            </a:r>
            <a:r>
              <a:rPr lang="sl-SI" dirty="0" smtClean="0">
                <a:latin typeface="Bookman Old Style" panose="02050604050505020204" pitchFamily="18" charset="0"/>
              </a:rPr>
              <a:t> leča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sl-SI" dirty="0">
                <a:latin typeface="Bookman Old Style" panose="02050604050505020204" pitchFamily="18" charset="0"/>
              </a:rPr>
              <a:t>večslojne uklonske </a:t>
            </a:r>
            <a:r>
              <a:rPr lang="sl-SI" dirty="0" smtClean="0">
                <a:latin typeface="Bookman Old Style" panose="02050604050505020204" pitchFamily="18" charset="0"/>
              </a:rPr>
              <a:t>mrežice, </a:t>
            </a:r>
            <a:r>
              <a:rPr lang="sl-SI" dirty="0" err="1" smtClean="0">
                <a:latin typeface="Bookman Old Style" panose="02050604050505020204" pitchFamily="18" charset="0"/>
              </a:rPr>
              <a:t>Multilevel</a:t>
            </a:r>
            <a:r>
              <a:rPr lang="sl-SI" dirty="0" smtClean="0">
                <a:latin typeface="Bookman Old Style" panose="02050604050505020204" pitchFamily="18" charset="0"/>
              </a:rPr>
              <a:t> </a:t>
            </a:r>
            <a:r>
              <a:rPr lang="sl-SI" dirty="0" err="1">
                <a:latin typeface="Bookman Old Style" panose="02050604050505020204" pitchFamily="18" charset="0"/>
              </a:rPr>
              <a:t>diffractive</a:t>
            </a:r>
            <a:r>
              <a:rPr lang="sl-SI" dirty="0">
                <a:latin typeface="Bookman Old Style" panose="02050604050505020204" pitchFamily="18" charset="0"/>
              </a:rPr>
              <a:t> </a:t>
            </a:r>
            <a:r>
              <a:rPr lang="sl-SI" dirty="0" err="1">
                <a:latin typeface="Bookman Old Style" panose="02050604050505020204" pitchFamily="18" charset="0"/>
              </a:rPr>
              <a:t>lenses</a:t>
            </a:r>
            <a:r>
              <a:rPr lang="sl-SI" dirty="0">
                <a:latin typeface="Bookman Old Style" panose="02050604050505020204" pitchFamily="18" charset="0"/>
              </a:rPr>
              <a:t> ali </a:t>
            </a:r>
            <a:r>
              <a:rPr lang="sl-SI" dirty="0" err="1">
                <a:latin typeface="Bookman Old Style" panose="02050604050505020204" pitchFamily="18" charset="0"/>
              </a:rPr>
              <a:t>MDLs</a:t>
            </a:r>
            <a:r>
              <a:rPr lang="sl-SI" dirty="0">
                <a:latin typeface="Bookman Old Style" panose="02050604050505020204" pitchFamily="18" charset="0"/>
              </a:rPr>
              <a:t/>
            </a:r>
            <a:br>
              <a:rPr lang="sl-SI" dirty="0">
                <a:latin typeface="Bookman Old Style" panose="02050604050505020204" pitchFamily="18" charset="0"/>
              </a:rPr>
            </a:br>
            <a:r>
              <a:rPr lang="sl-SI" dirty="0" smtClean="0">
                <a:latin typeface="Bookman Old Style" panose="02050604050505020204" pitchFamily="18" charset="0"/>
              </a:rPr>
              <a:t/>
            </a:r>
            <a:br>
              <a:rPr lang="sl-SI" dirty="0" smtClean="0">
                <a:latin typeface="Bookman Old Style" panose="02050604050505020204" pitchFamily="18" charset="0"/>
              </a:rPr>
            </a:br>
            <a:r>
              <a:rPr lang="sl-SI" dirty="0" smtClean="0">
                <a:latin typeface="Bookman Old Style" panose="02050604050505020204" pitchFamily="18" charset="0"/>
              </a:rPr>
              <a:t/>
            </a:r>
            <a:br>
              <a:rPr lang="sl-SI" dirty="0" smtClean="0">
                <a:latin typeface="Bookman Old Style" panose="02050604050505020204" pitchFamily="18" charset="0"/>
              </a:rPr>
            </a:br>
            <a:r>
              <a:rPr lang="sl-SI" dirty="0" smtClean="0">
                <a:latin typeface="Bookman Old Style" panose="02050604050505020204" pitchFamily="18" charset="0"/>
              </a:rPr>
              <a:t/>
            </a:r>
            <a:br>
              <a:rPr lang="sl-SI" dirty="0" smtClean="0">
                <a:latin typeface="Bookman Old Style" panose="02050604050505020204" pitchFamily="18" charset="0"/>
              </a:rPr>
            </a:b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8" name="PoljeZBesedilom 7"/>
          <p:cNvSpPr txBox="1"/>
          <p:nvPr/>
        </p:nvSpPr>
        <p:spPr>
          <a:xfrm>
            <a:off x="654698" y="1194657"/>
            <a:ext cx="5096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>
                <a:latin typeface="Bookman Old Style" panose="02050604050505020204" pitchFamily="18" charset="0"/>
              </a:rPr>
              <a:t>Razvoj optičnih naprav: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79271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sl-SI" dirty="0" smtClean="0">
                <a:latin typeface="Bookman Old Style" panose="02050604050505020204" pitchFamily="18" charset="0"/>
              </a:rPr>
              <a:t>Osnove optičnih površin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713" y="1456267"/>
            <a:ext cx="5138881" cy="2319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stA="47000" endPos="16000" dist="5000" dir="5400000" sy="-100000" algn="bl" rotWithShape="0"/>
          </a:effectLst>
        </p:spPr>
      </p:pic>
      <p:sp>
        <p:nvSpPr>
          <p:cNvPr id="6" name="PoljeZBesedilom 5"/>
          <p:cNvSpPr txBox="1"/>
          <p:nvPr/>
        </p:nvSpPr>
        <p:spPr>
          <a:xfrm>
            <a:off x="837194" y="1134296"/>
            <a:ext cx="5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Amplituda </a:t>
            </a:r>
            <a:r>
              <a:rPr lang="sl-SI" dirty="0" smtClean="0">
                <a:latin typeface="Bookman Old Style" panose="02050604050505020204" pitchFamily="18" charset="0"/>
              </a:rPr>
              <a:t>svetlobe, </a:t>
            </a:r>
            <a:r>
              <a:rPr lang="sl-SI" dirty="0" smtClean="0">
                <a:latin typeface="Bookman Old Style" panose="02050604050505020204" pitchFamily="18" charset="0"/>
              </a:rPr>
              <a:t>ki seva iz </a:t>
            </a:r>
            <a:r>
              <a:rPr lang="sl-SI" dirty="0">
                <a:latin typeface="Bookman Old Style" panose="02050604050505020204" pitchFamily="18" charset="0"/>
              </a:rPr>
              <a:t>točkastega </a:t>
            </a:r>
            <a:r>
              <a:rPr lang="sl-SI" dirty="0" smtClean="0">
                <a:latin typeface="Bookman Old Style" panose="02050604050505020204" pitchFamily="18" charset="0"/>
              </a:rPr>
              <a:t>izvora, </a:t>
            </a:r>
            <a:r>
              <a:rPr lang="sl-SI" dirty="0">
                <a:latin typeface="Bookman Old Style" panose="02050604050505020204" pitchFamily="18" charset="0"/>
              </a:rPr>
              <a:t>ustreza rešitvam Helmholtzeve </a:t>
            </a:r>
            <a:r>
              <a:rPr lang="sl-SI" dirty="0" smtClean="0">
                <a:latin typeface="Bookman Old Style" panose="02050604050505020204" pitchFamily="18" charset="0"/>
              </a:rPr>
              <a:t>enačbe: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41" y="2491092"/>
            <a:ext cx="4750829" cy="758983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501" y="4486050"/>
            <a:ext cx="6332876" cy="916280"/>
          </a:xfrm>
          <a:prstGeom prst="rect">
            <a:avLst/>
          </a:prstGeom>
        </p:spPr>
      </p:pic>
      <p:sp>
        <p:nvSpPr>
          <p:cNvPr id="13" name="PoljeZBesedilom 12"/>
          <p:cNvSpPr txBox="1"/>
          <p:nvPr/>
        </p:nvSpPr>
        <p:spPr>
          <a:xfrm>
            <a:off x="978794" y="4350035"/>
            <a:ext cx="4100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latin typeface="Bookman Old Style" panose="02050604050505020204" pitchFamily="18" charset="0"/>
              </a:rPr>
              <a:t>Ko valovna fronta naleti na zaslon z </a:t>
            </a:r>
            <a:r>
              <a:rPr lang="sl-SI" dirty="0" smtClean="0">
                <a:latin typeface="Bookman Old Style" panose="02050604050505020204" pitchFamily="18" charset="0"/>
              </a:rPr>
              <a:t>odprtino </a:t>
            </a:r>
            <a:r>
              <a:rPr lang="sl-SI" dirty="0" smtClean="0">
                <a:latin typeface="Bookman Old Style" panose="02050604050505020204" pitchFamily="18" charset="0"/>
              </a:rPr>
              <a:t>nastane nova valovna fronta z </a:t>
            </a:r>
            <a:r>
              <a:rPr lang="sl-SI" dirty="0" err="1" smtClean="0">
                <a:latin typeface="Bookman Old Style" panose="02050604050505020204" pitchFamily="18" charset="0"/>
              </a:rPr>
              <a:t>ampitudo</a:t>
            </a:r>
            <a:r>
              <a:rPr lang="sl-SI" dirty="0" smtClean="0">
                <a:latin typeface="Bookman Old Style" panose="02050604050505020204" pitchFamily="18" charset="0"/>
              </a:rPr>
              <a:t>:</a:t>
            </a:r>
            <a:endParaRPr lang="sl-SI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jeZBesedilom 5"/>
          <p:cNvSpPr txBox="1"/>
          <p:nvPr/>
        </p:nvSpPr>
        <p:spPr>
          <a:xfrm>
            <a:off x="707982" y="447075"/>
            <a:ext cx="557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V primeru dvodimenzionalne krožne odprtine: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13" name="PoljeZBesedilom 12"/>
          <p:cNvSpPr txBox="1"/>
          <p:nvPr/>
        </p:nvSpPr>
        <p:spPr>
          <a:xfrm>
            <a:off x="688640" y="1417942"/>
            <a:ext cx="8366908" cy="38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Za fazno razliko si moramo pogledati razliko optičnih poti.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73" y="447075"/>
            <a:ext cx="4378198" cy="817473"/>
          </a:xfrm>
          <a:prstGeom prst="rect">
            <a:avLst/>
          </a:prstGeom>
        </p:spPr>
      </p:pic>
      <p:pic>
        <p:nvPicPr>
          <p:cNvPr id="7" name="Označba mesta vsebine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80" y="3882453"/>
            <a:ext cx="9317044" cy="2150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85" y="1593818"/>
            <a:ext cx="4038978" cy="711293"/>
          </a:xfrm>
          <a:prstGeom prst="rect">
            <a:avLst/>
          </a:prstGeom>
        </p:spPr>
      </p:pic>
      <p:sp>
        <p:nvSpPr>
          <p:cNvPr id="16" name="PoljeZBesedilom 15"/>
          <p:cNvSpPr txBox="1"/>
          <p:nvPr/>
        </p:nvSpPr>
        <p:spPr>
          <a:xfrm>
            <a:off x="707982" y="240301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Tako velja: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17" name="Slika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94" y="2421040"/>
            <a:ext cx="2241365" cy="12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sl-SI" dirty="0">
                <a:latin typeface="Bookman Old Style" panose="02050604050505020204" pitchFamily="18" charset="0"/>
              </a:rPr>
              <a:t>Goriščna </a:t>
            </a:r>
            <a:r>
              <a:rPr lang="sl-SI" dirty="0" smtClean="0">
                <a:latin typeface="Bookman Old Style" panose="02050604050505020204" pitchFamily="18" charset="0"/>
              </a:rPr>
              <a:t>razdalja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685798" y="1681450"/>
            <a:ext cx="5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Ko svetloba </a:t>
            </a:r>
            <a:r>
              <a:rPr lang="sl-SI" dirty="0">
                <a:latin typeface="Bookman Old Style" panose="02050604050505020204" pitchFamily="18" charset="0"/>
              </a:rPr>
              <a:t>vpade pravokotno na </a:t>
            </a:r>
            <a:r>
              <a:rPr lang="sl-SI" dirty="0" smtClean="0">
                <a:latin typeface="Bookman Old Style" panose="02050604050505020204" pitchFamily="18" charset="0"/>
              </a:rPr>
              <a:t>lečo je razlika </a:t>
            </a:r>
            <a:r>
              <a:rPr lang="sl-SI" dirty="0">
                <a:latin typeface="Bookman Old Style" panose="02050604050505020204" pitchFamily="18" charset="0"/>
              </a:rPr>
              <a:t>med optičnima potema enaka</a:t>
            </a:r>
          </a:p>
        </p:txBody>
      </p:sp>
      <p:sp>
        <p:nvSpPr>
          <p:cNvPr id="14" name="PoljeZBesedilom 13"/>
          <p:cNvSpPr txBox="1"/>
          <p:nvPr/>
        </p:nvSpPr>
        <p:spPr>
          <a:xfrm>
            <a:off x="685798" y="4438112"/>
            <a:ext cx="52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Ko svetloba vpade pod določenim </a:t>
            </a:r>
            <a:r>
              <a:rPr lang="sl-SI" dirty="0" smtClean="0">
                <a:latin typeface="Bookman Old Style" panose="02050604050505020204" pitchFamily="18" charset="0"/>
              </a:rPr>
              <a:t>kotom in se </a:t>
            </a:r>
            <a:r>
              <a:rPr lang="sl-SI" dirty="0" smtClean="0">
                <a:latin typeface="Bookman Old Style" panose="02050604050505020204" pitchFamily="18" charset="0"/>
              </a:rPr>
              <a:t>žarki zberejo v točki T(</a:t>
            </a:r>
            <a:r>
              <a:rPr lang="sl-SI" dirty="0" err="1" smtClean="0">
                <a:latin typeface="Bookman Old Style" panose="02050604050505020204" pitchFamily="18" charset="0"/>
              </a:rPr>
              <a:t>s,f</a:t>
            </a:r>
            <a:r>
              <a:rPr lang="sl-SI" dirty="0" smtClean="0">
                <a:latin typeface="Bookman Old Style" panose="02050604050505020204" pitchFamily="18" charset="0"/>
              </a:rPr>
              <a:t>) je: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5" name="Označba mesta vsebin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3" y="437083"/>
            <a:ext cx="5554591" cy="4647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28000" endPos="25000" dir="5400000" sy="-100000" algn="bl" rotWithShape="0"/>
          </a:effectLst>
        </p:spPr>
      </p:pic>
      <p:pic>
        <p:nvPicPr>
          <p:cNvPr id="18" name="Slika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9" y="3050563"/>
            <a:ext cx="4647734" cy="708496"/>
          </a:xfrm>
          <a:prstGeom prst="rect">
            <a:avLst/>
          </a:prstGeom>
        </p:spPr>
      </p:pic>
      <p:pic>
        <p:nvPicPr>
          <p:cNvPr id="20" name="Slika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9" y="5530226"/>
            <a:ext cx="8336540" cy="751716"/>
          </a:xfrm>
          <a:prstGeom prst="rect">
            <a:avLst/>
          </a:prstGeom>
        </p:spPr>
      </p:pic>
      <p:sp>
        <p:nvSpPr>
          <p:cNvPr id="21" name="PoljeZBesedilom 20"/>
          <p:cNvSpPr txBox="1"/>
          <p:nvPr/>
        </p:nvSpPr>
        <p:spPr>
          <a:xfrm>
            <a:off x="685800" y="988953"/>
            <a:ext cx="74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>
                <a:latin typeface="Bookman Old Style" panose="02050604050505020204" pitchFamily="18" charset="0"/>
              </a:rPr>
              <a:t>HIPERBOLIČNI FAZNI PROFIL</a:t>
            </a:r>
            <a:endParaRPr lang="sl-SI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jeZBesedilom 5"/>
          <p:cNvSpPr txBox="1"/>
          <p:nvPr/>
        </p:nvSpPr>
        <p:spPr>
          <a:xfrm>
            <a:off x="685798" y="864473"/>
            <a:ext cx="111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Z upoštevanjem, da kot ni majhen iz enačbe krogelne reže sledi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21" name="PoljeZBesedilom 20"/>
          <p:cNvSpPr txBox="1"/>
          <p:nvPr/>
        </p:nvSpPr>
        <p:spPr>
          <a:xfrm>
            <a:off x="685798" y="402808"/>
            <a:ext cx="74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>
                <a:latin typeface="Bookman Old Style" panose="02050604050505020204" pitchFamily="18" charset="0"/>
              </a:rPr>
              <a:t>KVADRATIČNI FAZNI PROFIL</a:t>
            </a:r>
            <a:endParaRPr lang="sl-SI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59" y="1449086"/>
            <a:ext cx="10058400" cy="799654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7" b="52644"/>
          <a:stretch/>
        </p:blipFill>
        <p:spPr>
          <a:xfrm>
            <a:off x="325189" y="2578308"/>
            <a:ext cx="6134337" cy="3255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Slika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" t="48019" r="-1"/>
          <a:stretch/>
        </p:blipFill>
        <p:spPr>
          <a:xfrm>
            <a:off x="6611506" y="2578309"/>
            <a:ext cx="5262815" cy="3255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84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sl-SI" dirty="0" smtClean="0">
                <a:latin typeface="Bookman Old Style" panose="02050604050505020204" pitchFamily="18" charset="0"/>
              </a:rPr>
              <a:t>Faza in interferenca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5482522" y="1667459"/>
            <a:ext cx="6533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>
                <a:latin typeface="Bookman Old Style" panose="02050604050505020204" pitchFamily="18" charset="0"/>
              </a:rPr>
              <a:t>K</a:t>
            </a:r>
            <a:r>
              <a:rPr lang="sl-SI" dirty="0" smtClean="0">
                <a:latin typeface="Bookman Old Style" panose="02050604050505020204" pitchFamily="18" charset="0"/>
              </a:rPr>
              <a:t>o </a:t>
            </a:r>
            <a:r>
              <a:rPr lang="sl-SI" dirty="0">
                <a:latin typeface="Bookman Old Style" panose="02050604050505020204" pitchFamily="18" charset="0"/>
              </a:rPr>
              <a:t>se bosta dana žarka po prehodu v snov srečala v točki B, bosta ustvarila konstruktivno interferenco takrat, ko je razlika njunih faz enaka </a:t>
            </a:r>
            <a:r>
              <a:rPr lang="sl-SI" dirty="0" smtClean="0">
                <a:latin typeface="Bookman Old Style" panose="02050604050505020204" pitchFamily="18" charset="0"/>
              </a:rPr>
              <a:t>0: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14" name="PoljeZBesedilom 13"/>
          <p:cNvSpPr txBox="1"/>
          <p:nvPr/>
        </p:nvSpPr>
        <p:spPr>
          <a:xfrm>
            <a:off x="6137712" y="3815481"/>
            <a:ext cx="522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Če enačbo preuredimo, dobimo posplošeni lomni zakon ali generaliziran </a:t>
            </a:r>
            <a:r>
              <a:rPr lang="sl-SI" dirty="0" err="1" smtClean="0">
                <a:latin typeface="Bookman Old Style" panose="02050604050505020204" pitchFamily="18" charset="0"/>
              </a:rPr>
              <a:t>Snellov</a:t>
            </a:r>
            <a:r>
              <a:rPr lang="sl-SI" dirty="0" smtClean="0">
                <a:latin typeface="Bookman Old Style" panose="02050604050505020204" pitchFamily="18" charset="0"/>
              </a:rPr>
              <a:t> zakon.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21" name="PoljeZBesedilom 20"/>
          <p:cNvSpPr txBox="1"/>
          <p:nvPr/>
        </p:nvSpPr>
        <p:spPr>
          <a:xfrm>
            <a:off x="685800" y="988953"/>
            <a:ext cx="74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>
                <a:latin typeface="Bookman Old Style" panose="02050604050505020204" pitchFamily="18" charset="0"/>
              </a:rPr>
              <a:t>POSPLOŠENI LOMNI ZAKON</a:t>
            </a:r>
            <a:endParaRPr lang="sl-SI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6" y="1450618"/>
            <a:ext cx="4496936" cy="5117607"/>
          </a:xfrm>
          <a:prstGeom prst="rect">
            <a:avLst/>
          </a:prstGeom>
          <a:effectLst>
            <a:reflection stA="26000" endPos="8000" dir="5400000" sy="-100000" algn="bl" rotWithShape="0"/>
          </a:effectLst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95" y="3103910"/>
            <a:ext cx="5689998" cy="244826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222" y="4696227"/>
            <a:ext cx="5544094" cy="8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oljeZBesedilom 13"/>
          <p:cNvSpPr txBox="1"/>
          <p:nvPr/>
        </p:nvSpPr>
        <p:spPr>
          <a:xfrm>
            <a:off x="697776" y="609321"/>
            <a:ext cx="10991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l-SI" dirty="0">
              <a:latin typeface="Bookman Old Style" panose="02050604050505020204" pitchFamily="18" charset="0"/>
            </a:endParaRPr>
          </a:p>
          <a:p>
            <a:r>
              <a:rPr lang="sl-SI" dirty="0" smtClean="0">
                <a:latin typeface="Bookman Old Style" panose="02050604050505020204" pitchFamily="18" charset="0"/>
              </a:rPr>
              <a:t>Primer, </a:t>
            </a:r>
            <a:r>
              <a:rPr lang="sl-SI" dirty="0" err="1" smtClean="0">
                <a:latin typeface="Bookman Old Style" panose="02050604050505020204" pitchFamily="18" charset="0"/>
              </a:rPr>
              <a:t>nanoantene</a:t>
            </a:r>
            <a:r>
              <a:rPr lang="sl-SI" dirty="0" smtClean="0">
                <a:latin typeface="Bookman Old Style" panose="02050604050505020204" pitchFamily="18" charset="0"/>
              </a:rPr>
              <a:t> oblike črke </a:t>
            </a:r>
            <a:r>
              <a:rPr lang="sl-SI" dirty="0" smtClean="0">
                <a:latin typeface="Bookman Old Style" panose="02050604050505020204" pitchFamily="18" charset="0"/>
              </a:rPr>
              <a:t>V </a:t>
            </a:r>
            <a:r>
              <a:rPr lang="sl-SI" dirty="0" smtClean="0">
                <a:latin typeface="Bookman Old Style" panose="02050604050505020204" pitchFamily="18" charset="0"/>
              </a:rPr>
              <a:t>z dvema nihajnima načinoma; simetričnim in </a:t>
            </a:r>
            <a:r>
              <a:rPr lang="sl-SI" dirty="0" err="1" smtClean="0">
                <a:latin typeface="Bookman Old Style" panose="02050604050505020204" pitchFamily="18" charset="0"/>
              </a:rPr>
              <a:t>antisimetričnim</a:t>
            </a:r>
            <a:endParaRPr lang="sl-SI" dirty="0" smtClean="0">
              <a:latin typeface="Bookman Old Style" panose="02050604050505020204" pitchFamily="18" charset="0"/>
            </a:endParaRPr>
          </a:p>
        </p:txBody>
      </p:sp>
      <p:sp>
        <p:nvSpPr>
          <p:cNvPr id="21" name="PoljeZBesedilom 20"/>
          <p:cNvSpPr txBox="1"/>
          <p:nvPr/>
        </p:nvSpPr>
        <p:spPr>
          <a:xfrm>
            <a:off x="697776" y="378489"/>
            <a:ext cx="7405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>
                <a:latin typeface="Bookman Old Style" panose="02050604050505020204" pitchFamily="18" charset="0"/>
              </a:rPr>
              <a:t>USTVARJANJE FAZE Z NANOSTRUKTURAMI</a:t>
            </a:r>
            <a:endParaRPr lang="sl-SI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t="166" r="12727"/>
          <a:stretch/>
        </p:blipFill>
        <p:spPr>
          <a:xfrm>
            <a:off x="3038375" y="1351295"/>
            <a:ext cx="6582793" cy="5362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15000" endPos="9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25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79734" y="0"/>
            <a:ext cx="10131425" cy="1456267"/>
          </a:xfrm>
        </p:spPr>
        <p:txBody>
          <a:bodyPr/>
          <a:lstStyle/>
          <a:p>
            <a:r>
              <a:rPr lang="sl-SI" dirty="0">
                <a:latin typeface="Bookman Old Style" panose="02050604050505020204" pitchFamily="18" charset="0"/>
              </a:rPr>
              <a:t>Preprosta izdelava </a:t>
            </a:r>
            <a:r>
              <a:rPr lang="sl-SI" dirty="0" err="1" smtClean="0">
                <a:latin typeface="Bookman Old Style" panose="02050604050505020204" pitchFamily="18" charset="0"/>
              </a:rPr>
              <a:t>metaleč</a:t>
            </a:r>
            <a:r>
              <a:rPr lang="sl-SI" dirty="0" smtClean="0">
                <a:latin typeface="Bookman Old Style" panose="02050604050505020204" pitchFamily="18" charset="0"/>
              </a:rPr>
              <a:t>-Primeri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1958079" y="1456267"/>
            <a:ext cx="365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Horizontalna postavitev treh </a:t>
            </a:r>
            <a:r>
              <a:rPr lang="sl-SI" dirty="0" err="1" smtClean="0">
                <a:latin typeface="Bookman Old Style" panose="02050604050505020204" pitchFamily="18" charset="0"/>
              </a:rPr>
              <a:t>metaleč</a:t>
            </a:r>
            <a:r>
              <a:rPr lang="sl-SI" dirty="0" smtClean="0">
                <a:latin typeface="Bookman Old Style" panose="02050604050505020204" pitchFamily="18" charset="0"/>
              </a:rPr>
              <a:t>, </a:t>
            </a:r>
            <a:r>
              <a:rPr lang="sl-SI" dirty="0">
                <a:latin typeface="Bookman Old Style" panose="02050604050505020204" pitchFamily="18" charset="0"/>
              </a:rPr>
              <a:t>ki zbirajo svetlobo </a:t>
            </a:r>
            <a:r>
              <a:rPr lang="sl-SI" dirty="0" smtClean="0">
                <a:latin typeface="Bookman Old Style" panose="02050604050505020204" pitchFamily="18" charset="0"/>
              </a:rPr>
              <a:t>valovnih dolžin </a:t>
            </a:r>
            <a:r>
              <a:rPr lang="sl-SI" dirty="0" smtClean="0">
                <a:latin typeface="Bookman Old Style" panose="02050604050505020204" pitchFamily="18" charset="0"/>
              </a:rPr>
              <a:t>1300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r>
              <a:rPr lang="sl-SI" dirty="0" smtClean="0">
                <a:latin typeface="Bookman Old Style" panose="02050604050505020204" pitchFamily="18" charset="0"/>
              </a:rPr>
              <a:t>, 1550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r>
              <a:rPr lang="sl-SI" dirty="0" smtClean="0">
                <a:latin typeface="Bookman Old Style" panose="02050604050505020204" pitchFamily="18" charset="0"/>
              </a:rPr>
              <a:t> in 1800 </a:t>
            </a:r>
            <a:r>
              <a:rPr lang="sl-SI" dirty="0" err="1">
                <a:latin typeface="Bookman Old Style" panose="02050604050505020204" pitchFamily="18" charset="0"/>
              </a:rPr>
              <a:t>nm</a:t>
            </a:r>
            <a:r>
              <a:rPr lang="sl-SI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8" name="PoljeZBesedilom 7"/>
          <p:cNvSpPr txBox="1"/>
          <p:nvPr/>
        </p:nvSpPr>
        <p:spPr>
          <a:xfrm>
            <a:off x="8988922" y="352987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1800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9" name="PoljeZBesedilom 8"/>
          <p:cNvSpPr txBox="1"/>
          <p:nvPr/>
        </p:nvSpPr>
        <p:spPr>
          <a:xfrm>
            <a:off x="5612463" y="352987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1550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endParaRPr lang="sl-SI" dirty="0">
              <a:latin typeface="Bookman Old Style" panose="02050604050505020204" pitchFamily="18" charset="0"/>
            </a:endParaRPr>
          </a:p>
        </p:txBody>
      </p:sp>
      <p:sp>
        <p:nvSpPr>
          <p:cNvPr id="10" name="PoljeZBesedilom 9"/>
          <p:cNvSpPr txBox="1"/>
          <p:nvPr/>
        </p:nvSpPr>
        <p:spPr>
          <a:xfrm>
            <a:off x="2236005" y="35361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latin typeface="Bookman Old Style" panose="02050604050505020204" pitchFamily="18" charset="0"/>
              </a:rPr>
              <a:t>1300 </a:t>
            </a:r>
            <a:r>
              <a:rPr lang="sl-SI" dirty="0" err="1" smtClean="0">
                <a:latin typeface="Bookman Old Style" panose="02050604050505020204" pitchFamily="18" charset="0"/>
              </a:rPr>
              <a:t>nm</a:t>
            </a:r>
            <a:endParaRPr lang="sl-SI" dirty="0">
              <a:latin typeface="Bookman Old Style" panose="02050604050505020204" pitchFamily="18" charset="0"/>
            </a:endParaRPr>
          </a:p>
        </p:txBody>
      </p:sp>
      <p:pic>
        <p:nvPicPr>
          <p:cNvPr id="11" name="Slika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55" y="1154994"/>
            <a:ext cx="3218686" cy="2351173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61" y="4057316"/>
            <a:ext cx="10005341" cy="23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ški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TM03457452[[fn=Nebeški]]</Template>
  <TotalTime>812</TotalTime>
  <Words>417</Words>
  <Application>Microsoft Office PowerPoint</Application>
  <PresentationFormat>Širokozaslonsko</PresentationFormat>
  <Paragraphs>60</Paragraphs>
  <Slides>17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Nebeški</vt:lpstr>
      <vt:lpstr>Optične metaleče</vt:lpstr>
      <vt:lpstr>Uvod</vt:lpstr>
      <vt:lpstr>Osnove optičnih površin</vt:lpstr>
      <vt:lpstr>PowerPointova predstavitev</vt:lpstr>
      <vt:lpstr>Goriščna razdalja</vt:lpstr>
      <vt:lpstr>PowerPointova predstavitev</vt:lpstr>
      <vt:lpstr>Faza in interferenca</vt:lpstr>
      <vt:lpstr>PowerPointova predstavitev</vt:lpstr>
      <vt:lpstr>Preprosta izdelava metaleč-Primeri</vt:lpstr>
      <vt:lpstr>Preprosta izdelava metaleč-Primeri</vt:lpstr>
      <vt:lpstr>Preprosta izdelava metaleč-Primeri</vt:lpstr>
      <vt:lpstr>Preprosta izdelava metaleč-Primeri</vt:lpstr>
      <vt:lpstr>Preprosta izdelava metaleč-Primeri</vt:lpstr>
      <vt:lpstr>Uporaba v praksi-Slikanje</vt:lpstr>
      <vt:lpstr>Uporaba v praksi-Spektroskopija in rgb filtri</vt:lpstr>
      <vt:lpstr>Hvala za vašo pozornost.</vt:lpstr>
      <vt:lpstr>Literatura: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Optične metaleče</dc:title>
  <dc:creator>Microsoftov račun</dc:creator>
  <cp:lastModifiedBy>Microsoftov račun</cp:lastModifiedBy>
  <cp:revision>43</cp:revision>
  <dcterms:created xsi:type="dcterms:W3CDTF">2022-04-16T16:39:56Z</dcterms:created>
  <dcterms:modified xsi:type="dcterms:W3CDTF">2022-04-19T22:23:54Z</dcterms:modified>
</cp:coreProperties>
</file>