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47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32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28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12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28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2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1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3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93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Raztezost</a:t>
            </a:r>
            <a:r>
              <a:rPr lang="en-US" sz="4800" dirty="0"/>
              <a:t> </a:t>
            </a:r>
            <a:r>
              <a:rPr lang="en-US" sz="4800" dirty="0" err="1"/>
              <a:t>gume</a:t>
            </a:r>
            <a:r>
              <a:rPr lang="en-US" sz="4800" dirty="0"/>
              <a:t> in Mooney </a:t>
            </a:r>
            <a:r>
              <a:rPr lang="en-US" sz="4800" dirty="0" err="1"/>
              <a:t>Rivlilov</a:t>
            </a:r>
            <a:r>
              <a:rPr lang="en-US" sz="4800" dirty="0"/>
              <a:t> model</a:t>
            </a:r>
            <a:endParaRPr lang="sl-SI" sz="4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/>
              <a:t>Seminar v sklopu predmeta </a:t>
            </a:r>
            <a:r>
              <a:rPr lang="sl-SI" dirty="0" smtClean="0"/>
              <a:t>Fizika mehke snovi</a:t>
            </a:r>
            <a:br>
              <a:rPr lang="sl-SI" dirty="0" smtClean="0"/>
            </a:br>
            <a:r>
              <a:rPr lang="sl-SI" dirty="0" smtClean="0"/>
              <a:t>Avtor: Matic </a:t>
            </a:r>
            <a:r>
              <a:rPr lang="sl-SI" dirty="0"/>
              <a:t>Tonin</a:t>
            </a:r>
          </a:p>
        </p:txBody>
      </p:sp>
    </p:spTree>
    <p:extLst>
      <p:ext uri="{BB962C8B-B14F-4D97-AF65-F5344CB8AC3E}">
        <p14:creationId xmlns:p14="http://schemas.microsoft.com/office/powerpoint/2010/main" val="12067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Mooney-Rivlin</a:t>
            </a:r>
            <a:r>
              <a:rPr lang="sl-SI" dirty="0" smtClean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 opis deformacij uporabljamo modele, ki temeljijo na </a:t>
            </a:r>
            <a:r>
              <a:rPr lang="sl-SI" dirty="0" err="1" smtClean="0"/>
              <a:t>Duckerjevi</a:t>
            </a:r>
            <a:r>
              <a:rPr lang="sl-SI" dirty="0" smtClean="0"/>
              <a:t> stabilnosti, ki pravi, da je material stabilen, </a:t>
            </a:r>
            <a:r>
              <a:rPr lang="sl-SI" dirty="0" err="1" smtClean="0"/>
              <a:t>kio</a:t>
            </a:r>
            <a:r>
              <a:rPr lang="sl-SI" dirty="0" smtClean="0"/>
              <a:t> je delo opravljeno pri raztezanju pozitivno.</a:t>
            </a:r>
          </a:p>
          <a:p>
            <a:r>
              <a:rPr lang="sl-SI" dirty="0" smtClean="0"/>
              <a:t>Poznamo več modelov </a:t>
            </a:r>
            <a:r>
              <a:rPr lang="sl-SI" dirty="0" err="1" smtClean="0"/>
              <a:t>Neo-Hookean</a:t>
            </a:r>
            <a:r>
              <a:rPr lang="sl-SI" dirty="0" smtClean="0"/>
              <a:t>, </a:t>
            </a:r>
            <a:r>
              <a:rPr lang="sl-SI" dirty="0" err="1" smtClean="0"/>
              <a:t>Mooney-Rivlin</a:t>
            </a:r>
            <a:r>
              <a:rPr lang="sl-SI" dirty="0" smtClean="0"/>
              <a:t>, </a:t>
            </a:r>
            <a:r>
              <a:rPr lang="sl-SI" dirty="0" err="1" smtClean="0"/>
              <a:t>Arruda-Boyce</a:t>
            </a:r>
            <a:r>
              <a:rPr lang="sl-SI" dirty="0" smtClean="0"/>
              <a:t>, </a:t>
            </a:r>
            <a:r>
              <a:rPr lang="sl-SI" dirty="0" err="1" smtClean="0"/>
              <a:t>Ogden</a:t>
            </a:r>
            <a:r>
              <a:rPr lang="sl-SI" dirty="0" smtClean="0"/>
              <a:t> model, vsak pa ima še svoje podvrsti in različne </a:t>
            </a:r>
            <a:r>
              <a:rPr lang="sl-SI" dirty="0" err="1" smtClean="0"/>
              <a:t>izpeljake</a:t>
            </a:r>
            <a:endParaRPr lang="sl-SI" dirty="0" smtClean="0"/>
          </a:p>
          <a:p>
            <a:r>
              <a:rPr lang="sl-SI" dirty="0" smtClean="0"/>
              <a:t>Vsak se uporablja za različne parametre in območja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96" y="3357770"/>
            <a:ext cx="6187730" cy="4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Uporablja za opis nestisljive </a:t>
            </a:r>
            <a:r>
              <a:rPr lang="sl-SI" dirty="0" err="1" smtClean="0"/>
              <a:t>hiperelastične</a:t>
            </a:r>
            <a:r>
              <a:rPr lang="sl-SI" dirty="0" smtClean="0"/>
              <a:t> snovi</a:t>
            </a:r>
          </a:p>
          <a:p>
            <a:r>
              <a:rPr lang="sl-SI" dirty="0" smtClean="0"/>
              <a:t>Uporablja odvode gostote napetostne energije in predpostavlja izotropnost</a:t>
            </a:r>
          </a:p>
          <a:p>
            <a:r>
              <a:rPr lang="sl-SI" dirty="0" smtClean="0"/>
              <a:t>S pomočjo definicij invariant lahko zapišemo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in če razvijemo energijo kot funkcijo invariant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Poleg osnovnega modela pa imamo tudi druge različne zapise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2812064"/>
            <a:ext cx="7851913" cy="556353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3944143"/>
            <a:ext cx="5272710" cy="10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V primeru ohranjanja volumna dobimo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Če upoštevamo še elastičnost</a:t>
            </a:r>
            <a:r>
              <a:rPr lang="sl-SI" dirty="0"/>
              <a:t/>
            </a:r>
            <a:br>
              <a:rPr lang="sl-SI" dirty="0"/>
            </a:br>
            <a:endParaRPr lang="sl-SI" dirty="0"/>
          </a:p>
          <a:p>
            <a:r>
              <a:rPr lang="sl-SI" dirty="0" smtClean="0"/>
              <a:t>Če gledamo zgolj prvi približek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endParaRPr lang="sl-SI" dirty="0" smtClean="0"/>
          </a:p>
          <a:p>
            <a:r>
              <a:rPr lang="sl-SI" dirty="0" smtClean="0"/>
              <a:t>Čemur pravimo tudi </a:t>
            </a:r>
            <a:r>
              <a:rPr lang="sl-SI" dirty="0" err="1" smtClean="0"/>
              <a:t>Mooney</a:t>
            </a:r>
            <a:r>
              <a:rPr lang="sl-SI" dirty="0" smtClean="0"/>
              <a:t> </a:t>
            </a:r>
            <a:r>
              <a:rPr lang="sl-SI" dirty="0" err="1" smtClean="0"/>
              <a:t>Rivlingov</a:t>
            </a:r>
            <a:r>
              <a:rPr lang="sl-SI" dirty="0" smtClean="0"/>
              <a:t> model.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71" y="1356423"/>
            <a:ext cx="4134678" cy="963376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3" y="2460731"/>
            <a:ext cx="5296726" cy="99808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86" y="4185654"/>
            <a:ext cx="5296725" cy="9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Z višjimi vrednostmi N dobimo naslednje modele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905391"/>
            <a:ext cx="9637643" cy="37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15493"/>
            <a:ext cx="9591476" cy="3691393"/>
          </a:xfrm>
        </p:spPr>
      </p:pic>
    </p:spTree>
    <p:extLst>
      <p:ext uri="{BB962C8B-B14F-4D97-AF65-F5344CB8AC3E}">
        <p14:creationId xmlns:p14="http://schemas.microsoft.com/office/powerpoint/2010/main" val="37127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295401" y="1417320"/>
            <a:ext cx="9601196" cy="4458548"/>
          </a:xfrm>
        </p:spPr>
        <p:txBody>
          <a:bodyPr/>
          <a:lstStyle/>
          <a:p>
            <a:r>
              <a:rPr lang="sl-SI" dirty="0" smtClean="0"/>
              <a:t>Glavni problem modela pa je, da je potrebno konstante določiti eksperimentalno, lahko pa si pomagamo z </a:t>
            </a:r>
            <a:r>
              <a:rPr lang="sl-SI" dirty="0" err="1" smtClean="0"/>
              <a:t>Duckerjevo</a:t>
            </a:r>
            <a:r>
              <a:rPr lang="sl-SI" dirty="0" smtClean="0"/>
              <a:t> stabilnostjo, da velja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26" y="2464905"/>
            <a:ext cx="6924445" cy="36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pic>
        <p:nvPicPr>
          <p:cNvPr id="7" name="Označba mesta vsebin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10" y="1630016"/>
            <a:ext cx="9697277" cy="4058925"/>
          </a:xfrm>
        </p:spPr>
      </p:pic>
    </p:spTree>
    <p:extLst>
      <p:ext uri="{BB962C8B-B14F-4D97-AF65-F5344CB8AC3E}">
        <p14:creationId xmlns:p14="http://schemas.microsoft.com/office/powerpoint/2010/main" val="5920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Drugi modeli in primerjave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33671" y="1417320"/>
            <a:ext cx="9959008" cy="4458548"/>
          </a:xfrm>
        </p:spPr>
        <p:txBody>
          <a:bodyPr/>
          <a:lstStyle/>
          <a:p>
            <a:r>
              <a:rPr lang="sl-SI" b="1" dirty="0" smtClean="0"/>
              <a:t>OGDENOV MODEL:	</a:t>
            </a:r>
            <a:r>
              <a:rPr lang="sl-SI" dirty="0" smtClean="0"/>
              <a:t>Se ne osredotoča na invariante, vendar na </a:t>
            </a:r>
            <a:r>
              <a:rPr lang="sl-SI" dirty="0"/>
              <a:t> </a:t>
            </a:r>
            <a:r>
              <a:rPr lang="sl-SI" dirty="0" smtClean="0"/>
              <a:t>raztezke</a:t>
            </a:r>
            <a:r>
              <a:rPr lang="sl-SI" b="1" dirty="0"/>
              <a:t/>
            </a:r>
            <a:br>
              <a:rPr lang="sl-SI" b="1" dirty="0"/>
            </a:br>
            <a:r>
              <a:rPr lang="sl-SI" dirty="0" smtClean="0"/>
              <a:t>Uporabljamo ga predvsem, ko imamo veliko eksperimentov in velike raztezke.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b="1" dirty="0" smtClean="0"/>
              <a:t>NEO-HOOKEAN: 	</a:t>
            </a:r>
            <a:r>
              <a:rPr lang="sl-SI" dirty="0" smtClean="0"/>
              <a:t>Je v resnici predelan </a:t>
            </a:r>
            <a:r>
              <a:rPr lang="sl-SI" dirty="0" err="1" smtClean="0"/>
              <a:t>Mooneyev</a:t>
            </a:r>
            <a:r>
              <a:rPr lang="sl-SI" dirty="0" smtClean="0"/>
              <a:t> model, v primeru, ko je N=1 in druga invarianta ničelna. Gre za najbolj preprost model </a:t>
            </a:r>
            <a:r>
              <a:rPr lang="sl-SI" dirty="0" err="1" smtClean="0"/>
              <a:t>hiperelastične</a:t>
            </a:r>
            <a:r>
              <a:rPr lang="sl-SI" dirty="0" smtClean="0"/>
              <a:t> snovi in ga uporabljajo za izračun začetnih približkov konstant C.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2504661"/>
            <a:ext cx="6526920" cy="894522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4810539"/>
            <a:ext cx="6526920" cy="10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Drugi modeli in primerjave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33671" y="1417320"/>
            <a:ext cx="9959008" cy="4458548"/>
          </a:xfrm>
        </p:spPr>
        <p:txBody>
          <a:bodyPr>
            <a:normAutofit/>
          </a:bodyPr>
          <a:lstStyle/>
          <a:p>
            <a:r>
              <a:rPr lang="sl-SI" b="1" dirty="0" smtClean="0"/>
              <a:t>YEOH MODEL</a:t>
            </a:r>
            <a:r>
              <a:rPr lang="sl-SI" b="1" dirty="0" smtClean="0"/>
              <a:t>:</a:t>
            </a:r>
            <a:r>
              <a:rPr lang="sl-SI" b="1" dirty="0" smtClean="0"/>
              <a:t>	</a:t>
            </a:r>
            <a:r>
              <a:rPr lang="sl-SI" dirty="0"/>
              <a:t>V primeru, ko v </a:t>
            </a:r>
            <a:r>
              <a:rPr lang="sl-SI" dirty="0" err="1" smtClean="0"/>
              <a:t>Mooney</a:t>
            </a:r>
            <a:r>
              <a:rPr lang="sl-SI" dirty="0" smtClean="0"/>
              <a:t> </a:t>
            </a:r>
            <a:r>
              <a:rPr lang="sl-SI" dirty="0" err="1" smtClean="0"/>
              <a:t>Rivlilnovovemu</a:t>
            </a:r>
            <a:r>
              <a:rPr lang="sl-SI" dirty="0" smtClean="0"/>
              <a:t> modelu vzamemo </a:t>
            </a:r>
            <a:r>
              <a:rPr lang="sl-SI" dirty="0"/>
              <a:t>zgolj prvi koeficient in razvijemo do N = 3</a:t>
            </a:r>
            <a:r>
              <a:rPr lang="sl-SI" dirty="0" smtClean="0"/>
              <a:t>.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r>
              <a:rPr lang="sl-SI" dirty="0"/>
              <a:t>je sposoben napovedati tudi </a:t>
            </a:r>
            <a:r>
              <a:rPr lang="sl-SI" dirty="0" smtClean="0"/>
              <a:t>odvisnost raztezka </a:t>
            </a:r>
            <a:r>
              <a:rPr lang="sl-SI" dirty="0"/>
              <a:t>od deformacije za </a:t>
            </a:r>
            <a:r>
              <a:rPr lang="sl-SI" dirty="0" smtClean="0"/>
              <a:t>razli</a:t>
            </a:r>
            <a:r>
              <a:rPr lang="sl-SI" dirty="0"/>
              <a:t>č</a:t>
            </a:r>
            <a:r>
              <a:rPr lang="sl-SI" dirty="0" smtClean="0"/>
              <a:t>ne </a:t>
            </a:r>
            <a:r>
              <a:rPr lang="sl-SI" dirty="0"/>
              <a:t>oblike deformacije, zgolj s </a:t>
            </a:r>
            <a:r>
              <a:rPr lang="sl-SI" dirty="0" smtClean="0"/>
              <a:t>pomo</a:t>
            </a:r>
            <a:r>
              <a:rPr lang="sl-SI" dirty="0"/>
              <a:t>č</a:t>
            </a:r>
            <a:r>
              <a:rPr lang="sl-SI" dirty="0" smtClean="0"/>
              <a:t>jo </a:t>
            </a:r>
            <a:r>
              <a:rPr lang="sl-SI" dirty="0"/>
              <a:t>podatkov ene </a:t>
            </a:r>
            <a:r>
              <a:rPr lang="sl-SI" dirty="0" smtClean="0"/>
              <a:t>oblike deformacije</a:t>
            </a:r>
            <a:endParaRPr lang="sl-SI" dirty="0" smtClean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79" y="2465865"/>
            <a:ext cx="6890539" cy="16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2" y="656823"/>
            <a:ext cx="10630734" cy="5589431"/>
          </a:xfrm>
        </p:spPr>
      </p:pic>
    </p:spTree>
    <p:extLst>
      <p:ext uri="{BB962C8B-B14F-4D97-AF65-F5344CB8AC3E}">
        <p14:creationId xmlns:p14="http://schemas.microsoft.com/office/powerpoint/2010/main" val="19315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Uvod: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Splošna lastnost gume je, da se po deformaciji vrne v začetno stanje</a:t>
            </a:r>
          </a:p>
          <a:p>
            <a:r>
              <a:rPr lang="sl-SI" sz="2400" dirty="0" smtClean="0"/>
              <a:t>Da lahko rečemo, da ima nek predmet gumijaste lastnosti, mora imeti tri pogoje:</a:t>
            </a:r>
            <a:r>
              <a:rPr lang="sl-SI" sz="2400" dirty="0"/>
              <a:t>	</a:t>
            </a:r>
            <a:r>
              <a:rPr lang="sl-SI" sz="2400" dirty="0" smtClean="0"/>
              <a:t>1. Zgrajen mora biti iz polimerne strukture</a:t>
            </a:r>
            <a:br>
              <a:rPr lang="sl-SI" sz="2400" dirty="0" smtClean="0"/>
            </a:br>
            <a:r>
              <a:rPr lang="sl-SI" sz="2400" dirty="0" smtClean="0"/>
              <a:t>	2. Struktura mora biti vezana v sistem</a:t>
            </a:r>
            <a:br>
              <a:rPr lang="sl-SI" sz="2400" dirty="0" smtClean="0"/>
            </a:br>
            <a:r>
              <a:rPr lang="sl-SI" sz="2400" dirty="0" smtClean="0"/>
              <a:t>	3. Znotraj sistema mora biti gibljiva</a:t>
            </a:r>
          </a:p>
          <a:p>
            <a:r>
              <a:rPr lang="sl-SI" sz="2400" dirty="0" smtClean="0"/>
              <a:t>To so sposobne dolge molekulske strukture, ker se dobro razporedijo po prostoru</a:t>
            </a:r>
          </a:p>
        </p:txBody>
      </p:sp>
    </p:spTree>
    <p:extLst>
      <p:ext uri="{BB962C8B-B14F-4D97-AF65-F5344CB8AC3E}">
        <p14:creationId xmlns:p14="http://schemas.microsoft.com/office/powerpoint/2010/main" val="1733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Elastična sila in energija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51560" y="2556932"/>
            <a:ext cx="10081259" cy="3318936"/>
          </a:xfrm>
        </p:spPr>
        <p:txBody>
          <a:bodyPr/>
          <a:lstStyle/>
          <a:p>
            <a:r>
              <a:rPr lang="sl-SI" dirty="0" smtClean="0"/>
              <a:t>Vzemimo termoplastičen eksperiment, kjer se železna palica raztegne, guma skrči</a:t>
            </a:r>
          </a:p>
          <a:p>
            <a:r>
              <a:rPr lang="sl-SI" dirty="0" smtClean="0"/>
              <a:t>Glavni razlog v energiji in entropiji</a:t>
            </a:r>
          </a:p>
          <a:p>
            <a:r>
              <a:rPr lang="sl-SI" dirty="0" smtClean="0"/>
              <a:t> Železni palici se veča energija in razdalja med atomi, v polimeru pa se zgolj razpletajo in raztegujejo vezi, ki zmanjšujejo entropijo</a:t>
            </a:r>
          </a:p>
          <a:p>
            <a:r>
              <a:rPr lang="sl-SI" dirty="0" smtClean="0"/>
              <a:t>Zato se lahko tudi povrne nazaj v začetno stanje (k maksimalni entropiji)</a:t>
            </a:r>
          </a:p>
          <a:p>
            <a:r>
              <a:rPr lang="sl-SI" dirty="0" smtClean="0"/>
              <a:t>Pojav zelo podoben obnašanju plina pri deformaciji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energija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/>
          <a:lstStyle/>
          <a:p>
            <a:r>
              <a:rPr lang="sl-SI" dirty="0" smtClean="0"/>
              <a:t>Energija verige je porazdeljena po Gaussovem profilu</a:t>
            </a:r>
          </a:p>
          <a:p>
            <a:r>
              <a:rPr lang="sl-SI" dirty="0" smtClean="0"/>
              <a:t>Iz Boltzmannove definicije tako velja: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V primeru raztezanja se dolžina spremeni v				   in tako je sprememba proste energije definirana kot  </a:t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1" y="1417320"/>
            <a:ext cx="2905125" cy="74295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2742268"/>
            <a:ext cx="3840480" cy="108776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3971149"/>
            <a:ext cx="1615440" cy="40386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4775841"/>
            <a:ext cx="8869678" cy="1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energija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Predpostavimo, da so polimeri sestavljeni iz enakega št monomerov v vseh smereh in tako sledi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V primeru enosmerne deformacije velja 					To predpostavimo</a:t>
            </a:r>
            <a:br>
              <a:rPr lang="sl-SI" dirty="0" smtClean="0"/>
            </a:br>
            <a:r>
              <a:rPr lang="sl-SI" dirty="0" smtClean="0"/>
              <a:t>zato, da se volumen našega telesa ohranja. Sledi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3" y="2485845"/>
            <a:ext cx="4863465" cy="1241022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0" y="3902731"/>
            <a:ext cx="2134554" cy="395288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2" y="4660539"/>
            <a:ext cx="4499611" cy="1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</a:t>
            </a:r>
            <a:r>
              <a:rPr lang="sl-SI" dirty="0" smtClean="0"/>
              <a:t>energija - Tlak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Če bi materialu vzpostavili napetost v smeri z, lahko izračunamo spremembo tlaka sistema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  <a:p>
            <a:r>
              <a:rPr lang="sl-SI" dirty="0" smtClean="0"/>
              <a:t>Iz te enačbe se ponovno vidi podobnost med plinom in elastomerom</a:t>
            </a:r>
          </a:p>
          <a:p>
            <a:r>
              <a:rPr lang="sl-SI" dirty="0" smtClean="0"/>
              <a:t>Če bi naredili neskončno deformacijo, bi lahko razvili kvadratični člen do prvega reda in iz tega dobili vrednost Youngovega modla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6" y="2451594"/>
            <a:ext cx="4307354" cy="104111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85" y="4977405"/>
            <a:ext cx="2879690" cy="898463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8" y="4977404"/>
            <a:ext cx="2718427" cy="8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Odvisnost taljenja od 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 večanjem raztezanja prihaja vedno bolj do izraza linearni člen, medtem ko kvadratični izginja</a:t>
            </a:r>
          </a:p>
          <a:p>
            <a:r>
              <a:rPr lang="sl-SI" dirty="0" smtClean="0"/>
              <a:t>Da lahko material vzdržuje močne deformacije pa se znotraj njega začne dogajati kristalizacija</a:t>
            </a:r>
          </a:p>
          <a:p>
            <a:r>
              <a:rPr lang="sl-SI" dirty="0" smtClean="0"/>
              <a:t>Kristalne vezi se tvorijo z razlogom, da povečujejo vezanost medija, da se ne pretrga</a:t>
            </a:r>
          </a:p>
          <a:p>
            <a:r>
              <a:rPr lang="sl-SI" dirty="0" smtClean="0"/>
              <a:t>Dober primer tega je silikonska veriga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26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Odvisnost taljenja od temperature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V polimerni verigi elastičnost ni popolnoma entropijska, zato jo delimo na energijski in entropijski del, da velja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Silo pa bi lahko ocenili z izračunom energijskega dela proti elastičnemu.</a:t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70" y="2491438"/>
            <a:ext cx="4230757" cy="115515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40" y="4522013"/>
            <a:ext cx="3178616" cy="1353855"/>
          </a:xfrm>
          <a:prstGeom prst="rect">
            <a:avLst/>
          </a:prstGeom>
        </p:spPr>
      </p:pic>
      <p:sp>
        <p:nvSpPr>
          <p:cNvPr id="9" name="PoljeZBesedilom 8"/>
          <p:cNvSpPr txBox="1"/>
          <p:nvPr/>
        </p:nvSpPr>
        <p:spPr>
          <a:xfrm>
            <a:off x="1295400" y="3856383"/>
            <a:ext cx="4097408" cy="157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74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30438" y="584567"/>
            <a:ext cx="8305798" cy="906302"/>
          </a:xfrm>
        </p:spPr>
        <p:txBody>
          <a:bodyPr>
            <a:normAutofit/>
          </a:bodyPr>
          <a:lstStyle/>
          <a:p>
            <a:r>
              <a:rPr lang="sl-SI" dirty="0"/>
              <a:t>Odvisnost taljenja od </a:t>
            </a:r>
            <a:r>
              <a:rPr lang="sl-SI" dirty="0" smtClean="0"/>
              <a:t>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1298448" y="1952534"/>
            <a:ext cx="4718304" cy="3917914"/>
          </a:xfrm>
        </p:spPr>
        <p:txBody>
          <a:bodyPr/>
          <a:lstStyle/>
          <a:p>
            <a:r>
              <a:rPr lang="sl-SI" b="1" dirty="0" smtClean="0"/>
              <a:t>Polietilenska veriga</a:t>
            </a:r>
          </a:p>
          <a:p>
            <a:r>
              <a:rPr lang="sl-SI" dirty="0"/>
              <a:t>N</a:t>
            </a:r>
            <a:r>
              <a:rPr lang="sl-SI" dirty="0" smtClean="0"/>
              <a:t>ajbolj ugodna je transverzalna konfiguracija.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81344" y="1952534"/>
            <a:ext cx="4718304" cy="3917914"/>
          </a:xfrm>
        </p:spPr>
        <p:txBody>
          <a:bodyPr/>
          <a:lstStyle/>
          <a:p>
            <a:r>
              <a:rPr lang="sl-SI" b="1" dirty="0" err="1" smtClean="0"/>
              <a:t>Polidimetilsilikon</a:t>
            </a:r>
            <a:endParaRPr lang="sl-SI" b="1" dirty="0" smtClean="0"/>
          </a:p>
          <a:p>
            <a:r>
              <a:rPr lang="sl-SI" dirty="0" smtClean="0"/>
              <a:t>Zaradi dolgi vezi ne moremo imeti transverzalne konfiguracije.</a:t>
            </a:r>
          </a:p>
        </p:txBody>
      </p:sp>
      <p:sp>
        <p:nvSpPr>
          <p:cNvPr id="5" name="PoljeZBesedilom 4"/>
          <p:cNvSpPr txBox="1"/>
          <p:nvPr/>
        </p:nvSpPr>
        <p:spPr>
          <a:xfrm>
            <a:off x="1298448" y="1490869"/>
            <a:ext cx="91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Naredimo primerjavo dve različnih polimerov</a:t>
            </a:r>
            <a:endParaRPr lang="sl-SI" sz="2400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3379304"/>
            <a:ext cx="4641305" cy="270344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8" y="3379303"/>
            <a:ext cx="3962135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ravno">
  <a:themeElements>
    <a:clrScheme name="Naravn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Naravn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rav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435</TotalTime>
  <Words>412</Words>
  <Application>Microsoft Office PowerPoint</Application>
  <PresentationFormat>Širokozaslonsko</PresentationFormat>
  <Paragraphs>65</Paragraphs>
  <Slides>19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19</vt:i4>
      </vt:variant>
    </vt:vector>
  </HeadingPairs>
  <TitlesOfParts>
    <vt:vector size="22" baseType="lpstr">
      <vt:lpstr>Arial</vt:lpstr>
      <vt:lpstr>Garamond</vt:lpstr>
      <vt:lpstr>Naravno</vt:lpstr>
      <vt:lpstr>Raztezost gume in Mooney Rivlilov model</vt:lpstr>
      <vt:lpstr>Uvod:</vt:lpstr>
      <vt:lpstr>Elastična sila in energija</vt:lpstr>
      <vt:lpstr>Elastična sila in energija</vt:lpstr>
      <vt:lpstr>Elastična sila in energija</vt:lpstr>
      <vt:lpstr>Elastična sila in energija - Tlak</vt:lpstr>
      <vt:lpstr>Odvisnost taljenja od temperature</vt:lpstr>
      <vt:lpstr>Odvisnost taljenja od temperature</vt:lpstr>
      <vt:lpstr>Odvisnost taljenja od temperature</vt:lpstr>
      <vt:lpstr>Mooney-Rivlin Model</vt:lpstr>
      <vt:lpstr>Mooney-Rivlin Model</vt:lpstr>
      <vt:lpstr>Mooney-Rivlin Model</vt:lpstr>
      <vt:lpstr>Mooney-Rivlin Model</vt:lpstr>
      <vt:lpstr>Mooney-Rivlin Model</vt:lpstr>
      <vt:lpstr>Mooney-Rivlin Model</vt:lpstr>
      <vt:lpstr>Mooney-Rivlin Model</vt:lpstr>
      <vt:lpstr>Drugi modeli in primerjave</vt:lpstr>
      <vt:lpstr>Drugi modeli in primerjave</vt:lpstr>
      <vt:lpstr>PowerPointova predstavitev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Raztezost gume in Mooney Rivlilov model</dc:title>
  <dc:creator>Uporabnik</dc:creator>
  <cp:lastModifiedBy>Uporabnik</cp:lastModifiedBy>
  <cp:revision>17</cp:revision>
  <dcterms:created xsi:type="dcterms:W3CDTF">2022-01-03T09:18:05Z</dcterms:created>
  <dcterms:modified xsi:type="dcterms:W3CDTF">2022-01-12T21:51:19Z</dcterms:modified>
</cp:coreProperties>
</file>