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9" r:id="rId5"/>
    <p:sldId id="262" r:id="rId6"/>
    <p:sldId id="264" r:id="rId7"/>
    <p:sldId id="263" r:id="rId8"/>
    <p:sldId id="258" r:id="rId9"/>
    <p:sldId id="265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AEB24E-5932-424D-BB02-AC32AE59D2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1B8FFD22-6B7F-4706-A59F-3C01E43B2DF0}">
      <dgm:prSet/>
      <dgm:spPr/>
      <dgm:t>
        <a:bodyPr/>
        <a:lstStyle/>
        <a:p>
          <a:r>
            <a:rPr lang="en-GB" dirty="0"/>
            <a:t>There will be two such tests. </a:t>
          </a:r>
          <a:endParaRPr lang="en-US" dirty="0"/>
        </a:p>
      </dgm:t>
    </dgm:pt>
    <dgm:pt modelId="{3A9107D3-3328-4C7A-B880-1BF2A6F6CBB0}" type="parTrans" cxnId="{6A84A062-1643-43E4-B211-783D29B74BA7}">
      <dgm:prSet/>
      <dgm:spPr/>
      <dgm:t>
        <a:bodyPr/>
        <a:lstStyle/>
        <a:p>
          <a:endParaRPr lang="en-US"/>
        </a:p>
      </dgm:t>
    </dgm:pt>
    <dgm:pt modelId="{4E49A724-DA04-4179-9A59-52E9B6F9C96D}" type="sibTrans" cxnId="{6A84A062-1643-43E4-B211-783D29B74BA7}">
      <dgm:prSet/>
      <dgm:spPr/>
      <dgm:t>
        <a:bodyPr/>
        <a:lstStyle/>
        <a:p>
          <a:endParaRPr lang="en-US"/>
        </a:p>
      </dgm:t>
    </dgm:pt>
    <dgm:pt modelId="{008140A7-ED05-4706-99BC-17B75BF0B8AD}">
      <dgm:prSet/>
      <dgm:spPr/>
      <dgm:t>
        <a:bodyPr/>
        <a:lstStyle/>
        <a:p>
          <a:r>
            <a:rPr lang="en-GB" dirty="0"/>
            <a:t>The first one </a:t>
          </a:r>
          <a:r>
            <a:rPr lang="pl-PL" dirty="0" err="1"/>
            <a:t>devoted</a:t>
          </a:r>
          <a:r>
            <a:rPr lang="pl-PL" dirty="0"/>
            <a:t> to data </a:t>
          </a:r>
          <a:r>
            <a:rPr lang="pl-PL" dirty="0" err="1"/>
            <a:t>preprocessing</a:t>
          </a:r>
          <a:r>
            <a:rPr lang="pl-PL" dirty="0"/>
            <a:t> in </a:t>
          </a:r>
          <a:r>
            <a:rPr lang="pl-PL" dirty="0" err="1"/>
            <a:t>numpy</a:t>
          </a:r>
          <a:r>
            <a:rPr lang="pl-PL" dirty="0"/>
            <a:t> and </a:t>
          </a:r>
          <a:r>
            <a:rPr lang="pl-PL" dirty="0" err="1"/>
            <a:t>pandas</a:t>
          </a:r>
          <a:endParaRPr lang="en-US" dirty="0"/>
        </a:p>
      </dgm:t>
    </dgm:pt>
    <dgm:pt modelId="{82AADDDD-D220-4047-A788-E8982083667E}" type="parTrans" cxnId="{B1F7BE86-0311-4789-AE20-3583E7ED6522}">
      <dgm:prSet/>
      <dgm:spPr/>
      <dgm:t>
        <a:bodyPr/>
        <a:lstStyle/>
        <a:p>
          <a:endParaRPr lang="en-US"/>
        </a:p>
      </dgm:t>
    </dgm:pt>
    <dgm:pt modelId="{CE4A8CFA-34F4-4632-A335-74C719022DE2}" type="sibTrans" cxnId="{B1F7BE86-0311-4789-AE20-3583E7ED6522}">
      <dgm:prSet/>
      <dgm:spPr/>
      <dgm:t>
        <a:bodyPr/>
        <a:lstStyle/>
        <a:p>
          <a:endParaRPr lang="en-US"/>
        </a:p>
      </dgm:t>
    </dgm:pt>
    <dgm:pt modelId="{D276CDBE-9DCE-4345-B36C-5511694E4485}">
      <dgm:prSet/>
      <dgm:spPr/>
      <dgm:t>
        <a:bodyPr/>
        <a:lstStyle/>
        <a:p>
          <a:r>
            <a:rPr lang="en-GB" dirty="0"/>
            <a:t>The second </a:t>
          </a:r>
          <a:r>
            <a:rPr lang="pl-PL" dirty="0"/>
            <a:t>for </a:t>
          </a:r>
          <a:r>
            <a:rPr lang="pl-PL" dirty="0" err="1"/>
            <a:t>verifying</a:t>
          </a:r>
          <a:r>
            <a:rPr lang="pl-PL" dirty="0"/>
            <a:t> the </a:t>
          </a:r>
          <a:r>
            <a:rPr lang="pl-PL" dirty="0" err="1"/>
            <a:t>knowledge</a:t>
          </a:r>
          <a:r>
            <a:rPr lang="pl-PL" dirty="0"/>
            <a:t> of ML </a:t>
          </a:r>
          <a:r>
            <a:rPr lang="pl-PL" dirty="0" err="1"/>
            <a:t>algorithms</a:t>
          </a:r>
          <a:endParaRPr lang="en-US" dirty="0"/>
        </a:p>
      </dgm:t>
    </dgm:pt>
    <dgm:pt modelId="{12A8BF8F-C4F1-4B30-A1AA-5082C1F0B6D3}" type="parTrans" cxnId="{18E68798-07B5-49DF-989A-632C6EA7AF66}">
      <dgm:prSet/>
      <dgm:spPr/>
      <dgm:t>
        <a:bodyPr/>
        <a:lstStyle/>
        <a:p>
          <a:endParaRPr lang="en-US"/>
        </a:p>
      </dgm:t>
    </dgm:pt>
    <dgm:pt modelId="{E6C829A8-DECD-4CA3-AB9F-86F6802FFF54}" type="sibTrans" cxnId="{18E68798-07B5-49DF-989A-632C6EA7AF66}">
      <dgm:prSet/>
      <dgm:spPr/>
      <dgm:t>
        <a:bodyPr/>
        <a:lstStyle/>
        <a:p>
          <a:endParaRPr lang="en-US"/>
        </a:p>
      </dgm:t>
    </dgm:pt>
    <dgm:pt modelId="{DBA5C5BE-CC58-477A-A77F-687FD35D8CE2}" type="pres">
      <dgm:prSet presAssocID="{7AAEB24E-5932-424D-BB02-AC32AE59D2DD}" presName="root" presStyleCnt="0">
        <dgm:presLayoutVars>
          <dgm:dir/>
          <dgm:resizeHandles val="exact"/>
        </dgm:presLayoutVars>
      </dgm:prSet>
      <dgm:spPr/>
    </dgm:pt>
    <dgm:pt modelId="{BF8EB938-3971-41C8-BEC2-2DA130F69987}" type="pres">
      <dgm:prSet presAssocID="{1B8FFD22-6B7F-4706-A59F-3C01E43B2DF0}" presName="compNode" presStyleCnt="0"/>
      <dgm:spPr/>
    </dgm:pt>
    <dgm:pt modelId="{69C2784A-6FDA-444A-8F33-9F7142DFA5FC}" type="pres">
      <dgm:prSet presAssocID="{1B8FFD22-6B7F-4706-A59F-3C01E43B2DF0}" presName="bgRect" presStyleLbl="bgShp" presStyleIdx="0" presStyleCnt="3"/>
      <dgm:spPr/>
    </dgm:pt>
    <dgm:pt modelId="{696A5DA9-E652-4399-BCE8-E324AF9A4106}" type="pres">
      <dgm:prSet presAssocID="{1B8FFD22-6B7F-4706-A59F-3C01E43B2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E901057A-9104-4B3F-A0ED-AA7A86339678}" type="pres">
      <dgm:prSet presAssocID="{1B8FFD22-6B7F-4706-A59F-3C01E43B2DF0}" presName="spaceRect" presStyleCnt="0"/>
      <dgm:spPr/>
    </dgm:pt>
    <dgm:pt modelId="{68BC294E-AAEA-41DE-8610-C65899BBD503}" type="pres">
      <dgm:prSet presAssocID="{1B8FFD22-6B7F-4706-A59F-3C01E43B2DF0}" presName="parTx" presStyleLbl="revTx" presStyleIdx="0" presStyleCnt="3">
        <dgm:presLayoutVars>
          <dgm:chMax val="0"/>
          <dgm:chPref val="0"/>
        </dgm:presLayoutVars>
      </dgm:prSet>
      <dgm:spPr/>
    </dgm:pt>
    <dgm:pt modelId="{3EE02CD4-65F9-4032-8138-D18BA62480D8}" type="pres">
      <dgm:prSet presAssocID="{4E49A724-DA04-4179-9A59-52E9B6F9C96D}" presName="sibTrans" presStyleCnt="0"/>
      <dgm:spPr/>
    </dgm:pt>
    <dgm:pt modelId="{DB73E22E-04BB-41EC-974E-F3AB898AEC3A}" type="pres">
      <dgm:prSet presAssocID="{008140A7-ED05-4706-99BC-17B75BF0B8AD}" presName="compNode" presStyleCnt="0"/>
      <dgm:spPr/>
    </dgm:pt>
    <dgm:pt modelId="{186FA226-7563-4433-9DF9-7E3BA307F5A1}" type="pres">
      <dgm:prSet presAssocID="{008140A7-ED05-4706-99BC-17B75BF0B8AD}" presName="bgRect" presStyleLbl="bgShp" presStyleIdx="1" presStyleCnt="3"/>
      <dgm:spPr/>
    </dgm:pt>
    <dgm:pt modelId="{FEBCE2E5-40E3-4AEC-A1B4-539D7D89F72F}" type="pres">
      <dgm:prSet presAssocID="{008140A7-ED05-4706-99BC-17B75BF0B8AD}" presName="iconRect" presStyleLbl="node1" presStyleIdx="1" presStyleCnt="3" custLinFactNeighborY="650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72B83C92-AEC5-468B-A543-E5648ED6520E}" type="pres">
      <dgm:prSet presAssocID="{008140A7-ED05-4706-99BC-17B75BF0B8AD}" presName="spaceRect" presStyleCnt="0"/>
      <dgm:spPr/>
    </dgm:pt>
    <dgm:pt modelId="{5C9A0FDB-FD03-4161-900D-EE3D21E57950}" type="pres">
      <dgm:prSet presAssocID="{008140A7-ED05-4706-99BC-17B75BF0B8AD}" presName="parTx" presStyleLbl="revTx" presStyleIdx="1" presStyleCnt="3">
        <dgm:presLayoutVars>
          <dgm:chMax val="0"/>
          <dgm:chPref val="0"/>
        </dgm:presLayoutVars>
      </dgm:prSet>
      <dgm:spPr/>
    </dgm:pt>
    <dgm:pt modelId="{254C549C-5615-42F6-B8DC-86789F4AB975}" type="pres">
      <dgm:prSet presAssocID="{CE4A8CFA-34F4-4632-A335-74C719022DE2}" presName="sibTrans" presStyleCnt="0"/>
      <dgm:spPr/>
    </dgm:pt>
    <dgm:pt modelId="{CC528A89-6FC3-46DC-8B48-9B94A42B1618}" type="pres">
      <dgm:prSet presAssocID="{D276CDBE-9DCE-4345-B36C-5511694E4485}" presName="compNode" presStyleCnt="0"/>
      <dgm:spPr/>
    </dgm:pt>
    <dgm:pt modelId="{8CE24B5C-3CA6-421B-B889-6EDF629AFBF7}" type="pres">
      <dgm:prSet presAssocID="{D276CDBE-9DCE-4345-B36C-5511694E4485}" presName="bgRect" presStyleLbl="bgShp" presStyleIdx="2" presStyleCnt="3"/>
      <dgm:spPr/>
    </dgm:pt>
    <dgm:pt modelId="{4D818B22-D0CC-4716-B18C-507FFECC4455}" type="pres">
      <dgm:prSet presAssocID="{D276CDBE-9DCE-4345-B36C-5511694E44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asa"/>
        </a:ext>
      </dgm:extLst>
    </dgm:pt>
    <dgm:pt modelId="{9962564A-7B5C-4EF3-9BC3-1585462D42AA}" type="pres">
      <dgm:prSet presAssocID="{D276CDBE-9DCE-4345-B36C-5511694E4485}" presName="spaceRect" presStyleCnt="0"/>
      <dgm:spPr/>
    </dgm:pt>
    <dgm:pt modelId="{B6626107-AFF7-49A6-972B-21DFD5FACB34}" type="pres">
      <dgm:prSet presAssocID="{D276CDBE-9DCE-4345-B36C-5511694E448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A84A062-1643-43E4-B211-783D29B74BA7}" srcId="{7AAEB24E-5932-424D-BB02-AC32AE59D2DD}" destId="{1B8FFD22-6B7F-4706-A59F-3C01E43B2DF0}" srcOrd="0" destOrd="0" parTransId="{3A9107D3-3328-4C7A-B880-1BF2A6F6CBB0}" sibTransId="{4E49A724-DA04-4179-9A59-52E9B6F9C96D}"/>
    <dgm:cxn modelId="{5F3DEB49-ABA1-4090-9253-0697F42BFAF9}" type="presOf" srcId="{D276CDBE-9DCE-4345-B36C-5511694E4485}" destId="{B6626107-AFF7-49A6-972B-21DFD5FACB34}" srcOrd="0" destOrd="0" presId="urn:microsoft.com/office/officeart/2018/2/layout/IconVerticalSolidList"/>
    <dgm:cxn modelId="{EB43FA6D-A303-4229-A07E-18C1058B5E7B}" type="presOf" srcId="{1B8FFD22-6B7F-4706-A59F-3C01E43B2DF0}" destId="{68BC294E-AAEA-41DE-8610-C65899BBD503}" srcOrd="0" destOrd="0" presId="urn:microsoft.com/office/officeart/2018/2/layout/IconVerticalSolidList"/>
    <dgm:cxn modelId="{5966A771-0A8A-4B80-BC6C-6198EBCDAA57}" type="presOf" srcId="{008140A7-ED05-4706-99BC-17B75BF0B8AD}" destId="{5C9A0FDB-FD03-4161-900D-EE3D21E57950}" srcOrd="0" destOrd="0" presId="urn:microsoft.com/office/officeart/2018/2/layout/IconVerticalSolidList"/>
    <dgm:cxn modelId="{B1F7BE86-0311-4789-AE20-3583E7ED6522}" srcId="{7AAEB24E-5932-424D-BB02-AC32AE59D2DD}" destId="{008140A7-ED05-4706-99BC-17B75BF0B8AD}" srcOrd="1" destOrd="0" parTransId="{82AADDDD-D220-4047-A788-E8982083667E}" sibTransId="{CE4A8CFA-34F4-4632-A335-74C719022DE2}"/>
    <dgm:cxn modelId="{6412A197-33F3-44B8-B251-B37834DDB134}" type="presOf" srcId="{7AAEB24E-5932-424D-BB02-AC32AE59D2DD}" destId="{DBA5C5BE-CC58-477A-A77F-687FD35D8CE2}" srcOrd="0" destOrd="0" presId="urn:microsoft.com/office/officeart/2018/2/layout/IconVerticalSolidList"/>
    <dgm:cxn modelId="{18E68798-07B5-49DF-989A-632C6EA7AF66}" srcId="{7AAEB24E-5932-424D-BB02-AC32AE59D2DD}" destId="{D276CDBE-9DCE-4345-B36C-5511694E4485}" srcOrd="2" destOrd="0" parTransId="{12A8BF8F-C4F1-4B30-A1AA-5082C1F0B6D3}" sibTransId="{E6C829A8-DECD-4CA3-AB9F-86F6802FFF54}"/>
    <dgm:cxn modelId="{218004EE-74B9-4289-8EE2-4D9959C95E37}" type="presParOf" srcId="{DBA5C5BE-CC58-477A-A77F-687FD35D8CE2}" destId="{BF8EB938-3971-41C8-BEC2-2DA130F69987}" srcOrd="0" destOrd="0" presId="urn:microsoft.com/office/officeart/2018/2/layout/IconVerticalSolidList"/>
    <dgm:cxn modelId="{0567FF5B-027D-4FD0-A8D3-CECF60147FF9}" type="presParOf" srcId="{BF8EB938-3971-41C8-BEC2-2DA130F69987}" destId="{69C2784A-6FDA-444A-8F33-9F7142DFA5FC}" srcOrd="0" destOrd="0" presId="urn:microsoft.com/office/officeart/2018/2/layout/IconVerticalSolidList"/>
    <dgm:cxn modelId="{05C45DF0-56BF-43FB-94F3-3A8A9C845D13}" type="presParOf" srcId="{BF8EB938-3971-41C8-BEC2-2DA130F69987}" destId="{696A5DA9-E652-4399-BCE8-E324AF9A4106}" srcOrd="1" destOrd="0" presId="urn:microsoft.com/office/officeart/2018/2/layout/IconVerticalSolidList"/>
    <dgm:cxn modelId="{F567356E-1431-4EEB-A4E6-C3ACD2D7869B}" type="presParOf" srcId="{BF8EB938-3971-41C8-BEC2-2DA130F69987}" destId="{E901057A-9104-4B3F-A0ED-AA7A86339678}" srcOrd="2" destOrd="0" presId="urn:microsoft.com/office/officeart/2018/2/layout/IconVerticalSolidList"/>
    <dgm:cxn modelId="{CABE978F-4DAB-4BAC-92BD-B58102BC3726}" type="presParOf" srcId="{BF8EB938-3971-41C8-BEC2-2DA130F69987}" destId="{68BC294E-AAEA-41DE-8610-C65899BBD503}" srcOrd="3" destOrd="0" presId="urn:microsoft.com/office/officeart/2018/2/layout/IconVerticalSolidList"/>
    <dgm:cxn modelId="{C870AF01-2E18-444F-8DA9-6396794EE706}" type="presParOf" srcId="{DBA5C5BE-CC58-477A-A77F-687FD35D8CE2}" destId="{3EE02CD4-65F9-4032-8138-D18BA62480D8}" srcOrd="1" destOrd="0" presId="urn:microsoft.com/office/officeart/2018/2/layout/IconVerticalSolidList"/>
    <dgm:cxn modelId="{5EF2A191-33B1-482F-9550-E3388DF1A5A7}" type="presParOf" srcId="{DBA5C5BE-CC58-477A-A77F-687FD35D8CE2}" destId="{DB73E22E-04BB-41EC-974E-F3AB898AEC3A}" srcOrd="2" destOrd="0" presId="urn:microsoft.com/office/officeart/2018/2/layout/IconVerticalSolidList"/>
    <dgm:cxn modelId="{3DDFEBFE-7FE9-4F16-9899-5D9644CBF654}" type="presParOf" srcId="{DB73E22E-04BB-41EC-974E-F3AB898AEC3A}" destId="{186FA226-7563-4433-9DF9-7E3BA307F5A1}" srcOrd="0" destOrd="0" presId="urn:microsoft.com/office/officeart/2018/2/layout/IconVerticalSolidList"/>
    <dgm:cxn modelId="{8B411314-9FC9-4551-AA95-6D8540AEB2DD}" type="presParOf" srcId="{DB73E22E-04BB-41EC-974E-F3AB898AEC3A}" destId="{FEBCE2E5-40E3-4AEC-A1B4-539D7D89F72F}" srcOrd="1" destOrd="0" presId="urn:microsoft.com/office/officeart/2018/2/layout/IconVerticalSolidList"/>
    <dgm:cxn modelId="{3494C452-5AA6-4C57-99B4-4F6538AE38DE}" type="presParOf" srcId="{DB73E22E-04BB-41EC-974E-F3AB898AEC3A}" destId="{72B83C92-AEC5-468B-A543-E5648ED6520E}" srcOrd="2" destOrd="0" presId="urn:microsoft.com/office/officeart/2018/2/layout/IconVerticalSolidList"/>
    <dgm:cxn modelId="{21961832-F896-443A-BE66-6A72425A8E65}" type="presParOf" srcId="{DB73E22E-04BB-41EC-974E-F3AB898AEC3A}" destId="{5C9A0FDB-FD03-4161-900D-EE3D21E57950}" srcOrd="3" destOrd="0" presId="urn:microsoft.com/office/officeart/2018/2/layout/IconVerticalSolidList"/>
    <dgm:cxn modelId="{224A83DA-DDF7-4F7E-8AC2-52442944E13C}" type="presParOf" srcId="{DBA5C5BE-CC58-477A-A77F-687FD35D8CE2}" destId="{254C549C-5615-42F6-B8DC-86789F4AB975}" srcOrd="3" destOrd="0" presId="urn:microsoft.com/office/officeart/2018/2/layout/IconVerticalSolidList"/>
    <dgm:cxn modelId="{7F042587-3AAF-41D9-9A22-5C7ECF632C3C}" type="presParOf" srcId="{DBA5C5BE-CC58-477A-A77F-687FD35D8CE2}" destId="{CC528A89-6FC3-46DC-8B48-9B94A42B1618}" srcOrd="4" destOrd="0" presId="urn:microsoft.com/office/officeart/2018/2/layout/IconVerticalSolidList"/>
    <dgm:cxn modelId="{8B3DE98C-EBCC-47F5-9162-1196CCD7FE02}" type="presParOf" srcId="{CC528A89-6FC3-46DC-8B48-9B94A42B1618}" destId="{8CE24B5C-3CA6-421B-B889-6EDF629AFBF7}" srcOrd="0" destOrd="0" presId="urn:microsoft.com/office/officeart/2018/2/layout/IconVerticalSolidList"/>
    <dgm:cxn modelId="{1696B79B-79CD-4899-AA93-8C93CDC0B23B}" type="presParOf" srcId="{CC528A89-6FC3-46DC-8B48-9B94A42B1618}" destId="{4D818B22-D0CC-4716-B18C-507FFECC4455}" srcOrd="1" destOrd="0" presId="urn:microsoft.com/office/officeart/2018/2/layout/IconVerticalSolidList"/>
    <dgm:cxn modelId="{AF054A8E-707D-48F3-9867-6806AE66FA7F}" type="presParOf" srcId="{CC528A89-6FC3-46DC-8B48-9B94A42B1618}" destId="{9962564A-7B5C-4EF3-9BC3-1585462D42AA}" srcOrd="2" destOrd="0" presId="urn:microsoft.com/office/officeart/2018/2/layout/IconVerticalSolidList"/>
    <dgm:cxn modelId="{F37FA2DA-50F6-4965-BF8E-1C9F44081EAF}" type="presParOf" srcId="{CC528A89-6FC3-46DC-8B48-9B94A42B1618}" destId="{B6626107-AFF7-49A6-972B-21DFD5FACB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FBA7DE-1A48-4CFE-87F4-9EEC6D7C9EF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92FF35-4C42-4683-99B7-ABE2C6740216}">
      <dgm:prSet custT="1"/>
      <dgm:spPr/>
      <dgm:t>
        <a:bodyPr/>
        <a:lstStyle/>
        <a:p>
          <a:r>
            <a:rPr lang="pl-PL" sz="2000" dirty="0" err="1"/>
            <a:t>Proposal</a:t>
          </a:r>
          <a:r>
            <a:rPr lang="pl-PL" sz="2000" dirty="0"/>
            <a:t> – </a:t>
          </a:r>
          <a:r>
            <a:rPr lang="pl-PL" sz="2000" dirty="0" err="1"/>
            <a:t>brief</a:t>
          </a:r>
          <a:r>
            <a:rPr lang="pl-PL" sz="2000" dirty="0"/>
            <a:t> (1pg max!) </a:t>
          </a:r>
          <a:r>
            <a:rPr lang="pl-PL" sz="2000" b="1" dirty="0"/>
            <a:t>report + 5 min </a:t>
          </a:r>
          <a:r>
            <a:rPr lang="pl-PL" sz="2000" b="1" dirty="0" err="1"/>
            <a:t>presentation</a:t>
          </a:r>
          <a:r>
            <a:rPr lang="pl-PL" sz="2000" b="1" dirty="0"/>
            <a:t> </a:t>
          </a:r>
          <a:r>
            <a:rPr lang="pl-PL" sz="2000" dirty="0" err="1"/>
            <a:t>where</a:t>
          </a:r>
          <a:r>
            <a:rPr lang="pl-PL" sz="2000" dirty="0"/>
            <a:t> </a:t>
          </a:r>
          <a:r>
            <a:rPr lang="pl-PL" sz="2000" dirty="0" err="1"/>
            <a:t>you</a:t>
          </a:r>
          <a:r>
            <a:rPr lang="pl-PL" sz="2000" dirty="0"/>
            <a:t> </a:t>
          </a:r>
          <a:r>
            <a:rPr lang="pl-PL" sz="2000" dirty="0" err="1"/>
            <a:t>describe</a:t>
          </a:r>
          <a:r>
            <a:rPr lang="pl-PL" sz="2000" dirty="0"/>
            <a:t> </a:t>
          </a:r>
          <a:r>
            <a:rPr lang="pl-PL" sz="2000" dirty="0" err="1"/>
            <a:t>what</a:t>
          </a:r>
          <a:r>
            <a:rPr lang="pl-PL" sz="2000" dirty="0"/>
            <a:t> </a:t>
          </a:r>
          <a:r>
            <a:rPr lang="pl-PL" sz="2000" dirty="0" err="1"/>
            <a:t>are</a:t>
          </a:r>
          <a:r>
            <a:rPr lang="pl-PL" sz="2000" dirty="0"/>
            <a:t> </a:t>
          </a:r>
          <a:r>
            <a:rPr lang="pl-PL" sz="2000" dirty="0" err="1"/>
            <a:t>you</a:t>
          </a:r>
          <a:r>
            <a:rPr lang="pl-PL" sz="2000" dirty="0"/>
            <a:t> </a:t>
          </a:r>
          <a:r>
            <a:rPr lang="pl-PL" sz="2000" dirty="0" err="1"/>
            <a:t>going</a:t>
          </a:r>
          <a:r>
            <a:rPr lang="pl-PL" sz="2000" dirty="0"/>
            <a:t> to do:</a:t>
          </a:r>
          <a:endParaRPr lang="en-US" sz="2000" dirty="0"/>
        </a:p>
      </dgm:t>
    </dgm:pt>
    <dgm:pt modelId="{384122CF-B457-4529-BE83-6E8E36DCA94B}" type="parTrans" cxnId="{57D6E512-423E-47F7-9E77-BAF4C86AAB48}">
      <dgm:prSet/>
      <dgm:spPr/>
      <dgm:t>
        <a:bodyPr/>
        <a:lstStyle/>
        <a:p>
          <a:endParaRPr lang="en-US"/>
        </a:p>
      </dgm:t>
    </dgm:pt>
    <dgm:pt modelId="{1921370C-4D36-4071-B1D3-C358A1D5E9A6}" type="sibTrans" cxnId="{57D6E512-423E-47F7-9E77-BAF4C86AAB48}">
      <dgm:prSet/>
      <dgm:spPr/>
      <dgm:t>
        <a:bodyPr/>
        <a:lstStyle/>
        <a:p>
          <a:endParaRPr lang="en-US"/>
        </a:p>
      </dgm:t>
    </dgm:pt>
    <dgm:pt modelId="{70E05CE5-E3FC-4482-804A-3279D45F5359}">
      <dgm:prSet/>
      <dgm:spPr/>
      <dgm:t>
        <a:bodyPr/>
        <a:lstStyle/>
        <a:p>
          <a:r>
            <a:rPr lang="en-GB"/>
            <a:t>Motivation: What problem are you tackling</a:t>
          </a:r>
          <a:r>
            <a:rPr lang="pl-PL"/>
            <a:t> and why is it interesting for you</a:t>
          </a:r>
          <a:r>
            <a:rPr lang="en-GB"/>
            <a:t>? Is</a:t>
          </a:r>
          <a:r>
            <a:rPr lang="pl-PL"/>
            <a:t> it </a:t>
          </a:r>
          <a:r>
            <a:rPr lang="en-GB"/>
            <a:t>an application or a theoretical </a:t>
          </a:r>
          <a:r>
            <a:rPr lang="pl-PL"/>
            <a:t>research</a:t>
          </a:r>
          <a:r>
            <a:rPr lang="en-GB"/>
            <a:t>?</a:t>
          </a:r>
          <a:endParaRPr lang="en-US"/>
        </a:p>
      </dgm:t>
    </dgm:pt>
    <dgm:pt modelId="{A48E910B-F275-4FCE-AB36-DC912AA86261}" type="parTrans" cxnId="{76956DBC-ECBA-4CD7-902E-2F3F66EF77C7}">
      <dgm:prSet/>
      <dgm:spPr/>
      <dgm:t>
        <a:bodyPr/>
        <a:lstStyle/>
        <a:p>
          <a:endParaRPr lang="en-US"/>
        </a:p>
      </dgm:t>
    </dgm:pt>
    <dgm:pt modelId="{E6FAE0A9-BC0E-47AF-BDE3-A02557B43C6B}" type="sibTrans" cxnId="{76956DBC-ECBA-4CD7-902E-2F3F66EF77C7}">
      <dgm:prSet/>
      <dgm:spPr/>
      <dgm:t>
        <a:bodyPr/>
        <a:lstStyle/>
        <a:p>
          <a:endParaRPr lang="en-US"/>
        </a:p>
      </dgm:t>
    </dgm:pt>
    <dgm:pt modelId="{4975D03D-4233-40F3-9349-3715B976FE24}">
      <dgm:prSet/>
      <dgm:spPr/>
      <dgm:t>
        <a:bodyPr/>
        <a:lstStyle/>
        <a:p>
          <a:r>
            <a:rPr lang="en-GB"/>
            <a:t>Method: What machine learning techniques are you planning to apply or improve upon?</a:t>
          </a:r>
          <a:endParaRPr lang="en-US"/>
        </a:p>
      </dgm:t>
    </dgm:pt>
    <dgm:pt modelId="{64C529BD-4B93-4BB8-9B4E-D8B68279F6C7}" type="parTrans" cxnId="{57FDDDE0-2B04-41C2-AB53-35AE9D67AF40}">
      <dgm:prSet/>
      <dgm:spPr/>
      <dgm:t>
        <a:bodyPr/>
        <a:lstStyle/>
        <a:p>
          <a:endParaRPr lang="en-US"/>
        </a:p>
      </dgm:t>
    </dgm:pt>
    <dgm:pt modelId="{1BD12FDD-1127-4E1E-9109-266F2840667F}" type="sibTrans" cxnId="{57FDDDE0-2B04-41C2-AB53-35AE9D67AF40}">
      <dgm:prSet/>
      <dgm:spPr/>
      <dgm:t>
        <a:bodyPr/>
        <a:lstStyle/>
        <a:p>
          <a:endParaRPr lang="en-US"/>
        </a:p>
      </dgm:t>
    </dgm:pt>
    <dgm:pt modelId="{1523A838-0F8C-4A87-9918-D72C3ED1B974}">
      <dgm:prSet/>
      <dgm:spPr/>
      <dgm:t>
        <a:bodyPr/>
        <a:lstStyle/>
        <a:p>
          <a:r>
            <a:rPr lang="en-GB" dirty="0"/>
            <a:t>Intended experiments: What experiments are you planning to run? How do you plan to evaluate your machine learning algorithm?</a:t>
          </a:r>
          <a:endParaRPr lang="en-US" dirty="0"/>
        </a:p>
      </dgm:t>
    </dgm:pt>
    <dgm:pt modelId="{0614917A-4EE8-47E5-A975-E8EA552FD954}" type="parTrans" cxnId="{58C62DEE-2489-4CB1-880B-0F05D013355D}">
      <dgm:prSet/>
      <dgm:spPr/>
      <dgm:t>
        <a:bodyPr/>
        <a:lstStyle/>
        <a:p>
          <a:endParaRPr lang="en-US"/>
        </a:p>
      </dgm:t>
    </dgm:pt>
    <dgm:pt modelId="{AEFC0392-7019-433C-B610-A4B8E2E97C9F}" type="sibTrans" cxnId="{58C62DEE-2489-4CB1-880B-0F05D013355D}">
      <dgm:prSet/>
      <dgm:spPr/>
      <dgm:t>
        <a:bodyPr/>
        <a:lstStyle/>
        <a:p>
          <a:endParaRPr lang="en-US"/>
        </a:p>
      </dgm:t>
    </dgm:pt>
    <dgm:pt modelId="{58BB9F71-9DC5-49CF-9AB3-279093E535DC}">
      <dgm:prSet custT="1"/>
      <dgm:spPr/>
      <dgm:t>
        <a:bodyPr/>
        <a:lstStyle/>
        <a:p>
          <a:r>
            <a:rPr lang="pl-PL" sz="2000"/>
            <a:t>Final </a:t>
          </a:r>
          <a:r>
            <a:rPr lang="pl-PL" sz="2000" b="1"/>
            <a:t>report + 15 min presentation </a:t>
          </a:r>
          <a:endParaRPr lang="en-US" sz="2000"/>
        </a:p>
      </dgm:t>
    </dgm:pt>
    <dgm:pt modelId="{D57C3660-8E54-4B78-9E9D-5F06256BBF4F}" type="parTrans" cxnId="{7B2A0C89-D6E3-43A2-A033-0EBE4224EC6B}">
      <dgm:prSet/>
      <dgm:spPr/>
      <dgm:t>
        <a:bodyPr/>
        <a:lstStyle/>
        <a:p>
          <a:endParaRPr lang="en-US"/>
        </a:p>
      </dgm:t>
    </dgm:pt>
    <dgm:pt modelId="{9BFBF326-C1D3-4018-B30F-E530CC974ADA}" type="sibTrans" cxnId="{7B2A0C89-D6E3-43A2-A033-0EBE4224EC6B}">
      <dgm:prSet/>
      <dgm:spPr/>
      <dgm:t>
        <a:bodyPr/>
        <a:lstStyle/>
        <a:p>
          <a:endParaRPr lang="en-US"/>
        </a:p>
      </dgm:t>
    </dgm:pt>
    <dgm:pt modelId="{178B2F70-1121-4D51-9C0D-FE41D0F6D156}">
      <dgm:prSet/>
      <dgm:spPr/>
      <dgm:t>
        <a:bodyPr/>
        <a:lstStyle/>
        <a:p>
          <a:r>
            <a:rPr lang="pl-PL"/>
            <a:t>Brief topic description (What? Why?)</a:t>
          </a:r>
          <a:endParaRPr lang="en-US"/>
        </a:p>
      </dgm:t>
    </dgm:pt>
    <dgm:pt modelId="{DA946D5F-324C-48AB-807A-FA16D553264C}" type="parTrans" cxnId="{76D53966-2E16-4DCE-99BF-0C1BF3C5380B}">
      <dgm:prSet/>
      <dgm:spPr/>
      <dgm:t>
        <a:bodyPr/>
        <a:lstStyle/>
        <a:p>
          <a:endParaRPr lang="en-US"/>
        </a:p>
      </dgm:t>
    </dgm:pt>
    <dgm:pt modelId="{E4B05234-39CA-47D2-8B88-3A97D871826F}" type="sibTrans" cxnId="{76D53966-2E16-4DCE-99BF-0C1BF3C5380B}">
      <dgm:prSet/>
      <dgm:spPr/>
      <dgm:t>
        <a:bodyPr/>
        <a:lstStyle/>
        <a:p>
          <a:endParaRPr lang="en-US"/>
        </a:p>
      </dgm:t>
    </dgm:pt>
    <dgm:pt modelId="{72CF8343-34C6-4647-A437-FF68FFFD6688}">
      <dgm:prSet/>
      <dgm:spPr/>
      <dgm:t>
        <a:bodyPr/>
        <a:lstStyle/>
        <a:p>
          <a:r>
            <a:rPr lang="pl-PL" dirty="0" err="1"/>
            <a:t>Methods</a:t>
          </a:r>
          <a:r>
            <a:rPr lang="pl-PL" dirty="0"/>
            <a:t> </a:t>
          </a:r>
          <a:r>
            <a:rPr lang="pl-PL" dirty="0" err="1"/>
            <a:t>description</a:t>
          </a:r>
          <a:endParaRPr lang="en-US" dirty="0"/>
        </a:p>
      </dgm:t>
    </dgm:pt>
    <dgm:pt modelId="{4A378FCC-6EA2-4530-B229-8E913591617C}" type="parTrans" cxnId="{09C32D43-215F-42A2-A905-15013105A7A9}">
      <dgm:prSet/>
      <dgm:spPr/>
      <dgm:t>
        <a:bodyPr/>
        <a:lstStyle/>
        <a:p>
          <a:endParaRPr lang="en-US"/>
        </a:p>
      </dgm:t>
    </dgm:pt>
    <dgm:pt modelId="{1133A976-6AD2-457F-96B2-3BF8D20F1813}" type="sibTrans" cxnId="{09C32D43-215F-42A2-A905-15013105A7A9}">
      <dgm:prSet/>
      <dgm:spPr/>
      <dgm:t>
        <a:bodyPr/>
        <a:lstStyle/>
        <a:p>
          <a:endParaRPr lang="en-US"/>
        </a:p>
      </dgm:t>
    </dgm:pt>
    <dgm:pt modelId="{01EC679F-EA6A-47B2-B9BB-CD35BC228311}">
      <dgm:prSet/>
      <dgm:spPr/>
      <dgm:t>
        <a:bodyPr/>
        <a:lstStyle/>
        <a:p>
          <a:r>
            <a:rPr lang="pl-PL"/>
            <a:t>Results</a:t>
          </a:r>
          <a:endParaRPr lang="en-US"/>
        </a:p>
      </dgm:t>
    </dgm:pt>
    <dgm:pt modelId="{999E8062-25E9-4729-B691-A88603D8D87C}" type="parTrans" cxnId="{B0E60D13-0204-441B-B01E-B02EB7631B28}">
      <dgm:prSet/>
      <dgm:spPr/>
      <dgm:t>
        <a:bodyPr/>
        <a:lstStyle/>
        <a:p>
          <a:endParaRPr lang="en-US"/>
        </a:p>
      </dgm:t>
    </dgm:pt>
    <dgm:pt modelId="{C066C7D8-037A-4BB7-BE97-719A2417F855}" type="sibTrans" cxnId="{B0E60D13-0204-441B-B01E-B02EB7631B28}">
      <dgm:prSet/>
      <dgm:spPr/>
      <dgm:t>
        <a:bodyPr/>
        <a:lstStyle/>
        <a:p>
          <a:endParaRPr lang="en-US"/>
        </a:p>
      </dgm:t>
    </dgm:pt>
    <dgm:pt modelId="{79FD4FDD-8952-4A5F-800A-97F09FB28B2F}">
      <dgm:prSet/>
      <dgm:spPr/>
      <dgm:t>
        <a:bodyPr/>
        <a:lstStyle/>
        <a:p>
          <a:r>
            <a:rPr lang="pl-PL"/>
            <a:t>Conclusion -&gt; What worked best? Why?</a:t>
          </a:r>
          <a:endParaRPr lang="en-US"/>
        </a:p>
      </dgm:t>
    </dgm:pt>
    <dgm:pt modelId="{B8EBFE27-9DDF-4D08-AA65-0583152D2537}" type="parTrans" cxnId="{937E7F6D-12F4-4BC3-B3AF-46706C64478B}">
      <dgm:prSet/>
      <dgm:spPr/>
      <dgm:t>
        <a:bodyPr/>
        <a:lstStyle/>
        <a:p>
          <a:endParaRPr lang="en-US"/>
        </a:p>
      </dgm:t>
    </dgm:pt>
    <dgm:pt modelId="{45B42038-92FF-4395-8401-A381502EEC20}" type="sibTrans" cxnId="{937E7F6D-12F4-4BC3-B3AF-46706C64478B}">
      <dgm:prSet/>
      <dgm:spPr/>
      <dgm:t>
        <a:bodyPr/>
        <a:lstStyle/>
        <a:p>
          <a:endParaRPr lang="en-US"/>
        </a:p>
      </dgm:t>
    </dgm:pt>
    <dgm:pt modelId="{052FD8C6-93D2-43D5-8FF0-A2D74A4EFE59}" type="pres">
      <dgm:prSet presAssocID="{CFFBA7DE-1A48-4CFE-87F4-9EEC6D7C9EF4}" presName="linear" presStyleCnt="0">
        <dgm:presLayoutVars>
          <dgm:dir/>
          <dgm:animLvl val="lvl"/>
          <dgm:resizeHandles val="exact"/>
        </dgm:presLayoutVars>
      </dgm:prSet>
      <dgm:spPr/>
    </dgm:pt>
    <dgm:pt modelId="{75F0071D-AD8A-4340-B269-C9DAD5975AF5}" type="pres">
      <dgm:prSet presAssocID="{6892FF35-4C42-4683-99B7-ABE2C6740216}" presName="parentLin" presStyleCnt="0"/>
      <dgm:spPr/>
    </dgm:pt>
    <dgm:pt modelId="{E7B3DD0A-BBC5-4E6D-953E-A9CEBE7EFF23}" type="pres">
      <dgm:prSet presAssocID="{6892FF35-4C42-4683-99B7-ABE2C6740216}" presName="parentLeftMargin" presStyleLbl="node1" presStyleIdx="0" presStyleCnt="2"/>
      <dgm:spPr/>
    </dgm:pt>
    <dgm:pt modelId="{9EF65918-FFFA-446A-8868-83447BC0F01B}" type="pres">
      <dgm:prSet presAssocID="{6892FF35-4C42-4683-99B7-ABE2C6740216}" presName="parentText" presStyleLbl="node1" presStyleIdx="0" presStyleCnt="2" custScaleY="115864">
        <dgm:presLayoutVars>
          <dgm:chMax val="0"/>
          <dgm:bulletEnabled val="1"/>
        </dgm:presLayoutVars>
      </dgm:prSet>
      <dgm:spPr/>
    </dgm:pt>
    <dgm:pt modelId="{D40D0B0F-E790-4F92-A6CE-6D0B62C9D12A}" type="pres">
      <dgm:prSet presAssocID="{6892FF35-4C42-4683-99B7-ABE2C6740216}" presName="negativeSpace" presStyleCnt="0"/>
      <dgm:spPr/>
    </dgm:pt>
    <dgm:pt modelId="{9B9C3305-5F6A-42F5-B03B-EF3C65329E47}" type="pres">
      <dgm:prSet presAssocID="{6892FF35-4C42-4683-99B7-ABE2C6740216}" presName="childText" presStyleLbl="conFgAcc1" presStyleIdx="0" presStyleCnt="2">
        <dgm:presLayoutVars>
          <dgm:bulletEnabled val="1"/>
        </dgm:presLayoutVars>
      </dgm:prSet>
      <dgm:spPr/>
    </dgm:pt>
    <dgm:pt modelId="{83CE0E25-6FE9-4038-954C-58528D3330F2}" type="pres">
      <dgm:prSet presAssocID="{1921370C-4D36-4071-B1D3-C358A1D5E9A6}" presName="spaceBetweenRectangles" presStyleCnt="0"/>
      <dgm:spPr/>
    </dgm:pt>
    <dgm:pt modelId="{2C284A20-DBCD-41D4-8639-5F3C81C08457}" type="pres">
      <dgm:prSet presAssocID="{58BB9F71-9DC5-49CF-9AB3-279093E535DC}" presName="parentLin" presStyleCnt="0"/>
      <dgm:spPr/>
    </dgm:pt>
    <dgm:pt modelId="{675E6909-A16A-429D-9C8F-12A17F12EEA1}" type="pres">
      <dgm:prSet presAssocID="{58BB9F71-9DC5-49CF-9AB3-279093E535DC}" presName="parentLeftMargin" presStyleLbl="node1" presStyleIdx="0" presStyleCnt="2"/>
      <dgm:spPr/>
    </dgm:pt>
    <dgm:pt modelId="{11B3CB28-F160-4D99-A152-EB6649DDF569}" type="pres">
      <dgm:prSet presAssocID="{58BB9F71-9DC5-49CF-9AB3-279093E535D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2CE7FC1-194B-4330-9D4B-8A57B627722C}" type="pres">
      <dgm:prSet presAssocID="{58BB9F71-9DC5-49CF-9AB3-279093E535DC}" presName="negativeSpace" presStyleCnt="0"/>
      <dgm:spPr/>
    </dgm:pt>
    <dgm:pt modelId="{DCDB0F70-A9E7-488B-8C77-023C6F4EA518}" type="pres">
      <dgm:prSet presAssocID="{58BB9F71-9DC5-49CF-9AB3-279093E535D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6990A00-CB04-4C64-BA12-7BB3C14092B5}" type="presOf" srcId="{178B2F70-1121-4D51-9C0D-FE41D0F6D156}" destId="{DCDB0F70-A9E7-488B-8C77-023C6F4EA518}" srcOrd="0" destOrd="0" presId="urn:microsoft.com/office/officeart/2005/8/layout/list1"/>
    <dgm:cxn modelId="{5E3D7A04-73D6-4E33-8FB7-DB4F341E6FCA}" type="presOf" srcId="{70E05CE5-E3FC-4482-804A-3279D45F5359}" destId="{9B9C3305-5F6A-42F5-B03B-EF3C65329E47}" srcOrd="0" destOrd="0" presId="urn:microsoft.com/office/officeart/2005/8/layout/list1"/>
    <dgm:cxn modelId="{D08DD70D-1168-4807-926C-F984EA69CDCB}" type="presOf" srcId="{CFFBA7DE-1A48-4CFE-87F4-9EEC6D7C9EF4}" destId="{052FD8C6-93D2-43D5-8FF0-A2D74A4EFE59}" srcOrd="0" destOrd="0" presId="urn:microsoft.com/office/officeart/2005/8/layout/list1"/>
    <dgm:cxn modelId="{57D6E512-423E-47F7-9E77-BAF4C86AAB48}" srcId="{CFFBA7DE-1A48-4CFE-87F4-9EEC6D7C9EF4}" destId="{6892FF35-4C42-4683-99B7-ABE2C6740216}" srcOrd="0" destOrd="0" parTransId="{384122CF-B457-4529-BE83-6E8E36DCA94B}" sibTransId="{1921370C-4D36-4071-B1D3-C358A1D5E9A6}"/>
    <dgm:cxn modelId="{B0E60D13-0204-441B-B01E-B02EB7631B28}" srcId="{58BB9F71-9DC5-49CF-9AB3-279093E535DC}" destId="{01EC679F-EA6A-47B2-B9BB-CD35BC228311}" srcOrd="2" destOrd="0" parTransId="{999E8062-25E9-4729-B691-A88603D8D87C}" sibTransId="{C066C7D8-037A-4BB7-BE97-719A2417F855}"/>
    <dgm:cxn modelId="{65414415-14C0-4A04-8085-7E0964110FB1}" type="presOf" srcId="{4975D03D-4233-40F3-9349-3715B976FE24}" destId="{9B9C3305-5F6A-42F5-B03B-EF3C65329E47}" srcOrd="0" destOrd="1" presId="urn:microsoft.com/office/officeart/2005/8/layout/list1"/>
    <dgm:cxn modelId="{644C6731-915D-4120-820E-182F84425BB0}" type="presOf" srcId="{72CF8343-34C6-4647-A437-FF68FFFD6688}" destId="{DCDB0F70-A9E7-488B-8C77-023C6F4EA518}" srcOrd="0" destOrd="1" presId="urn:microsoft.com/office/officeart/2005/8/layout/list1"/>
    <dgm:cxn modelId="{B493F432-E178-4C40-B839-C85D387D062D}" type="presOf" srcId="{6892FF35-4C42-4683-99B7-ABE2C6740216}" destId="{E7B3DD0A-BBC5-4E6D-953E-A9CEBE7EFF23}" srcOrd="0" destOrd="0" presId="urn:microsoft.com/office/officeart/2005/8/layout/list1"/>
    <dgm:cxn modelId="{09C32D43-215F-42A2-A905-15013105A7A9}" srcId="{58BB9F71-9DC5-49CF-9AB3-279093E535DC}" destId="{72CF8343-34C6-4647-A437-FF68FFFD6688}" srcOrd="1" destOrd="0" parTransId="{4A378FCC-6EA2-4530-B229-8E913591617C}" sibTransId="{1133A976-6AD2-457F-96B2-3BF8D20F1813}"/>
    <dgm:cxn modelId="{76D53966-2E16-4DCE-99BF-0C1BF3C5380B}" srcId="{58BB9F71-9DC5-49CF-9AB3-279093E535DC}" destId="{178B2F70-1121-4D51-9C0D-FE41D0F6D156}" srcOrd="0" destOrd="0" parTransId="{DA946D5F-324C-48AB-807A-FA16D553264C}" sibTransId="{E4B05234-39CA-47D2-8B88-3A97D871826F}"/>
    <dgm:cxn modelId="{937E7F6D-12F4-4BC3-B3AF-46706C64478B}" srcId="{58BB9F71-9DC5-49CF-9AB3-279093E535DC}" destId="{79FD4FDD-8952-4A5F-800A-97F09FB28B2F}" srcOrd="3" destOrd="0" parTransId="{B8EBFE27-9DDF-4D08-AA65-0583152D2537}" sibTransId="{45B42038-92FF-4395-8401-A381502EEC20}"/>
    <dgm:cxn modelId="{5421D14D-258D-4266-83C8-928C6EB27A20}" type="presOf" srcId="{79FD4FDD-8952-4A5F-800A-97F09FB28B2F}" destId="{DCDB0F70-A9E7-488B-8C77-023C6F4EA518}" srcOrd="0" destOrd="3" presId="urn:microsoft.com/office/officeart/2005/8/layout/list1"/>
    <dgm:cxn modelId="{7B2A0C89-D6E3-43A2-A033-0EBE4224EC6B}" srcId="{CFFBA7DE-1A48-4CFE-87F4-9EEC6D7C9EF4}" destId="{58BB9F71-9DC5-49CF-9AB3-279093E535DC}" srcOrd="1" destOrd="0" parTransId="{D57C3660-8E54-4B78-9E9D-5F06256BBF4F}" sibTransId="{9BFBF326-C1D3-4018-B30F-E530CC974ADA}"/>
    <dgm:cxn modelId="{F09C4E8D-9034-46AD-9F01-604E3A33EBC8}" type="presOf" srcId="{58BB9F71-9DC5-49CF-9AB3-279093E535DC}" destId="{11B3CB28-F160-4D99-A152-EB6649DDF569}" srcOrd="1" destOrd="0" presId="urn:microsoft.com/office/officeart/2005/8/layout/list1"/>
    <dgm:cxn modelId="{76956DBC-ECBA-4CD7-902E-2F3F66EF77C7}" srcId="{6892FF35-4C42-4683-99B7-ABE2C6740216}" destId="{70E05CE5-E3FC-4482-804A-3279D45F5359}" srcOrd="0" destOrd="0" parTransId="{A48E910B-F275-4FCE-AB36-DC912AA86261}" sibTransId="{E6FAE0A9-BC0E-47AF-BDE3-A02557B43C6B}"/>
    <dgm:cxn modelId="{A452ECBE-F3BC-4097-AF0F-F984106B31BC}" type="presOf" srcId="{01EC679F-EA6A-47B2-B9BB-CD35BC228311}" destId="{DCDB0F70-A9E7-488B-8C77-023C6F4EA518}" srcOrd="0" destOrd="2" presId="urn:microsoft.com/office/officeart/2005/8/layout/list1"/>
    <dgm:cxn modelId="{0FB716CD-19D8-4E6C-B558-CA67593C46E3}" type="presOf" srcId="{58BB9F71-9DC5-49CF-9AB3-279093E535DC}" destId="{675E6909-A16A-429D-9C8F-12A17F12EEA1}" srcOrd="0" destOrd="0" presId="urn:microsoft.com/office/officeart/2005/8/layout/list1"/>
    <dgm:cxn modelId="{57FDDDE0-2B04-41C2-AB53-35AE9D67AF40}" srcId="{6892FF35-4C42-4683-99B7-ABE2C6740216}" destId="{4975D03D-4233-40F3-9349-3715B976FE24}" srcOrd="1" destOrd="0" parTransId="{64C529BD-4B93-4BB8-9B4E-D8B68279F6C7}" sibTransId="{1BD12FDD-1127-4E1E-9109-266F2840667F}"/>
    <dgm:cxn modelId="{FE42ACE3-B8F0-4263-B883-4F75A829D02E}" type="presOf" srcId="{1523A838-0F8C-4A87-9918-D72C3ED1B974}" destId="{9B9C3305-5F6A-42F5-B03B-EF3C65329E47}" srcOrd="0" destOrd="2" presId="urn:microsoft.com/office/officeart/2005/8/layout/list1"/>
    <dgm:cxn modelId="{0B70A7E6-741C-4F45-89B0-CAD1764D0FFC}" type="presOf" srcId="{6892FF35-4C42-4683-99B7-ABE2C6740216}" destId="{9EF65918-FFFA-446A-8868-83447BC0F01B}" srcOrd="1" destOrd="0" presId="urn:microsoft.com/office/officeart/2005/8/layout/list1"/>
    <dgm:cxn modelId="{58C62DEE-2489-4CB1-880B-0F05D013355D}" srcId="{6892FF35-4C42-4683-99B7-ABE2C6740216}" destId="{1523A838-0F8C-4A87-9918-D72C3ED1B974}" srcOrd="2" destOrd="0" parTransId="{0614917A-4EE8-47E5-A975-E8EA552FD954}" sibTransId="{AEFC0392-7019-433C-B610-A4B8E2E97C9F}"/>
    <dgm:cxn modelId="{EC4D5B35-BC2D-45E1-AD36-C08E08428501}" type="presParOf" srcId="{052FD8C6-93D2-43D5-8FF0-A2D74A4EFE59}" destId="{75F0071D-AD8A-4340-B269-C9DAD5975AF5}" srcOrd="0" destOrd="0" presId="urn:microsoft.com/office/officeart/2005/8/layout/list1"/>
    <dgm:cxn modelId="{4D0BCBD4-1297-47A2-B0BB-E5150EB52958}" type="presParOf" srcId="{75F0071D-AD8A-4340-B269-C9DAD5975AF5}" destId="{E7B3DD0A-BBC5-4E6D-953E-A9CEBE7EFF23}" srcOrd="0" destOrd="0" presId="urn:microsoft.com/office/officeart/2005/8/layout/list1"/>
    <dgm:cxn modelId="{3C59D8E4-82A7-4CDA-B39F-82DF5A954F66}" type="presParOf" srcId="{75F0071D-AD8A-4340-B269-C9DAD5975AF5}" destId="{9EF65918-FFFA-446A-8868-83447BC0F01B}" srcOrd="1" destOrd="0" presId="urn:microsoft.com/office/officeart/2005/8/layout/list1"/>
    <dgm:cxn modelId="{88A1AAD0-BD6D-4F4A-84FF-0F5D36157EC2}" type="presParOf" srcId="{052FD8C6-93D2-43D5-8FF0-A2D74A4EFE59}" destId="{D40D0B0F-E790-4F92-A6CE-6D0B62C9D12A}" srcOrd="1" destOrd="0" presId="urn:microsoft.com/office/officeart/2005/8/layout/list1"/>
    <dgm:cxn modelId="{812EDA99-EC00-4A52-B2FD-7369976EDFF5}" type="presParOf" srcId="{052FD8C6-93D2-43D5-8FF0-A2D74A4EFE59}" destId="{9B9C3305-5F6A-42F5-B03B-EF3C65329E47}" srcOrd="2" destOrd="0" presId="urn:microsoft.com/office/officeart/2005/8/layout/list1"/>
    <dgm:cxn modelId="{6A081982-694C-4A95-A09E-CF2393D4E9FE}" type="presParOf" srcId="{052FD8C6-93D2-43D5-8FF0-A2D74A4EFE59}" destId="{83CE0E25-6FE9-4038-954C-58528D3330F2}" srcOrd="3" destOrd="0" presId="urn:microsoft.com/office/officeart/2005/8/layout/list1"/>
    <dgm:cxn modelId="{17070B0B-339D-4FFD-B633-65290DADA1AB}" type="presParOf" srcId="{052FD8C6-93D2-43D5-8FF0-A2D74A4EFE59}" destId="{2C284A20-DBCD-41D4-8639-5F3C81C08457}" srcOrd="4" destOrd="0" presId="urn:microsoft.com/office/officeart/2005/8/layout/list1"/>
    <dgm:cxn modelId="{0E3E1DBD-DA4C-4EC1-9257-80F386852E1C}" type="presParOf" srcId="{2C284A20-DBCD-41D4-8639-5F3C81C08457}" destId="{675E6909-A16A-429D-9C8F-12A17F12EEA1}" srcOrd="0" destOrd="0" presId="urn:microsoft.com/office/officeart/2005/8/layout/list1"/>
    <dgm:cxn modelId="{F43F46EC-0588-484C-ACC9-B6FE4E1E43E0}" type="presParOf" srcId="{2C284A20-DBCD-41D4-8639-5F3C81C08457}" destId="{11B3CB28-F160-4D99-A152-EB6649DDF569}" srcOrd="1" destOrd="0" presId="urn:microsoft.com/office/officeart/2005/8/layout/list1"/>
    <dgm:cxn modelId="{5767B49E-C683-493A-A9BF-0C12C7375915}" type="presParOf" srcId="{052FD8C6-93D2-43D5-8FF0-A2D74A4EFE59}" destId="{B2CE7FC1-194B-4330-9D4B-8A57B627722C}" srcOrd="5" destOrd="0" presId="urn:microsoft.com/office/officeart/2005/8/layout/list1"/>
    <dgm:cxn modelId="{77F16FC5-59D5-4319-9424-A81750C633D4}" type="presParOf" srcId="{052FD8C6-93D2-43D5-8FF0-A2D74A4EFE59}" destId="{DCDB0F70-A9E7-488B-8C77-023C6F4EA51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2784A-6FDA-444A-8F33-9F7142DFA5FC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A5DA9-E652-4399-BCE8-E324AF9A4106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C294E-AAEA-41DE-8610-C65899BBD503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There will be two such tests. </a:t>
          </a:r>
          <a:endParaRPr lang="en-US" sz="2500" kern="1200" dirty="0"/>
        </a:p>
      </dsp:txBody>
      <dsp:txXfrm>
        <a:off x="1816103" y="671"/>
        <a:ext cx="4447536" cy="1572384"/>
      </dsp:txXfrm>
    </dsp:sp>
    <dsp:sp modelId="{186FA226-7563-4433-9DF9-7E3BA307F5A1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CE2E5-40E3-4AEC-A1B4-539D7D89F72F}">
      <dsp:nvSpPr>
        <dsp:cNvPr id="0" name=""/>
        <dsp:cNvSpPr/>
      </dsp:nvSpPr>
      <dsp:spPr>
        <a:xfrm>
          <a:off x="475646" y="2376203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A0FDB-FD03-4161-900D-EE3D21E57950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The first one </a:t>
          </a:r>
          <a:r>
            <a:rPr lang="pl-PL" sz="2500" kern="1200" dirty="0" err="1"/>
            <a:t>devoted</a:t>
          </a:r>
          <a:r>
            <a:rPr lang="pl-PL" sz="2500" kern="1200" dirty="0"/>
            <a:t> to data </a:t>
          </a:r>
          <a:r>
            <a:rPr lang="pl-PL" sz="2500" kern="1200" dirty="0" err="1"/>
            <a:t>preprocessing</a:t>
          </a:r>
          <a:r>
            <a:rPr lang="pl-PL" sz="2500" kern="1200" dirty="0"/>
            <a:t> in </a:t>
          </a:r>
          <a:r>
            <a:rPr lang="pl-PL" sz="2500" kern="1200" dirty="0" err="1"/>
            <a:t>numpy</a:t>
          </a:r>
          <a:r>
            <a:rPr lang="pl-PL" sz="2500" kern="1200" dirty="0"/>
            <a:t> and </a:t>
          </a:r>
          <a:r>
            <a:rPr lang="pl-PL" sz="2500" kern="1200" dirty="0" err="1"/>
            <a:t>pandas</a:t>
          </a:r>
          <a:endParaRPr lang="en-US" sz="2500" kern="1200" dirty="0"/>
        </a:p>
      </dsp:txBody>
      <dsp:txXfrm>
        <a:off x="1816103" y="1966151"/>
        <a:ext cx="4447536" cy="1572384"/>
      </dsp:txXfrm>
    </dsp:sp>
    <dsp:sp modelId="{8CE24B5C-3CA6-421B-B889-6EDF629AFBF7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18B22-D0CC-4716-B18C-507FFECC4455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26107-AFF7-49A6-972B-21DFD5FACB34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The second </a:t>
          </a:r>
          <a:r>
            <a:rPr lang="pl-PL" sz="2500" kern="1200" dirty="0"/>
            <a:t>for </a:t>
          </a:r>
          <a:r>
            <a:rPr lang="pl-PL" sz="2500" kern="1200" dirty="0" err="1"/>
            <a:t>verifying</a:t>
          </a:r>
          <a:r>
            <a:rPr lang="pl-PL" sz="2500" kern="1200" dirty="0"/>
            <a:t> the </a:t>
          </a:r>
          <a:r>
            <a:rPr lang="pl-PL" sz="2500" kern="1200" dirty="0" err="1"/>
            <a:t>knowledge</a:t>
          </a:r>
          <a:r>
            <a:rPr lang="pl-PL" sz="2500" kern="1200" dirty="0"/>
            <a:t> of ML </a:t>
          </a:r>
          <a:r>
            <a:rPr lang="pl-PL" sz="2500" kern="1200" dirty="0" err="1"/>
            <a:t>algorithms</a:t>
          </a:r>
          <a:endParaRPr lang="en-US" sz="2500" kern="1200" dirty="0"/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C3305-5F6A-42F5-B03B-EF3C65329E47}">
      <dsp:nvSpPr>
        <dsp:cNvPr id="0" name=""/>
        <dsp:cNvSpPr/>
      </dsp:nvSpPr>
      <dsp:spPr>
        <a:xfrm>
          <a:off x="0" y="411516"/>
          <a:ext cx="10515600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Motivation: What problem are you tackling</a:t>
          </a:r>
          <a:r>
            <a:rPr lang="pl-PL" sz="1800" kern="1200"/>
            <a:t> and why is it interesting for you</a:t>
          </a:r>
          <a:r>
            <a:rPr lang="en-GB" sz="1800" kern="1200"/>
            <a:t>? Is</a:t>
          </a:r>
          <a:r>
            <a:rPr lang="pl-PL" sz="1800" kern="1200"/>
            <a:t> it </a:t>
          </a:r>
          <a:r>
            <a:rPr lang="en-GB" sz="1800" kern="1200"/>
            <a:t>an application or a theoretical </a:t>
          </a:r>
          <a:r>
            <a:rPr lang="pl-PL" sz="1800" kern="1200"/>
            <a:t>research</a:t>
          </a:r>
          <a:r>
            <a:rPr lang="en-GB" sz="1800" kern="1200"/>
            <a:t>?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Method: What machine learning techniques are you planning to apply or improve upon?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Intended experiments: What experiments are you planning to run? How do you plan to evaluate your machine learning algorithm?</a:t>
          </a:r>
          <a:endParaRPr lang="en-US" sz="1800" kern="1200" dirty="0"/>
        </a:p>
      </dsp:txBody>
      <dsp:txXfrm>
        <a:off x="0" y="411516"/>
        <a:ext cx="10515600" cy="1871100"/>
      </dsp:txXfrm>
    </dsp:sp>
    <dsp:sp modelId="{9EF65918-FFFA-446A-8868-83447BC0F01B}">
      <dsp:nvSpPr>
        <dsp:cNvPr id="0" name=""/>
        <dsp:cNvSpPr/>
      </dsp:nvSpPr>
      <dsp:spPr>
        <a:xfrm>
          <a:off x="525780" y="61541"/>
          <a:ext cx="7360920" cy="6156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Proposal</a:t>
          </a:r>
          <a:r>
            <a:rPr lang="pl-PL" sz="2000" kern="1200" dirty="0"/>
            <a:t> – </a:t>
          </a:r>
          <a:r>
            <a:rPr lang="pl-PL" sz="2000" kern="1200" dirty="0" err="1"/>
            <a:t>brief</a:t>
          </a:r>
          <a:r>
            <a:rPr lang="pl-PL" sz="2000" kern="1200" dirty="0"/>
            <a:t> (1pg max!) </a:t>
          </a:r>
          <a:r>
            <a:rPr lang="pl-PL" sz="2000" b="1" kern="1200" dirty="0"/>
            <a:t>report + 5 min </a:t>
          </a:r>
          <a:r>
            <a:rPr lang="pl-PL" sz="2000" b="1" kern="1200" dirty="0" err="1"/>
            <a:t>presentation</a:t>
          </a:r>
          <a:r>
            <a:rPr lang="pl-PL" sz="2000" b="1" kern="1200" dirty="0"/>
            <a:t> </a:t>
          </a:r>
          <a:r>
            <a:rPr lang="pl-PL" sz="2000" kern="1200" dirty="0" err="1"/>
            <a:t>where</a:t>
          </a:r>
          <a:r>
            <a:rPr lang="pl-PL" sz="2000" kern="1200" dirty="0"/>
            <a:t> </a:t>
          </a:r>
          <a:r>
            <a:rPr lang="pl-PL" sz="2000" kern="1200" dirty="0" err="1"/>
            <a:t>you</a:t>
          </a:r>
          <a:r>
            <a:rPr lang="pl-PL" sz="2000" kern="1200" dirty="0"/>
            <a:t> </a:t>
          </a:r>
          <a:r>
            <a:rPr lang="pl-PL" sz="2000" kern="1200" dirty="0" err="1"/>
            <a:t>describe</a:t>
          </a:r>
          <a:r>
            <a:rPr lang="pl-PL" sz="2000" kern="1200" dirty="0"/>
            <a:t> </a:t>
          </a:r>
          <a:r>
            <a:rPr lang="pl-PL" sz="2000" kern="1200" dirty="0" err="1"/>
            <a:t>what</a:t>
          </a:r>
          <a:r>
            <a:rPr lang="pl-PL" sz="2000" kern="1200" dirty="0"/>
            <a:t> </a:t>
          </a:r>
          <a:r>
            <a:rPr lang="pl-PL" sz="2000" kern="1200" dirty="0" err="1"/>
            <a:t>are</a:t>
          </a:r>
          <a:r>
            <a:rPr lang="pl-PL" sz="2000" kern="1200" dirty="0"/>
            <a:t> </a:t>
          </a:r>
          <a:r>
            <a:rPr lang="pl-PL" sz="2000" kern="1200" dirty="0" err="1"/>
            <a:t>you</a:t>
          </a:r>
          <a:r>
            <a:rPr lang="pl-PL" sz="2000" kern="1200" dirty="0"/>
            <a:t> </a:t>
          </a:r>
          <a:r>
            <a:rPr lang="pl-PL" sz="2000" kern="1200" dirty="0" err="1"/>
            <a:t>going</a:t>
          </a:r>
          <a:r>
            <a:rPr lang="pl-PL" sz="2000" kern="1200" dirty="0"/>
            <a:t> to do:</a:t>
          </a:r>
          <a:endParaRPr lang="en-US" sz="2000" kern="1200" dirty="0"/>
        </a:p>
      </dsp:txBody>
      <dsp:txXfrm>
        <a:off x="555834" y="91595"/>
        <a:ext cx="7300812" cy="555546"/>
      </dsp:txXfrm>
    </dsp:sp>
    <dsp:sp modelId="{DCDB0F70-A9E7-488B-8C77-023C6F4EA518}">
      <dsp:nvSpPr>
        <dsp:cNvPr id="0" name=""/>
        <dsp:cNvSpPr/>
      </dsp:nvSpPr>
      <dsp:spPr>
        <a:xfrm>
          <a:off x="0" y="2645496"/>
          <a:ext cx="10515600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Brief topic description (What? Why?)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 err="1"/>
            <a:t>Methods</a:t>
          </a:r>
          <a:r>
            <a:rPr lang="pl-PL" sz="1800" kern="1200" dirty="0"/>
            <a:t> </a:t>
          </a:r>
          <a:r>
            <a:rPr lang="pl-PL" sz="1800" kern="1200" dirty="0" err="1"/>
            <a:t>description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Results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Conclusion -&gt; What worked best? Why?</a:t>
          </a:r>
          <a:endParaRPr lang="en-US" sz="1800" kern="1200"/>
        </a:p>
      </dsp:txBody>
      <dsp:txXfrm>
        <a:off x="0" y="2645496"/>
        <a:ext cx="10515600" cy="1644300"/>
      </dsp:txXfrm>
    </dsp:sp>
    <dsp:sp modelId="{11B3CB28-F160-4D99-A152-EB6649DDF569}">
      <dsp:nvSpPr>
        <dsp:cNvPr id="0" name=""/>
        <dsp:cNvSpPr/>
      </dsp:nvSpPr>
      <dsp:spPr>
        <a:xfrm>
          <a:off x="525780" y="2379816"/>
          <a:ext cx="7360920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Final </a:t>
          </a:r>
          <a:r>
            <a:rPr lang="pl-PL" sz="2000" b="1" kern="1200"/>
            <a:t>report + 15 min presentation </a:t>
          </a:r>
          <a:endParaRPr lang="en-US" sz="2000" kern="1200"/>
        </a:p>
      </dsp:txBody>
      <dsp:txXfrm>
        <a:off x="551719" y="2405755"/>
        <a:ext cx="73090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EAEE4D-552C-ED2F-ED94-4800C890B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BC31D7A-70C6-93EA-DC6B-B0AECD852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F0CFB7-FFF0-8F40-20C6-E5EEEDD4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FE84B1-B4BA-7BFE-CF6A-12786477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2B8497-C69F-EA63-A521-31922943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75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D486AB-1373-20BA-D9AF-9148EE34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CC93B87-711C-3A0F-9D5C-B385E4928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138918-B43F-6920-65CF-BBAB478E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A2F2DF-A874-F862-D0A9-FD0187A1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89F16D-E8A9-5010-5069-53305347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4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996334F-1E27-A9A2-473C-E1F8E1588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84EDBBD-ADA7-E551-D72E-E9BFBDF2F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AFAC58B-0161-FF5B-0541-33DE19BA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7A8E0F-D243-589D-CE13-222328A7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FB9010-C751-C4F7-9CBA-9CB4FB45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5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8AC0FE-060C-9EE6-0DA9-C5DC5ADD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9BDA27-E359-0379-6613-6A9378D5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725B1B3-5D3E-1C27-CB35-A3763679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F79B03-F9BA-4229-D973-6597C60A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0C967D-6FB5-F636-C459-15951A37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11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82937C-CA95-21ED-9A4B-9B2C5644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BEA0294-6D4E-CC02-781E-662DE2FE2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38A8B8-9B03-F558-B1E5-CA16FFF1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A84C13B-A1BB-2A9F-FA8C-BDC83A39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847741-E9B8-B31F-9FCF-F78335FF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3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CA1ED6-540E-85AF-F897-79290838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474547-7803-2351-4799-985D1633D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C5A055A-B8C2-C376-4BFB-83DF28CD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74AEF66-39C2-E9E2-B811-DB9F2CF6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0AE5185-6B70-909A-D368-CA11CA28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59B33B0-1D8B-44A8-00CD-7DEA16F9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5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EED4CA-78B5-9072-91F6-8621FB7D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70195B-5D6A-2B4B-4449-C5BFF691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A05EDE-DB8A-7441-95CA-F2583672F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03D2CD0-0682-623A-3512-1578F6AFC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0CD9D45-84E7-CC9F-522A-CD86D3A6D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599D40F-AE36-A56F-BF44-61F5C969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41F06BE-AB18-3377-4EA1-6C434E82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83860D2-8419-ADE5-4275-FC9D5E4E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0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F75D8F-623F-E281-E9AB-42ADB8F3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137B24C-281C-E1DB-F8AC-7747926D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828271F-4F1E-B887-DE70-BBCC0688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B38C70D-74A8-05BC-B7DE-042CE54D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91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B5EEAF8-81BB-05A3-33CC-A902B1A3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91892A9-6489-59DB-6863-1E823356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7A52FFD-1098-EAA7-26B4-765A53A4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93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8B92B3-F6C9-A2C3-D38D-0F6AB8F2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D4D5D3-8AC3-1BD0-EC64-7B81AB5B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EA21891-D0EF-FADB-0354-2EF779CE2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18FC409-316D-9227-46EE-739F3E35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47D3E3-2ED7-3D64-2458-572D9170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D9DA816-1701-78E7-3B4F-A49330F4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44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FA1550-9F76-60C8-936F-584141A3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A171EEC-BC56-4897-41D8-F5C328D89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F9661FE-1FE8-5A22-1448-78AEB3024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64C6DEA-D374-D87E-0731-7E558D6D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6BFBB5-D9FF-6891-7FF1-62835D52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4E0C1CD-CD07-857B-E731-D630ED7D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89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CC73614-722A-CC8D-C304-7F776431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0E2EFE4-8EC5-0FDB-5DA9-BB8231F52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F8D5E91-35E9-16DA-EFCA-BAE21723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8AAB6-7EF8-4332-BB59-8665E6FEA303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9C14114-26F3-1553-99C8-26FF2EDA9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6ECC661-6C76-80D4-81FC-71E8AF0A8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618A8-E0E0-4FF1-9C21-A792EDDF6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2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3ABF-0C60-6546-2A94-960DE471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2079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+mn-lt"/>
              </a:rPr>
              <a:t>Machine Learning –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BB37-5C84-C956-3FD7-36D7DABF7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9138"/>
            <a:ext cx="9144000" cy="2538662"/>
          </a:xfrm>
        </p:spPr>
        <p:txBody>
          <a:bodyPr>
            <a:normAutofit fontScale="70000" lnSpcReduction="20000"/>
          </a:bodyPr>
          <a:lstStyle/>
          <a:p>
            <a:r>
              <a:rPr lang="en-GB" sz="2800" dirty="0"/>
              <a:t>winter 2022/23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pl-PL" dirty="0"/>
              <a:t>Mateusz Krawczyk</a:t>
            </a:r>
          </a:p>
          <a:p>
            <a:r>
              <a:rPr lang="pl-PL" dirty="0"/>
              <a:t>mateusz.krawczyk@pwr.edu.pl</a:t>
            </a:r>
            <a:endParaRPr lang="en-GB" dirty="0"/>
          </a:p>
          <a:p>
            <a:r>
              <a:rPr lang="en-GB" dirty="0"/>
              <a:t>WUST, WPPT, Department of Theoretical Physics</a:t>
            </a:r>
          </a:p>
          <a:p>
            <a:r>
              <a:rPr lang="en-GB" dirty="0"/>
              <a:t>503, A1</a:t>
            </a:r>
          </a:p>
        </p:txBody>
      </p:sp>
    </p:spTree>
    <p:extLst>
      <p:ext uri="{BB962C8B-B14F-4D97-AF65-F5344CB8AC3E}">
        <p14:creationId xmlns:p14="http://schemas.microsoft.com/office/powerpoint/2010/main" val="14039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DBA685-E4C4-D6CC-0A3A-8E82F945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Organisation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CF5F-BC95-248F-61BE-44D172F1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374" y="311285"/>
            <a:ext cx="7159558" cy="6303524"/>
          </a:xfrm>
        </p:spPr>
        <p:txBody>
          <a:bodyPr anchor="ctr">
            <a:normAutofit/>
          </a:bodyPr>
          <a:lstStyle/>
          <a:p>
            <a:r>
              <a:rPr lang="en-GB" sz="2000" dirty="0"/>
              <a:t>Consultations </a:t>
            </a:r>
            <a:r>
              <a:rPr lang="pl-PL" sz="2000" dirty="0"/>
              <a:t>: on </a:t>
            </a:r>
            <a:r>
              <a:rPr lang="pl-PL" sz="2000" dirty="0" err="1"/>
              <a:t>request</a:t>
            </a:r>
            <a:endParaRPr lang="en-GB" sz="2000" dirty="0"/>
          </a:p>
          <a:p>
            <a:r>
              <a:rPr lang="en-GB" sz="2000" dirty="0"/>
              <a:t>Grading:</a:t>
            </a:r>
          </a:p>
          <a:p>
            <a:pPr lvl="1"/>
            <a:r>
              <a:rPr lang="en-GB" sz="2000" dirty="0"/>
              <a:t>Two tests based on the knowledge from the lecture and numerical skills – </a:t>
            </a:r>
            <a:r>
              <a:rPr lang="pl-PL" sz="2000" dirty="0"/>
              <a:t>1</a:t>
            </a:r>
            <a:r>
              <a:rPr lang="en-GB" sz="2000" dirty="0"/>
              <a:t>x</a:t>
            </a:r>
            <a:r>
              <a:rPr lang="pl-PL" sz="2000" dirty="0"/>
              <a:t>20</a:t>
            </a:r>
            <a:r>
              <a:rPr lang="en-GB" sz="2000" dirty="0"/>
              <a:t>pts</a:t>
            </a:r>
            <a:r>
              <a:rPr lang="pl-PL" sz="2000" dirty="0"/>
              <a:t> + 1x25pts</a:t>
            </a:r>
            <a:endParaRPr lang="en-GB" sz="2000" dirty="0"/>
          </a:p>
          <a:p>
            <a:pPr lvl="1"/>
            <a:r>
              <a:rPr lang="en-GB" sz="2000" dirty="0"/>
              <a:t>Whole semester project – </a:t>
            </a:r>
            <a:r>
              <a:rPr lang="pl-PL" sz="2000" dirty="0"/>
              <a:t>50</a:t>
            </a:r>
            <a:r>
              <a:rPr lang="en-GB" sz="2000" dirty="0"/>
              <a:t>pts – groups of 3</a:t>
            </a:r>
            <a:endParaRPr lang="pl-PL" sz="2000" dirty="0"/>
          </a:p>
          <a:p>
            <a:pPr lvl="1"/>
            <a:r>
              <a:rPr lang="en-GB" sz="2000" dirty="0"/>
              <a:t>Activity</a:t>
            </a:r>
            <a:r>
              <a:rPr lang="pl-PL" sz="2000" dirty="0"/>
              <a:t> 20pts</a:t>
            </a:r>
            <a:r>
              <a:rPr lang="en-GB" sz="2000" dirty="0"/>
              <a:t> –</a:t>
            </a:r>
            <a:r>
              <a:rPr lang="pl-PL" sz="2000" dirty="0"/>
              <a:t> l</a:t>
            </a:r>
            <a:r>
              <a:rPr lang="en-GB" sz="2000" dirty="0" err="1"/>
              <a:t>ive</a:t>
            </a:r>
            <a:r>
              <a:rPr lang="en-GB" sz="2000" dirty="0"/>
              <a:t>–coding in front of the entire group.</a:t>
            </a:r>
          </a:p>
          <a:p>
            <a:pPr lvl="1"/>
            <a:r>
              <a:rPr lang="en-GB" sz="2000" dirty="0"/>
              <a:t>The earned points will be translated into the final grade according to:</a:t>
            </a:r>
          </a:p>
          <a:p>
            <a:pPr lvl="2"/>
            <a:r>
              <a:rPr lang="en-GB" dirty="0"/>
              <a:t>    51 – 60</a:t>
            </a:r>
            <a:r>
              <a:rPr lang="pl-PL" dirty="0" err="1"/>
              <a:t>pts</a:t>
            </a:r>
            <a:r>
              <a:rPr lang="en-GB" dirty="0"/>
              <a:t>: 3.0</a:t>
            </a:r>
          </a:p>
          <a:p>
            <a:pPr lvl="2"/>
            <a:r>
              <a:rPr lang="en-GB" dirty="0"/>
              <a:t>    61</a:t>
            </a:r>
            <a:r>
              <a:rPr lang="pl-PL" dirty="0"/>
              <a:t> –</a:t>
            </a:r>
            <a:r>
              <a:rPr lang="en-GB" dirty="0"/>
              <a:t> 70</a:t>
            </a:r>
            <a:r>
              <a:rPr lang="pl-PL" dirty="0" err="1"/>
              <a:t>pts</a:t>
            </a:r>
            <a:r>
              <a:rPr lang="en-GB" dirty="0"/>
              <a:t>: 3.5</a:t>
            </a:r>
          </a:p>
          <a:p>
            <a:pPr lvl="2"/>
            <a:r>
              <a:rPr lang="en-GB" dirty="0"/>
              <a:t>    71 – 80</a:t>
            </a:r>
            <a:r>
              <a:rPr lang="pl-PL" dirty="0" err="1"/>
              <a:t>pts</a:t>
            </a:r>
            <a:r>
              <a:rPr lang="en-GB" dirty="0"/>
              <a:t>: 4.0</a:t>
            </a:r>
          </a:p>
          <a:p>
            <a:pPr lvl="2"/>
            <a:r>
              <a:rPr lang="en-GB" dirty="0"/>
              <a:t>    81 – 90</a:t>
            </a:r>
            <a:r>
              <a:rPr lang="pl-PL" dirty="0" err="1"/>
              <a:t>pts</a:t>
            </a:r>
            <a:r>
              <a:rPr lang="en-GB" dirty="0"/>
              <a:t>: 4.5</a:t>
            </a:r>
          </a:p>
          <a:p>
            <a:pPr lvl="2"/>
            <a:r>
              <a:rPr lang="en-GB" dirty="0"/>
              <a:t>    91 – 98</a:t>
            </a:r>
            <a:r>
              <a:rPr lang="pl-PL" dirty="0" err="1"/>
              <a:t>pts</a:t>
            </a:r>
            <a:r>
              <a:rPr lang="en-GB" dirty="0"/>
              <a:t>:  5.0</a:t>
            </a:r>
          </a:p>
          <a:p>
            <a:pPr lvl="2"/>
            <a:r>
              <a:rPr lang="en-GB" dirty="0"/>
              <a:t>    99 </a:t>
            </a:r>
            <a:r>
              <a:rPr lang="pl-PL" dirty="0"/>
              <a:t>– </a:t>
            </a:r>
            <a:r>
              <a:rPr lang="en-GB" dirty="0"/>
              <a:t>more?: 5.5</a:t>
            </a:r>
          </a:p>
          <a:p>
            <a:r>
              <a:rPr lang="en-GB" sz="2000" dirty="0"/>
              <a:t>Possibility of one test revision.</a:t>
            </a:r>
          </a:p>
          <a:p>
            <a:pPr lvl="1"/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79099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4C8B-DF42-4FE2-3EE4-37FEE128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1" y="588790"/>
            <a:ext cx="3864429" cy="5567891"/>
          </a:xfrm>
        </p:spPr>
        <p:txBody>
          <a:bodyPr>
            <a:normAutofit/>
          </a:bodyPr>
          <a:lstStyle/>
          <a:p>
            <a:r>
              <a:rPr lang="en-GB" sz="5200" dirty="0">
                <a:effectLst/>
              </a:rPr>
              <a:t>In-Class Tests</a:t>
            </a:r>
            <a:endParaRPr lang="en-GB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A73537-5213-0A6F-FDE6-CC497AD9D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66879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83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EF449-A091-DD9A-64B0-E400C159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5160-6213-3E20-1889-9F1F3952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GB" sz="2000" dirty="0"/>
              <a:t>Groups of maximally 3 people </a:t>
            </a:r>
            <a:r>
              <a:rPr lang="pl-PL" sz="2000" dirty="0"/>
              <a:t>– the </a:t>
            </a:r>
            <a:r>
              <a:rPr lang="pl-PL" sz="2000" dirty="0" err="1"/>
              <a:t>worksheet</a:t>
            </a:r>
            <a:r>
              <a:rPr lang="pl-PL" sz="2000" dirty="0"/>
              <a:t> </a:t>
            </a:r>
            <a:r>
              <a:rPr lang="pl-PL" sz="2000" dirty="0" err="1"/>
              <a:t>will</a:t>
            </a:r>
            <a:r>
              <a:rPr lang="pl-PL" sz="2000" dirty="0"/>
              <a:t> </a:t>
            </a:r>
            <a:r>
              <a:rPr lang="pl-PL" sz="2000" dirty="0" err="1"/>
              <a:t>appear</a:t>
            </a:r>
            <a:r>
              <a:rPr lang="pl-PL" sz="2000" dirty="0"/>
              <a:t> </a:t>
            </a:r>
            <a:r>
              <a:rPr lang="pl-PL" sz="2000" dirty="0" err="1"/>
              <a:t>soon</a:t>
            </a:r>
            <a:r>
              <a:rPr lang="pl-PL" sz="2000" dirty="0"/>
              <a:t> ;)</a:t>
            </a:r>
            <a:endParaRPr lang="en-GB" sz="2000" dirty="0"/>
          </a:p>
          <a:p>
            <a:r>
              <a:rPr lang="pl-PL" sz="2000" dirty="0"/>
              <a:t>Basic idea - </a:t>
            </a:r>
            <a:r>
              <a:rPr lang="en-GB" sz="2000" dirty="0"/>
              <a:t>choose </a:t>
            </a:r>
            <a:r>
              <a:rPr lang="pl-PL" sz="2000" dirty="0"/>
              <a:t>data of </a:t>
            </a:r>
            <a:r>
              <a:rPr lang="pl-PL" sz="2000" dirty="0" err="1"/>
              <a:t>your</a:t>
            </a:r>
            <a:r>
              <a:rPr lang="pl-PL" sz="2000" dirty="0"/>
              <a:t> </a:t>
            </a:r>
            <a:r>
              <a:rPr lang="pl-PL" sz="2000" dirty="0" err="1"/>
              <a:t>interest</a:t>
            </a:r>
            <a:r>
              <a:rPr lang="pl-PL" sz="2000" dirty="0"/>
              <a:t> and </a:t>
            </a:r>
            <a:r>
              <a:rPr lang="pl-PL" sz="2000" dirty="0" err="1"/>
              <a:t>analyze</a:t>
            </a:r>
            <a:r>
              <a:rPr lang="pl-PL" sz="2000" dirty="0"/>
              <a:t> </a:t>
            </a:r>
            <a:r>
              <a:rPr lang="pl-PL" sz="2000" dirty="0" err="1"/>
              <a:t>it</a:t>
            </a:r>
            <a:endParaRPr lang="pl-PL" sz="2000" dirty="0"/>
          </a:p>
          <a:p>
            <a:r>
              <a:rPr lang="pl-PL" sz="2000" dirty="0" err="1"/>
              <a:t>Apply</a:t>
            </a:r>
            <a:r>
              <a:rPr lang="pl-PL" sz="2000" dirty="0"/>
              <a:t> </a:t>
            </a:r>
            <a:r>
              <a:rPr lang="pl-PL" sz="2000" dirty="0" err="1"/>
              <a:t>different</a:t>
            </a:r>
            <a:r>
              <a:rPr lang="pl-PL" sz="2000" dirty="0"/>
              <a:t> </a:t>
            </a:r>
            <a:r>
              <a:rPr lang="pl-PL" sz="2000" dirty="0" err="1"/>
              <a:t>machine</a:t>
            </a:r>
            <a:r>
              <a:rPr lang="pl-PL" sz="2000" dirty="0"/>
              <a:t> learning </a:t>
            </a:r>
            <a:r>
              <a:rPr lang="pl-PL" sz="2000" dirty="0" err="1"/>
              <a:t>algorithms</a:t>
            </a:r>
            <a:r>
              <a:rPr lang="pl-PL" sz="2000" dirty="0"/>
              <a:t> (</a:t>
            </a:r>
            <a:r>
              <a:rPr lang="pl-PL" sz="2000" dirty="0" err="1"/>
              <a:t>apart</a:t>
            </a:r>
            <a:r>
              <a:rPr lang="pl-PL" sz="2000" dirty="0"/>
              <a:t> from </a:t>
            </a:r>
            <a:r>
              <a:rPr lang="pl-PL" sz="2000" dirty="0" err="1"/>
              <a:t>neural</a:t>
            </a:r>
            <a:r>
              <a:rPr lang="pl-PL" sz="2000" dirty="0"/>
              <a:t> networks – </a:t>
            </a:r>
            <a:r>
              <a:rPr lang="pl-PL" sz="2000" dirty="0" err="1"/>
              <a:t>that’s</a:t>
            </a:r>
            <a:r>
              <a:rPr lang="pl-PL" sz="2000" dirty="0"/>
              <a:t> the </a:t>
            </a:r>
            <a:r>
              <a:rPr lang="pl-PL" sz="2000" dirty="0" err="1"/>
              <a:t>topic</a:t>
            </a:r>
            <a:r>
              <a:rPr lang="pl-PL" sz="2000" dirty="0"/>
              <a:t> of </a:t>
            </a:r>
            <a:r>
              <a:rPr lang="pl-PL" sz="2000" dirty="0" err="1"/>
              <a:t>next</a:t>
            </a:r>
            <a:r>
              <a:rPr lang="pl-PL" sz="2000" dirty="0"/>
              <a:t> </a:t>
            </a:r>
            <a:r>
              <a:rPr lang="pl-PL" sz="2000" dirty="0" err="1"/>
              <a:t>semester</a:t>
            </a:r>
            <a:r>
              <a:rPr lang="pl-PL" sz="2000" dirty="0"/>
              <a:t>)</a:t>
            </a:r>
          </a:p>
          <a:p>
            <a:endParaRPr lang="pl-PL" sz="2000" dirty="0"/>
          </a:p>
          <a:p>
            <a:pPr marL="0" indent="0">
              <a:buNone/>
            </a:pPr>
            <a:r>
              <a:rPr lang="pl-PL" sz="2000" dirty="0"/>
              <a:t>	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24" name="Picture 4" descr="Drawings on colourful paper">
            <a:extLst>
              <a:ext uri="{FF2B5EF4-FFF2-40B4-BE49-F238E27FC236}">
                <a16:creationId xmlns:a16="http://schemas.microsoft.com/office/drawing/2014/main" id="{120A4AB7-0993-8D95-5293-528146FD6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15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507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054A88-BA26-CFB9-5031-A8D35C81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/>
              <a:t>Projects </a:t>
            </a:r>
            <a:r>
              <a:rPr lang="pl-PL" sz="5200"/>
              <a:t>Report</a:t>
            </a:r>
            <a:endParaRPr lang="en-GB" sz="52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FEC20DE-99AE-DD86-F274-99ECC3BB2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119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924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03CB31-7ABD-1A6B-E7DB-A70B98C4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Project </a:t>
            </a:r>
            <a:r>
              <a:rPr lang="pl-PL" sz="4800" dirty="0" err="1">
                <a:solidFill>
                  <a:schemeClr val="bg1"/>
                </a:solidFill>
              </a:rPr>
              <a:t>criteria</a:t>
            </a:r>
            <a:r>
              <a:rPr lang="pl-PL" sz="4800" dirty="0">
                <a:solidFill>
                  <a:schemeClr val="bg1"/>
                </a:solidFill>
              </a:rPr>
              <a:t> and </a:t>
            </a:r>
            <a:r>
              <a:rPr lang="pl-PL" sz="4800" dirty="0" err="1">
                <a:solidFill>
                  <a:schemeClr val="bg1"/>
                </a:solidFill>
              </a:rPr>
              <a:t>hints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FF38-352A-E774-9B6A-7E3EC7681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8326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The following criteria will be taken into account when grading: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Clarity/Relevance of problem statement and description of approach.</a:t>
            </a:r>
            <a:endParaRPr lang="pl-PL" sz="2400" dirty="0"/>
          </a:p>
          <a:p>
            <a:r>
              <a:rPr lang="pl-PL" sz="2400" dirty="0" err="1"/>
              <a:t>Methods</a:t>
            </a:r>
            <a:r>
              <a:rPr lang="pl-PL" sz="2400" dirty="0"/>
              <a:t> choice and </a:t>
            </a:r>
            <a:r>
              <a:rPr lang="pl-PL" sz="2400" dirty="0" err="1"/>
              <a:t>applicability</a:t>
            </a:r>
            <a:r>
              <a:rPr lang="pl-PL" sz="2400" dirty="0"/>
              <a:t> to the </a:t>
            </a:r>
            <a:r>
              <a:rPr lang="pl-PL" sz="2400" dirty="0" err="1"/>
              <a:t>given</a:t>
            </a:r>
            <a:r>
              <a:rPr lang="pl-PL" sz="2400" dirty="0"/>
              <a:t> problem</a:t>
            </a:r>
            <a:endParaRPr lang="en-GB" sz="2400" dirty="0"/>
          </a:p>
          <a:p>
            <a:r>
              <a:rPr lang="en-GB" sz="2400" dirty="0"/>
              <a:t>Discussion of relationship to previous work and references.</a:t>
            </a:r>
          </a:p>
          <a:p>
            <a:r>
              <a:rPr lang="en-GB" sz="2400" dirty="0"/>
              <a:t>Design and execution of experiments.</a:t>
            </a:r>
          </a:p>
          <a:p>
            <a:r>
              <a:rPr lang="en-GB" sz="2400" dirty="0"/>
              <a:t>Figures/Tables/Writing: easily readable, properly labelled, informative.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079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3213-50BC-7965-0BA8-D19553CF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 </a:t>
            </a:r>
            <a:r>
              <a:rPr lang="pl-PL" dirty="0" err="1"/>
              <a:t>Deadlines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46EB-F92E-B11F-C57F-CEFC3FBA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one page </a:t>
            </a:r>
            <a:r>
              <a:rPr lang="en-GB" b="1" dirty="0"/>
              <a:t>project proposal (additional 5 pts.) </a:t>
            </a:r>
            <a:r>
              <a:rPr lang="pl-PL" dirty="0">
                <a:solidFill>
                  <a:srgbClr val="FF0000"/>
                </a:solidFill>
              </a:rPr>
              <a:t>– PDF </a:t>
            </a:r>
            <a:r>
              <a:rPr lang="pl-PL" dirty="0" err="1">
                <a:solidFill>
                  <a:srgbClr val="FF0000"/>
                </a:solidFill>
              </a:rPr>
              <a:t>uploaded</a:t>
            </a:r>
            <a:r>
              <a:rPr lang="pl-PL" dirty="0">
                <a:solidFill>
                  <a:srgbClr val="FF0000"/>
                </a:solidFill>
              </a:rPr>
              <a:t> online</a:t>
            </a:r>
          </a:p>
          <a:p>
            <a:pPr marL="457200" lvl="1" indent="0">
              <a:buNone/>
            </a:pPr>
            <a:r>
              <a:rPr lang="en-GB" dirty="0"/>
              <a:t>by noon on </a:t>
            </a:r>
            <a:r>
              <a:rPr lang="en-GB" b="1" dirty="0">
                <a:solidFill>
                  <a:srgbClr val="FF0000"/>
                </a:solidFill>
              </a:rPr>
              <a:t>November 1</a:t>
            </a:r>
            <a:r>
              <a:rPr lang="pl-PL" b="1" dirty="0">
                <a:solidFill>
                  <a:srgbClr val="FF0000"/>
                </a:solidFill>
              </a:rPr>
              <a:t>7</a:t>
            </a:r>
            <a:r>
              <a:rPr lang="en-GB" b="1" baseline="30000" dirty="0" err="1">
                <a:solidFill>
                  <a:srgbClr val="FF0000"/>
                </a:solidFill>
              </a:rPr>
              <a:t>th</a:t>
            </a:r>
            <a:r>
              <a:rPr lang="en-GB" dirty="0" err="1"/>
              <a:t>.</a:t>
            </a:r>
            <a:r>
              <a:rPr lang="pl-PL" dirty="0"/>
              <a:t> </a:t>
            </a:r>
          </a:p>
          <a:p>
            <a:r>
              <a:rPr lang="en-GB" dirty="0"/>
              <a:t>The first </a:t>
            </a:r>
            <a:r>
              <a:rPr lang="en-GB" b="1" dirty="0"/>
              <a:t>presentation (10 pts.) – </a:t>
            </a:r>
            <a:r>
              <a:rPr lang="pl-PL" b="1" dirty="0"/>
              <a:t>5 + 5</a:t>
            </a:r>
            <a:r>
              <a:rPr lang="en-GB" b="1" dirty="0"/>
              <a:t> min </a:t>
            </a:r>
            <a:endParaRPr lang="pl-PL" b="1" dirty="0"/>
          </a:p>
          <a:p>
            <a:pPr marL="457200" lvl="1" indent="0">
              <a:buNone/>
            </a:pPr>
            <a:r>
              <a:rPr lang="en-GB" b="1" dirty="0">
                <a:solidFill>
                  <a:srgbClr val="FF0000"/>
                </a:solidFill>
              </a:rPr>
              <a:t>November 1</a:t>
            </a:r>
            <a:r>
              <a:rPr lang="pl-PL" b="1" dirty="0">
                <a:solidFill>
                  <a:srgbClr val="FF0000"/>
                </a:solidFill>
              </a:rPr>
              <a:t>7</a:t>
            </a:r>
            <a:r>
              <a:rPr lang="en-GB" b="1" baseline="30000" dirty="0" err="1">
                <a:solidFill>
                  <a:srgbClr val="FF0000"/>
                </a:solidFill>
              </a:rPr>
              <a:t>th</a:t>
            </a:r>
            <a:r>
              <a:rPr lang="en-GB" b="1" dirty="0"/>
              <a:t> 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project report (</a:t>
            </a:r>
            <a:r>
              <a:rPr lang="pl-PL" b="1" dirty="0"/>
              <a:t>20</a:t>
            </a:r>
            <a:r>
              <a:rPr lang="en-GB" b="1" dirty="0"/>
              <a:t> pts.)</a:t>
            </a:r>
            <a:r>
              <a:rPr lang="en-GB" dirty="0"/>
              <a:t> </a:t>
            </a:r>
            <a:r>
              <a:rPr lang="pl-PL" dirty="0"/>
              <a:t>- </a:t>
            </a:r>
            <a:r>
              <a:rPr lang="en-GB" dirty="0">
                <a:solidFill>
                  <a:srgbClr val="FF0000"/>
                </a:solidFill>
              </a:rPr>
              <a:t>PDF file or </a:t>
            </a:r>
            <a:r>
              <a:rPr lang="en-GB" dirty="0" err="1">
                <a:solidFill>
                  <a:srgbClr val="FF0000"/>
                </a:solidFill>
              </a:rPr>
              <a:t>Jupyter</a:t>
            </a:r>
            <a:r>
              <a:rPr lang="pl-PL" dirty="0">
                <a:solidFill>
                  <a:srgbClr val="FF0000"/>
                </a:solidFill>
              </a:rPr>
              <a:t> notebook</a:t>
            </a:r>
            <a:r>
              <a:rPr lang="en-GB" dirty="0">
                <a:solidFill>
                  <a:srgbClr val="FF0000"/>
                </a:solidFill>
              </a:rPr>
              <a:t> </a:t>
            </a:r>
            <a:endParaRPr lang="pl-PL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GB" dirty="0"/>
              <a:t>by noon on </a:t>
            </a:r>
            <a:r>
              <a:rPr lang="en-GB" b="1" dirty="0">
                <a:solidFill>
                  <a:srgbClr val="FF0000"/>
                </a:solidFill>
              </a:rPr>
              <a:t>January </a:t>
            </a:r>
            <a:r>
              <a:rPr lang="pl-PL" b="1" dirty="0">
                <a:solidFill>
                  <a:srgbClr val="FF0000"/>
                </a:solidFill>
              </a:rPr>
              <a:t>19</a:t>
            </a:r>
            <a:r>
              <a:rPr lang="en-GB" b="1" baseline="30000" dirty="0" err="1">
                <a:solidFill>
                  <a:srgbClr val="FF0000"/>
                </a:solidFill>
              </a:rPr>
              <a:t>th</a:t>
            </a:r>
            <a:r>
              <a:rPr lang="en-GB" dirty="0" err="1"/>
              <a:t>.</a:t>
            </a:r>
            <a:r>
              <a:rPr lang="en-GB" dirty="0"/>
              <a:t> </a:t>
            </a:r>
          </a:p>
          <a:p>
            <a:r>
              <a:rPr lang="en-GB" dirty="0"/>
              <a:t>The final </a:t>
            </a:r>
            <a:r>
              <a:rPr lang="en-GB" b="1" dirty="0"/>
              <a:t>presentation (20 pts.) – 1</a:t>
            </a:r>
            <a:r>
              <a:rPr lang="pl-PL" b="1" dirty="0"/>
              <a:t>5</a:t>
            </a:r>
            <a:r>
              <a:rPr lang="en-GB" b="1" dirty="0"/>
              <a:t> </a:t>
            </a:r>
            <a:r>
              <a:rPr lang="pl-PL" b="1" dirty="0"/>
              <a:t>+ 5 </a:t>
            </a:r>
            <a:r>
              <a:rPr lang="en-GB" b="1" dirty="0"/>
              <a:t>min </a:t>
            </a:r>
            <a:endParaRPr lang="pl-PL" dirty="0"/>
          </a:p>
          <a:p>
            <a:pPr marL="457200" lvl="1" indent="0">
              <a:buNone/>
            </a:pPr>
            <a:r>
              <a:rPr lang="pl-PL" b="1" dirty="0">
                <a:solidFill>
                  <a:srgbClr val="FF0000"/>
                </a:solidFill>
              </a:rPr>
              <a:t>January 19</a:t>
            </a:r>
            <a:r>
              <a:rPr lang="pl-PL" b="1" baseline="30000" dirty="0">
                <a:solidFill>
                  <a:srgbClr val="FF0000"/>
                </a:solidFill>
              </a:rPr>
              <a:t>th</a:t>
            </a:r>
            <a:r>
              <a:rPr lang="pl-PL" b="1" dirty="0">
                <a:solidFill>
                  <a:srgbClr val="FF0000"/>
                </a:solidFill>
              </a:rPr>
              <a:t>/26</a:t>
            </a:r>
            <a:r>
              <a:rPr lang="pl-PL" b="1" baseline="30000" dirty="0">
                <a:solidFill>
                  <a:srgbClr val="FF0000"/>
                </a:solidFill>
              </a:rPr>
              <a:t>th 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6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C7A6-84FC-F164-3A41-58DD8C5D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303"/>
          </a:xfrm>
        </p:spPr>
        <p:txBody>
          <a:bodyPr/>
          <a:lstStyle/>
          <a:p>
            <a:r>
              <a:rPr lang="pl-PL" dirty="0"/>
              <a:t>Schedule – </a:t>
            </a:r>
            <a:r>
              <a:rPr lang="pl-PL" dirty="0" err="1"/>
              <a:t>first</a:t>
            </a:r>
            <a:r>
              <a:rPr lang="pl-PL" dirty="0"/>
              <a:t> draft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6428-EC53-2BE6-5997-2CADC5E33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31" y="1452428"/>
            <a:ext cx="10515600" cy="523762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300" dirty="0"/>
              <a:t>2022-10-0</a:t>
            </a:r>
            <a:r>
              <a:rPr lang="pl-PL" sz="3300" dirty="0"/>
              <a:t>6</a:t>
            </a:r>
            <a:r>
              <a:rPr lang="en-US" sz="3300" dirty="0"/>
              <a:t> –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2022-10-1</a:t>
            </a:r>
            <a:r>
              <a:rPr lang="pl-PL" sz="3300" dirty="0"/>
              <a:t>3</a:t>
            </a:r>
            <a:r>
              <a:rPr lang="en-US" sz="3300" dirty="0"/>
              <a:t> – Fundamental Python libraries for modern Machine Learning – pandas and </a:t>
            </a:r>
            <a:r>
              <a:rPr lang="en-US" sz="3300" dirty="0" err="1"/>
              <a:t>numpy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2022-10-</a:t>
            </a:r>
            <a:r>
              <a:rPr lang="pl-PL" sz="3300" dirty="0"/>
              <a:t>20</a:t>
            </a:r>
            <a:r>
              <a:rPr lang="en-US" sz="3300" dirty="0"/>
              <a:t> – Fundamental Python libraries for modern Machine Learning – matplotlib and scikit-learn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2022-10-2</a:t>
            </a:r>
            <a:r>
              <a:rPr lang="pl-PL" sz="3300" dirty="0"/>
              <a:t>7</a:t>
            </a:r>
            <a:r>
              <a:rPr lang="en-US" sz="3300" dirty="0"/>
              <a:t> – Test 1 (Python programming – we’ll see how it goes)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2022-11-0</a:t>
            </a:r>
            <a:r>
              <a:rPr lang="pl-PL" sz="3300" dirty="0"/>
              <a:t>3</a:t>
            </a:r>
            <a:r>
              <a:rPr lang="en-US" sz="3300" dirty="0"/>
              <a:t> – Perceptron and 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2022-1</a:t>
            </a:r>
            <a:r>
              <a:rPr lang="pl-PL" sz="3300" dirty="0"/>
              <a:t>1</a:t>
            </a:r>
            <a:r>
              <a:rPr lang="en-US" sz="3300" dirty="0"/>
              <a:t>-</a:t>
            </a:r>
            <a:r>
              <a:rPr lang="pl-PL" sz="3300" dirty="0"/>
              <a:t>10</a:t>
            </a:r>
            <a:r>
              <a:rPr lang="en-US" sz="3300" dirty="0"/>
              <a:t> – 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2022-11-1</a:t>
            </a:r>
            <a:r>
              <a:rPr lang="pl-PL" sz="3300" dirty="0"/>
              <a:t>7</a:t>
            </a:r>
            <a:r>
              <a:rPr lang="en-US" sz="3300" dirty="0"/>
              <a:t> – Project ideas – present your ideas! - </a:t>
            </a:r>
            <a:r>
              <a:rPr lang="en-US" sz="3300" dirty="0">
                <a:solidFill>
                  <a:srgbClr val="FF0000"/>
                </a:solidFill>
              </a:rPr>
              <a:t>last day you can send the project proposal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2022-11-2</a:t>
            </a:r>
            <a:r>
              <a:rPr lang="pl-PL" sz="3300" dirty="0"/>
              <a:t>4</a:t>
            </a:r>
            <a:r>
              <a:rPr lang="en-US" sz="3300" dirty="0"/>
              <a:t> – Support Vector Machine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2022-1</a:t>
            </a:r>
            <a:r>
              <a:rPr lang="pl-PL" sz="3300" dirty="0"/>
              <a:t>2</a:t>
            </a:r>
            <a:r>
              <a:rPr lang="en-US" sz="3300" dirty="0"/>
              <a:t>-</a:t>
            </a:r>
            <a:r>
              <a:rPr lang="pl-PL" sz="3300" dirty="0"/>
              <a:t>01</a:t>
            </a:r>
            <a:r>
              <a:rPr lang="en-US" sz="3300" dirty="0"/>
              <a:t> – Kernelization, Ridge regression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2022-1</a:t>
            </a:r>
            <a:r>
              <a:rPr lang="pl-PL" sz="3300" dirty="0"/>
              <a:t>2</a:t>
            </a:r>
            <a:r>
              <a:rPr lang="en-US" sz="3300" dirty="0"/>
              <a:t>-0</a:t>
            </a:r>
            <a:r>
              <a:rPr lang="pl-PL" sz="3300" dirty="0"/>
              <a:t>8</a:t>
            </a:r>
            <a:r>
              <a:rPr lang="en-US" sz="3300" dirty="0"/>
              <a:t> – </a:t>
            </a:r>
            <a:r>
              <a:rPr lang="pl-PL" sz="3300" dirty="0" err="1"/>
              <a:t>Similarity</a:t>
            </a:r>
            <a:r>
              <a:rPr lang="pl-PL" sz="3300" dirty="0"/>
              <a:t>: </a:t>
            </a:r>
            <a:r>
              <a:rPr lang="en-US" sz="3300" dirty="0"/>
              <a:t>k–Nearest Neighbors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2022-12-</a:t>
            </a:r>
            <a:r>
              <a:rPr lang="pl-PL" sz="3300" dirty="0"/>
              <a:t>15</a:t>
            </a:r>
            <a:r>
              <a:rPr lang="en-US" sz="3300" dirty="0"/>
              <a:t> – </a:t>
            </a:r>
            <a:r>
              <a:rPr lang="pl-PL" sz="3300" dirty="0" err="1"/>
              <a:t>Similarity</a:t>
            </a:r>
            <a:r>
              <a:rPr lang="pl-PL" sz="3300" dirty="0"/>
              <a:t>: </a:t>
            </a:r>
            <a:r>
              <a:rPr lang="en-US" sz="3300" dirty="0"/>
              <a:t>k-means clustering </a:t>
            </a:r>
            <a:endParaRPr lang="pl-PL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2022-01-</a:t>
            </a:r>
            <a:r>
              <a:rPr lang="pl-PL" sz="3300" dirty="0"/>
              <a:t>22</a:t>
            </a:r>
            <a:r>
              <a:rPr lang="en-US" sz="3300" dirty="0"/>
              <a:t> – Dimensionality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2022-01-</a:t>
            </a:r>
            <a:r>
              <a:rPr lang="pl-PL" sz="3300" dirty="0"/>
              <a:t>12</a:t>
            </a:r>
            <a:r>
              <a:rPr lang="en-US" sz="3300" dirty="0"/>
              <a:t> – Test 2 (Machine Learning methods – up to the progress with the lecture)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2022-01-</a:t>
            </a:r>
            <a:r>
              <a:rPr lang="pl-PL" sz="3300" dirty="0"/>
              <a:t>19</a:t>
            </a:r>
            <a:r>
              <a:rPr lang="en-US" sz="3300" dirty="0"/>
              <a:t> – Presentation day  - </a:t>
            </a:r>
            <a:r>
              <a:rPr lang="en-US" sz="3300" dirty="0">
                <a:solidFill>
                  <a:srgbClr val="FF0000"/>
                </a:solidFill>
              </a:rPr>
              <a:t>last day of sending the project report </a:t>
            </a:r>
            <a:r>
              <a:rPr lang="en-US" sz="3300" dirty="0"/>
              <a:t>(pdf or </a:t>
            </a:r>
            <a:r>
              <a:rPr lang="en-US" sz="3300" dirty="0" err="1"/>
              <a:t>Jupyter</a:t>
            </a:r>
            <a:r>
              <a:rPr lang="en-US" sz="3300" dirty="0"/>
              <a:t> file with description)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2022-0</a:t>
            </a:r>
            <a:r>
              <a:rPr lang="pl-PL" sz="3300" dirty="0"/>
              <a:t>1</a:t>
            </a:r>
            <a:r>
              <a:rPr lang="en-US" sz="3300" dirty="0"/>
              <a:t>-</a:t>
            </a:r>
            <a:r>
              <a:rPr lang="pl-PL" sz="3300" dirty="0"/>
              <a:t>26</a:t>
            </a:r>
            <a:r>
              <a:rPr lang="en-US" sz="3300" dirty="0"/>
              <a:t> – </a:t>
            </a:r>
            <a:r>
              <a:rPr lang="pl-PL" sz="3300" dirty="0"/>
              <a:t>Extra </a:t>
            </a:r>
            <a:r>
              <a:rPr lang="pl-PL" sz="3300" dirty="0" err="1"/>
              <a:t>time</a:t>
            </a:r>
            <a:r>
              <a:rPr lang="pl-PL" sz="3300" dirty="0"/>
              <a:t> (</a:t>
            </a:r>
            <a:r>
              <a:rPr lang="pl-PL" sz="3300" dirty="0" err="1"/>
              <a:t>presentations</a:t>
            </a:r>
            <a:r>
              <a:rPr lang="pl-PL" sz="3300" dirty="0"/>
              <a:t>/</a:t>
            </a:r>
            <a:r>
              <a:rPr lang="pl-PL" sz="3300" dirty="0" err="1"/>
              <a:t>revisions</a:t>
            </a:r>
            <a:r>
              <a:rPr lang="pl-PL" sz="3300" dirty="0"/>
              <a:t>)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2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3DA2-B07A-C3C0-9AD9-E355B8FE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Workstyle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7DAC-EC53-E77E-911C-E9A51AB2E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347"/>
            <a:ext cx="10515600" cy="4901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We need to figure out the way the tutorials will be conducted.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live coding | </a:t>
            </a:r>
            <a:r>
              <a:rPr lang="en-GB" dirty="0" err="1"/>
              <a:t>Jupyters</a:t>
            </a:r>
            <a:r>
              <a:rPr lang="en-GB" dirty="0"/>
              <a:t> | other???</a:t>
            </a:r>
          </a:p>
          <a:p>
            <a:pPr marL="0" indent="0" algn="ctr">
              <a:buNone/>
            </a:pPr>
            <a:r>
              <a:rPr lang="en-GB" dirty="0"/>
              <a:t>GitHub | </a:t>
            </a:r>
            <a:r>
              <a:rPr lang="pl-PL" dirty="0" err="1"/>
              <a:t>Eportal</a:t>
            </a:r>
            <a:r>
              <a:rPr lang="pl-PL" dirty="0"/>
              <a:t> | </a:t>
            </a:r>
            <a:r>
              <a:rPr lang="en-GB" dirty="0"/>
              <a:t>other ???</a:t>
            </a:r>
          </a:p>
        </p:txBody>
      </p:sp>
      <p:pic>
        <p:nvPicPr>
          <p:cNvPr id="5" name="Graphic 4" descr="Meeting outline">
            <a:extLst>
              <a:ext uri="{FF2B5EF4-FFF2-40B4-BE49-F238E27FC236}">
                <a16:creationId xmlns:a16="http://schemas.microsoft.com/office/drawing/2014/main" id="{EFBAB457-B7F3-7FFA-951E-22B883F51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832" y="1122063"/>
            <a:ext cx="4186336" cy="418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1774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660</Words>
  <Application>Microsoft Office PowerPoint</Application>
  <PresentationFormat>Panoramiczny</PresentationFormat>
  <Paragraphs>88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Machine Learning – Introduction</vt:lpstr>
      <vt:lpstr>Organisation </vt:lpstr>
      <vt:lpstr>In-Class Tests</vt:lpstr>
      <vt:lpstr>Projects</vt:lpstr>
      <vt:lpstr>Projects Report</vt:lpstr>
      <vt:lpstr>Project criteria and hints</vt:lpstr>
      <vt:lpstr>Projects Deadlines</vt:lpstr>
      <vt:lpstr>Schedule – first draft</vt:lpstr>
      <vt:lpstr>Workstyle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Introduction</dc:title>
  <dc:creator>Maks Kliczkowski</dc:creator>
  <cp:lastModifiedBy>Mateusz Krawczyk</cp:lastModifiedBy>
  <cp:revision>18</cp:revision>
  <dcterms:created xsi:type="dcterms:W3CDTF">2022-10-05T13:59:45Z</dcterms:created>
  <dcterms:modified xsi:type="dcterms:W3CDTF">2022-10-09T15:05:14Z</dcterms:modified>
</cp:coreProperties>
</file>