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Trenutno stanje:</a:t>
            </a:r>
            <a:br>
              <a:rPr lang="en"/>
            </a:br>
            <a:r>
              <a:rPr lang="en">
                <a:solidFill>
                  <a:srgbClr val="FFFF00"/>
                </a:solidFill>
              </a:rPr>
              <a:t>&lt;&lt;Projekt&gt;&gt;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Član1, Član2, Član3, Član4 • 21. 5. 2018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Diskusija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Zabeležka</a:t>
            </a:r>
            <a:r>
              <a:rPr b="1" lang="en" sz="2100">
                <a:solidFill>
                  <a:schemeClr val="dk1"/>
                </a:solidFill>
              </a:rPr>
              <a:t>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Zabeležka </a:t>
            </a:r>
            <a:r>
              <a:rPr b="1" lang="en" sz="2100">
                <a:solidFill>
                  <a:schemeClr val="dk1"/>
                </a:solidFill>
              </a:rPr>
              <a:t>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Zabeležka </a:t>
            </a:r>
            <a:r>
              <a:rPr b="1" lang="en" sz="2100">
                <a:solidFill>
                  <a:schemeClr val="dk1"/>
                </a:solidFill>
              </a:rPr>
              <a:t>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Pregled izdelkov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Obdobje: </a:t>
            </a:r>
            <a:r>
              <a:rPr lang="en" sz="1500">
                <a:solidFill>
                  <a:srgbClr val="FFFF00"/>
                </a:solidFill>
              </a:rPr>
              <a:t>14. 5. - 21. 5. 2018</a:t>
            </a:r>
            <a:endParaRPr sz="1500">
              <a:solidFill>
                <a:srgbClr val="FFFF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Izdelki, Arhitektura</a:t>
            </a:r>
            <a:endParaRPr b="1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Repozitorij</a:t>
            </a:r>
            <a:endParaRPr sz="1500">
              <a:solidFill>
                <a:srgbClr val="FFFF00"/>
              </a:solidFill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Projekt, naloge</a:t>
            </a:r>
            <a:endParaRPr sz="1500">
              <a:solidFill>
                <a:srgbClr val="FFFF00"/>
              </a:solidFill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Arhitektura</a:t>
            </a:r>
            <a:endParaRPr sz="1500">
              <a:solidFill>
                <a:srgbClr val="FFFF00"/>
              </a:solidFill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Podatkovne strukture</a:t>
            </a:r>
            <a:endParaRPr sz="1500">
              <a:solidFill>
                <a:srgbClr val="FFFF00"/>
              </a:solidFill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Razvojno okolje</a:t>
            </a:r>
            <a:endParaRPr sz="1500">
              <a:solidFill>
                <a:srgbClr val="FFFF00"/>
              </a:solidFill>
            </a:endParaRPr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Delujoča rešitev</a:t>
            </a:r>
            <a:endParaRPr sz="1500">
              <a:solidFill>
                <a:srgbClr val="FFFF00"/>
              </a:solidFill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...</a:t>
            </a:r>
            <a:endParaRPr sz="1500">
              <a:solidFill>
                <a:srgbClr val="FFFF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Metode dela (izkušnje, izboljšave)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Plan za obdobje </a:t>
            </a:r>
            <a:r>
              <a:rPr b="1" lang="en">
                <a:solidFill>
                  <a:srgbClr val="FFFF00"/>
                </a:solidFill>
              </a:rPr>
              <a:t>21.5. - 28.5.2018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izdelkov 1/1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Izdelek </a:t>
            </a:r>
            <a:r>
              <a:rPr b="1" lang="en" sz="2100">
                <a:solidFill>
                  <a:schemeClr val="dk1"/>
                </a:solidFill>
              </a:rPr>
              <a:t>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Izdelek </a:t>
            </a:r>
            <a:r>
              <a:rPr b="1" lang="en" sz="2100">
                <a:solidFill>
                  <a:schemeClr val="dk1"/>
                </a:solidFill>
              </a:rPr>
              <a:t>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dela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Pristop</a:t>
            </a:r>
            <a:r>
              <a:rPr b="1" lang="en" sz="2100">
                <a:solidFill>
                  <a:schemeClr val="dk1"/>
                </a:solidFill>
              </a:rPr>
              <a:t>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Pristop </a:t>
            </a:r>
            <a:r>
              <a:rPr b="1" lang="en" sz="2100">
                <a:solidFill>
                  <a:schemeClr val="dk1"/>
                </a:solidFill>
              </a:rPr>
              <a:t>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Izkušnje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Pozitivne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Negativne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Tedenski plan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  <a:endParaRPr b="1" sz="2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2</a:t>
            </a:r>
            <a:endParaRPr b="1" sz="2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3</a:t>
            </a:r>
            <a:endParaRPr b="1" sz="21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Stanje realizacije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3" name="Shape 123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21</a:t>
            </a:r>
            <a:r>
              <a:rPr b="1" lang="en" sz="1600">
                <a:solidFill>
                  <a:schemeClr val="lt1"/>
                </a:solidFill>
              </a:rPr>
              <a:t>.5.08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Lorem ipsum dolor sit amet, consectetur adipiscing elit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descr="Background pointer shape in timeline graphic" id="129" name="Shape 12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28</a:t>
            </a:r>
            <a:r>
              <a:rPr b="1" lang="en" sz="1600">
                <a:solidFill>
                  <a:schemeClr val="lt1"/>
                </a:solidFill>
              </a:rPr>
              <a:t>.17.08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Shape 133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Lorem ipsum dolor sit amet, consectetur adipiscing elit</a:t>
            </a:r>
            <a:endParaRPr sz="1600">
              <a:solidFill>
                <a:srgbClr val="FF9900"/>
              </a:solidFill>
            </a:endParaRPr>
          </a:p>
        </p:txBody>
      </p:sp>
      <p:sp>
        <p:nvSpPr>
          <p:cNvPr descr="Background pointer shape in timeline graphic" id="135" name="Shape 135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4</a:t>
            </a:r>
            <a:r>
              <a:rPr b="1" lang="en" sz="1600">
                <a:solidFill>
                  <a:schemeClr val="lt1"/>
                </a:solidFill>
              </a:rPr>
              <a:t>.6.08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Lorem ipsum dolor sit amet, consectetur adipiscing elit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descr="Background pointer shape in timeline graphic" id="141" name="Shape 14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11.6.08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Shape 14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Lorem ipsum dolor sit amet, consectetur adipiscing elit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descr="Background pointer shape in timeline graphic" id="147" name="Shape 14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18.6.08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Lorem ipsum dolor sit amet, consectetur adipiscing elit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