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2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3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8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4F6EE328-6AFF-436B-881F-213D56084544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8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0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6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C5EFB91-0324-450E-B17F-36DC0ECCE413}" type="datetimeFigureOut">
              <a:rPr lang="en-US" smtClean="0"/>
              <a:t>5/17/2018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9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2E37674-C1BA-4107-9B06-6D4CAC3A3DF5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4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CB29-A08D-408C-8D24-B184013A7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 err="1"/>
              <a:t>Automatska</a:t>
            </a:r>
            <a:r>
              <a:rPr lang="en-GB" sz="4000" dirty="0"/>
              <a:t> </a:t>
            </a:r>
            <a:r>
              <a:rPr lang="en-GB" sz="4000" dirty="0" err="1"/>
              <a:t>segmentacija</a:t>
            </a:r>
            <a:r>
              <a:rPr lang="en-GB" sz="4000" dirty="0"/>
              <a:t> </a:t>
            </a:r>
            <a:r>
              <a:rPr lang="en-GB" sz="4000" dirty="0" err="1"/>
              <a:t>lezije</a:t>
            </a:r>
            <a:r>
              <a:rPr lang="en-GB" sz="4000" dirty="0"/>
              <a:t> </a:t>
            </a:r>
            <a:r>
              <a:rPr lang="en-GB" sz="4000" dirty="0" err="1"/>
              <a:t>na</a:t>
            </a:r>
            <a:br>
              <a:rPr lang="en-GB" sz="4000" dirty="0"/>
            </a:br>
            <a:r>
              <a:rPr lang="en-GB" sz="4000" dirty="0"/>
              <a:t>MRI </a:t>
            </a:r>
            <a:r>
              <a:rPr lang="en-GB" sz="4000" dirty="0" err="1"/>
              <a:t>snimkama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6CFB7-BF93-4F60-BB47-F1066A300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autor: Matija Marić</a:t>
            </a:r>
          </a:p>
          <a:p>
            <a:r>
              <a:rPr lang="hr-HR" dirty="0"/>
              <a:t>mentor: prof.dr.dc. Igor Lacković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24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CC55CE-4E07-4E32-BB2A-273C32DA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560E4-F832-4D20-8164-FC3B4463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Višesenzorske snimke</a:t>
            </a:r>
          </a:p>
          <a:p>
            <a:r>
              <a:rPr lang="hr-HR" dirty="0"/>
              <a:t>T1 – meko i tvrdo tkivo, visoka razlučivost</a:t>
            </a:r>
          </a:p>
          <a:p>
            <a:r>
              <a:rPr lang="hr-HR" dirty="0"/>
              <a:t>T2 – jasne granice lezije</a:t>
            </a:r>
          </a:p>
          <a:p>
            <a:r>
              <a:rPr lang="hr-HR"/>
              <a:t>Wavelet transformacije, PCA</a:t>
            </a:r>
            <a:endParaRPr lang="hr-H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68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E0C6-5F03-46BB-B5AF-184876FAC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Hvala na pažnji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3756C07-6C1F-419B-BC96-CE8DEB017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83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8074BE5-7BC2-47A2-AA6E-4ADC25B69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487D8B5-0D01-4F89-BB86-F85EFEC06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13F635F-6CBC-4AA7-9AB9-B788FCC93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BD9989FB-36A6-49EE-889A-BDBC54F1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9532E44-64CD-4887-95E4-6D1351017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5C2F53F-F2F7-4BC7-88F8-CCFD6D3C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3675A9-8FB2-4982-9BE7-47E456D0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5619D4-74FB-4423-BDFE-3A0B3B7B60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6"/>
          <a:srcRect t="4119" r="-2" b="-2"/>
          <a:stretch/>
        </p:blipFill>
        <p:spPr>
          <a:xfrm>
            <a:off x="999589" y="640080"/>
            <a:ext cx="6151088" cy="55881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434A51-7A45-4A26-9231-74B520C7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AB1ED4-82BA-453E-AAB7-9EB5B239B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 err="1"/>
              <a:t>Iz</a:t>
            </a:r>
            <a:r>
              <a:rPr lang="en-US" sz="1600" dirty="0"/>
              <a:t> MRI </a:t>
            </a:r>
            <a:r>
              <a:rPr lang="en-US" sz="1600" dirty="0" err="1"/>
              <a:t>snimaka</a:t>
            </a:r>
            <a:r>
              <a:rPr lang="en-US" sz="1600" dirty="0"/>
              <a:t> </a:t>
            </a:r>
            <a:r>
              <a:rPr lang="en-US" sz="1600" dirty="0" err="1"/>
              <a:t>odrediti</a:t>
            </a:r>
            <a:r>
              <a:rPr lang="en-US" sz="1600" dirty="0"/>
              <a:t> </a:t>
            </a:r>
            <a:r>
              <a:rPr lang="en-US" sz="1600" dirty="0" err="1"/>
              <a:t>površinu</a:t>
            </a:r>
            <a:r>
              <a:rPr lang="en-US" sz="1600" dirty="0"/>
              <a:t> </a:t>
            </a:r>
            <a:r>
              <a:rPr lang="en-US" sz="1600" dirty="0" err="1"/>
              <a:t>lezija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rubove</a:t>
            </a:r>
            <a:endParaRPr lang="en-US" sz="1600" dirty="0"/>
          </a:p>
          <a:p>
            <a:r>
              <a:rPr lang="en-US" sz="1600" dirty="0" err="1"/>
              <a:t>Kombinirati</a:t>
            </a:r>
            <a:r>
              <a:rPr lang="en-US" sz="1600" dirty="0"/>
              <a:t> T1 </a:t>
            </a:r>
            <a:r>
              <a:rPr lang="en-US" sz="1600" dirty="0" err="1"/>
              <a:t>i</a:t>
            </a:r>
            <a:r>
              <a:rPr lang="en-US" sz="1600" dirty="0"/>
              <a:t> T2 </a:t>
            </a:r>
            <a:r>
              <a:rPr lang="en-US" sz="1600" dirty="0" err="1"/>
              <a:t>mape</a:t>
            </a:r>
            <a:r>
              <a:rPr lang="en-US" sz="1600" dirty="0"/>
              <a:t> </a:t>
            </a:r>
            <a:r>
              <a:rPr lang="en-US" sz="1600" dirty="0" err="1"/>
              <a:t>snimaka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920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8074BE5-7BC2-47A2-AA6E-4ADC25B69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87D8B5-0D01-4F89-BB86-F85EFEC06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3F635F-6CBC-4AA7-9AB9-B788FCC93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989FB-36A6-49EE-889A-BDBC54F1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9532E44-64CD-4887-95E4-6D1351017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5C2F53F-F2F7-4BC7-88F8-CCFD6D3C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3675A9-8FB2-4982-9BE7-47E456D0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Content Placeholder 5" descr="A picture containing grass, animal&#10;&#10;Description generated with very high confidence">
            <a:extLst>
              <a:ext uri="{FF2B5EF4-FFF2-40B4-BE49-F238E27FC236}">
                <a16:creationId xmlns:a16="http://schemas.microsoft.com/office/drawing/2014/main" id="{9E8C241B-CD10-4D2C-9646-7BC3E88707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6"/>
          <a:srcRect l="15465" r="15739"/>
          <a:stretch/>
        </p:blipFill>
        <p:spPr>
          <a:xfrm>
            <a:off x="999622" y="640080"/>
            <a:ext cx="6151022" cy="55881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6C0C4-FFC9-42ED-97AE-D0EA7790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Segmentacija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B24D-4AE8-4EBB-9566-A7420227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600"/>
          </a:p>
          <a:p>
            <a:r>
              <a:rPr lang="en-US" sz="1600"/>
              <a:t>Dekompozicija slike u sastavne dijelove</a:t>
            </a:r>
          </a:p>
          <a:p>
            <a:r>
              <a:rPr lang="en-US" sz="1600"/>
              <a:t>Uniformne s obzirom na sadržaj, boju, teksturu</a:t>
            </a:r>
          </a:p>
          <a:p>
            <a:r>
              <a:rPr lang="en-US" sz="1600"/>
              <a:t>Detekcija rubova, ispunjavanje regija, amplitudna segmentacija (s obzirom na svjetlinu ili boju)</a:t>
            </a:r>
          </a:p>
          <a:p>
            <a:r>
              <a:rPr lang="en-US" sz="1600"/>
              <a:t>Ekspertni sustavi, neuronske mreže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58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074BE5-7BC2-47A2-AA6E-4ADC25B69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87D8B5-0D01-4F89-BB86-F85EFEC06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3F635F-6CBC-4AA7-9AB9-B788FCC93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989FB-36A6-49EE-889A-BDBC54F1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532E44-64CD-4887-95E4-6D1351017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5C2F53F-F2F7-4BC7-88F8-CCFD6D3C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B3675A9-8FB2-4982-9BE7-47E456D0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Content Placeholder 5" descr="A screen shot of a monitor&#10;&#10;Description generated with high confidence">
            <a:extLst>
              <a:ext uri="{FF2B5EF4-FFF2-40B4-BE49-F238E27FC236}">
                <a16:creationId xmlns:a16="http://schemas.microsoft.com/office/drawing/2014/main" id="{660A56F1-C3F6-4478-B3BB-024A591144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33999" y="1119967"/>
            <a:ext cx="6882269" cy="4628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2356EF-29EE-4C93-B4D7-5030B6CD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/>
              <a:t>Metoda</a:t>
            </a:r>
            <a:r>
              <a:rPr lang="en-US" sz="3200" dirty="0"/>
              <a:t> </a:t>
            </a:r>
            <a:r>
              <a:rPr lang="en-US" sz="3200" dirty="0" err="1"/>
              <a:t>proširenja</a:t>
            </a:r>
            <a:r>
              <a:rPr lang="en-US" sz="3200" dirty="0"/>
              <a:t> </a:t>
            </a:r>
            <a:r>
              <a:rPr lang="en-US" sz="3200" dirty="0" err="1"/>
              <a:t>regije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EB084-01D7-4DCC-B29A-0F865E200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r-HR" dirty="0"/>
              <a:t>Grupiranje susjednih točaka s obzirom na sličnost</a:t>
            </a:r>
          </a:p>
          <a:p>
            <a:r>
              <a:rPr lang="hr-HR" dirty="0"/>
              <a:t>Uvjet sličnosti je razlika u intenzitetu i uniformnost </a:t>
            </a:r>
          </a:p>
          <a:p>
            <a:r>
              <a:rPr lang="hr-HR" dirty="0"/>
              <a:t>Početnu točku određujemo ručno</a:t>
            </a:r>
          </a:p>
          <a:p>
            <a:r>
              <a:rPr lang="hr-HR" dirty="0"/>
              <a:t>Usporedbe sa susjednim točkama, centroidom, okolinom, ukupnim prosječnim intenzitetom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6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48074BE5-7BC2-47A2-AA6E-4ADC25B69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487D8B5-0D01-4F89-BB86-F85EFEC06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3F635F-6CBC-4AA7-9AB9-B788FCC93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BD9989FB-36A6-49EE-889A-BDBC54F1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5">
            <a:extLst>
              <a:ext uri="{FF2B5EF4-FFF2-40B4-BE49-F238E27FC236}">
                <a16:creationId xmlns:a16="http://schemas.microsoft.com/office/drawing/2014/main" id="{79532E44-64CD-4887-95E4-6D1351017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C2F53F-F2F7-4BC7-88F8-CCFD6D3C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3675A9-8FB2-4982-9BE7-47E456D0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B7D79A-0DD2-4CE1-8527-86B99534D6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33999" y="861882"/>
            <a:ext cx="6882269" cy="5144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6512A9-6E51-4B8E-A090-0220B153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Stapanje slika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E44F6-D7B4-48BA-9B2E-94CBE9EC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Sakupljanje najvažnijih informacija sa više slika u jednu</a:t>
            </a:r>
          </a:p>
          <a:p>
            <a:r>
              <a:rPr lang="en-US"/>
              <a:t>Rezultat je informativnija, preciznija i interpretabilnija slika</a:t>
            </a:r>
          </a:p>
          <a:p>
            <a:r>
              <a:rPr lang="en-US"/>
              <a:t>Korisno u višesenzorskim snimkama (medicina, astronomija)</a:t>
            </a:r>
          </a:p>
        </p:txBody>
      </p:sp>
    </p:spTree>
    <p:extLst>
      <p:ext uri="{BB962C8B-B14F-4D97-AF65-F5344CB8AC3E}">
        <p14:creationId xmlns:p14="http://schemas.microsoft.com/office/powerpoint/2010/main" val="194050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074BE5-7BC2-47A2-AA6E-4ADC25B69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87D8B5-0D01-4F89-BB86-F85EFEC06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3F635F-6CBC-4AA7-9AB9-B788FCC93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Rectangle 14">
            <a:extLst>
              <a:ext uri="{FF2B5EF4-FFF2-40B4-BE49-F238E27FC236}">
                <a16:creationId xmlns:a16="http://schemas.microsoft.com/office/drawing/2014/main" id="{BD9989FB-36A6-49EE-889A-BDBC54F1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6">
            <a:extLst>
              <a:ext uri="{FF2B5EF4-FFF2-40B4-BE49-F238E27FC236}">
                <a16:creationId xmlns:a16="http://schemas.microsoft.com/office/drawing/2014/main" id="{79532E44-64CD-4887-95E4-6D1351017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5C2F53F-F2F7-4BC7-88F8-CCFD6D3C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B3675A9-8FB2-4982-9BE7-47E456D0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Content Placeholder 5" descr="A black and white photo of a castle&#10;&#10;Description generated with high confidence">
            <a:extLst>
              <a:ext uri="{FF2B5EF4-FFF2-40B4-BE49-F238E27FC236}">
                <a16:creationId xmlns:a16="http://schemas.microsoft.com/office/drawing/2014/main" id="{79A78830-0B1A-41AE-B661-20F7BEAFC9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1281083" y="640080"/>
            <a:ext cx="5588101" cy="55881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637EDF-F5CB-4AFA-8858-69D095BA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Wavelet transformacija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08FE-D63E-4D0C-8A36-C6B2F6307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Wavelet – </a:t>
            </a:r>
            <a:r>
              <a:rPr lang="en-US" dirty="0" err="1"/>
              <a:t>porodica</a:t>
            </a:r>
            <a:r>
              <a:rPr lang="en-US" dirty="0"/>
              <a:t> </a:t>
            </a:r>
            <a:r>
              <a:rPr lang="en-US" dirty="0" err="1"/>
              <a:t>valovitih</a:t>
            </a:r>
            <a:r>
              <a:rPr lang="en-US" dirty="0"/>
              <a:t> </a:t>
            </a:r>
            <a:r>
              <a:rPr lang="en-US" dirty="0" err="1"/>
              <a:t>oscilacija</a:t>
            </a:r>
            <a:r>
              <a:rPr lang="en-US" dirty="0"/>
              <a:t> u </a:t>
            </a:r>
            <a:r>
              <a:rPr lang="en-US" dirty="0" err="1"/>
              <a:t>kratkom</a:t>
            </a:r>
            <a:r>
              <a:rPr lang="en-US" dirty="0"/>
              <a:t> </a:t>
            </a:r>
            <a:r>
              <a:rPr lang="en-US" dirty="0" err="1"/>
              <a:t>intervalu</a:t>
            </a:r>
            <a:endParaRPr lang="en-US" dirty="0"/>
          </a:p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konvolucijom</a:t>
            </a:r>
            <a:endParaRPr lang="en-US" dirty="0"/>
          </a:p>
          <a:p>
            <a:r>
              <a:rPr lang="en-US" dirty="0" err="1"/>
              <a:t>Skupovi</a:t>
            </a:r>
            <a:r>
              <a:rPr lang="en-US" dirty="0"/>
              <a:t> </a:t>
            </a:r>
            <a:r>
              <a:rPr lang="en-US" dirty="0" err="1"/>
              <a:t>komplementarnih</a:t>
            </a:r>
            <a:r>
              <a:rPr lang="en-US" dirty="0"/>
              <a:t> </a:t>
            </a:r>
            <a:r>
              <a:rPr lang="en-US" dirty="0" err="1"/>
              <a:t>waveleta</a:t>
            </a:r>
            <a:r>
              <a:rPr lang="en-US" dirty="0"/>
              <a:t> (</a:t>
            </a:r>
            <a:r>
              <a:rPr lang="en-US" dirty="0" err="1"/>
              <a:t>potpuni</a:t>
            </a:r>
            <a:r>
              <a:rPr lang="en-US" dirty="0"/>
              <a:t> </a:t>
            </a:r>
            <a:r>
              <a:rPr lang="en-US" dirty="0" err="1"/>
              <a:t>rastav</a:t>
            </a:r>
            <a:r>
              <a:rPr lang="en-US" dirty="0"/>
              <a:t> </a:t>
            </a:r>
            <a:r>
              <a:rPr lang="en-US" dirty="0" err="1"/>
              <a:t>signala</a:t>
            </a:r>
            <a:r>
              <a:rPr lang="en-US" dirty="0"/>
              <a:t>) </a:t>
            </a:r>
            <a:r>
              <a:rPr lang="en-US" dirty="0" err="1"/>
              <a:t>reverzibilni</a:t>
            </a:r>
            <a:endParaRPr lang="en-US" dirty="0"/>
          </a:p>
          <a:p>
            <a:r>
              <a:rPr lang="en-US" dirty="0" err="1"/>
              <a:t>Kompresija</a:t>
            </a:r>
            <a:r>
              <a:rPr lang="en-US" dirty="0"/>
              <a:t> (JPEG2000)</a:t>
            </a:r>
          </a:p>
        </p:txBody>
      </p:sp>
    </p:spTree>
    <p:extLst>
      <p:ext uri="{BB962C8B-B14F-4D97-AF65-F5344CB8AC3E}">
        <p14:creationId xmlns:p14="http://schemas.microsoft.com/office/powerpoint/2010/main" val="390194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3">
            <a:extLst>
              <a:ext uri="{FF2B5EF4-FFF2-40B4-BE49-F238E27FC236}">
                <a16:creationId xmlns:a16="http://schemas.microsoft.com/office/drawing/2014/main" id="{48074BE5-7BC2-47A2-AA6E-4ADC25B69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87D8B5-0D01-4F89-BB86-F85EFEC06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3F635F-6CBC-4AA7-9AB9-B788FCC93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D9989FB-36A6-49EE-889A-BDBC54F1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532E44-64CD-4887-95E4-6D1351017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5C2F53F-F2F7-4BC7-88F8-CCFD6D3C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B3675A9-8FB2-4982-9BE7-47E456D0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4FAF4FC-7D02-4563-BFD6-DEFA1FCF5F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/>
          <a:srcRect t="4120" b="4120"/>
          <a:stretch>
            <a:fillRect/>
          </a:stretch>
        </p:blipFill>
        <p:spPr>
          <a:xfrm>
            <a:off x="691851" y="640080"/>
            <a:ext cx="6766565" cy="558810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9158D74-9F28-44AC-A4D5-0E45DA72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Stapanje wavelet transformacijom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7639AB-4394-42AB-8AA1-3BD938356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hr-HR" sz="2000" dirty="0">
                <a:solidFill>
                  <a:schemeClr val="tx1"/>
                </a:solidFill>
              </a:rPr>
              <a:t>Dekompozicija wavelet transformacijom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hr-HR" sz="2000" dirty="0">
                <a:solidFill>
                  <a:schemeClr val="tx1"/>
                </a:solidFill>
              </a:rPr>
              <a:t>Kombiniranje u domeni transformacije (mean, max, min)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hr-HR" sz="2000" dirty="0">
                <a:solidFill>
                  <a:schemeClr val="tx1"/>
                </a:solidFill>
              </a:rPr>
              <a:t>Inverz transformacije</a:t>
            </a:r>
          </a:p>
        </p:txBody>
      </p:sp>
    </p:spTree>
    <p:extLst>
      <p:ext uri="{BB962C8B-B14F-4D97-AF65-F5344CB8AC3E}">
        <p14:creationId xmlns:p14="http://schemas.microsoft.com/office/powerpoint/2010/main" val="409181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8074BE5-7BC2-47A2-AA6E-4ADC25B69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487D8B5-0D01-4F89-BB86-F85EFEC06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3F635F-6CBC-4AA7-9AB9-B788FCC93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D9989FB-36A6-49EE-889A-BDBC54F1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532E44-64CD-4887-95E4-6D1351017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5C2F53F-F2F7-4BC7-88F8-CCFD6D3C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B3675A9-8FB2-4982-9BE7-47E456D0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AD3AC39-9D88-4314-9CE6-A09C1EFDF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935" y="1797371"/>
            <a:ext cx="7292333" cy="30992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83C378-F0A7-4932-A1BB-EC6F05CE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Pokus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5CDD6-08C0-46BA-8842-9858E8369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hr-HR" sz="1600" dirty="0">
                <a:solidFill>
                  <a:schemeClr val="tx1"/>
                </a:solidFill>
              </a:rPr>
              <a:t>T1 mapa nema jasne granice lezije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hr-HR" sz="1600" dirty="0">
                <a:solidFill>
                  <a:schemeClr val="tx1"/>
                </a:solidFill>
              </a:rPr>
              <a:t>T2 ima jasne granice, ali nisku razlučivost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hr-HR" sz="1600" dirty="0">
                <a:solidFill>
                  <a:schemeClr val="tx1"/>
                </a:solidFill>
              </a:rPr>
              <a:t>Kombinacijom dobivamo najbolje od obje slike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74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EBA0-1B97-417D-BA47-1C1B28A8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Mjerenja</a:t>
            </a:r>
            <a:endParaRPr lang="en-GB" dirty="0"/>
          </a:p>
        </p:txBody>
      </p:sp>
      <p:pic>
        <p:nvPicPr>
          <p:cNvPr id="9" name="Content Placeholder 8" descr="A group of people sitting at a map&#10;&#10;Description generated with high confidence">
            <a:extLst>
              <a:ext uri="{FF2B5EF4-FFF2-40B4-BE49-F238E27FC236}">
                <a16:creationId xmlns:a16="http://schemas.microsoft.com/office/drawing/2014/main" id="{091545DE-6A44-4FA6-A722-67E46ADE7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563" y="346710"/>
            <a:ext cx="6711950" cy="297331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A0E936-6A69-45CC-ACD9-AC60026C8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Veličina u broju piksela u regiji</a:t>
            </a:r>
          </a:p>
          <a:p>
            <a:r>
              <a:rPr lang="hr-HR" dirty="0"/>
              <a:t>Bez kvantizacije i sa kvantizacijom prije segmentacije</a:t>
            </a:r>
          </a:p>
          <a:p>
            <a:endParaRPr lang="hr-HR" dirty="0"/>
          </a:p>
        </p:txBody>
      </p:sp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8F92B47-098D-4635-931D-B3C9F7120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56" y="3702579"/>
            <a:ext cx="6714857" cy="21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33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92</TotalTime>
  <Words>233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Bookman Old Style</vt:lpstr>
      <vt:lpstr>Calibri</vt:lpstr>
      <vt:lpstr>Century Gothic</vt:lpstr>
      <vt:lpstr>Rockwell Extra Bold</vt:lpstr>
      <vt:lpstr>Wingdings</vt:lpstr>
      <vt:lpstr>Wood Type</vt:lpstr>
      <vt:lpstr>Automatska segmentacija lezije na MRI snimkama</vt:lpstr>
      <vt:lpstr>Problem</vt:lpstr>
      <vt:lpstr>Segmentacija</vt:lpstr>
      <vt:lpstr>Metoda proširenja regije</vt:lpstr>
      <vt:lpstr>Stapanje slika</vt:lpstr>
      <vt:lpstr>Wavelet transformacija</vt:lpstr>
      <vt:lpstr>Stapanje wavelet transformacijom</vt:lpstr>
      <vt:lpstr>Pokus</vt:lpstr>
      <vt:lpstr>Mjerenja</vt:lpstr>
      <vt:lpstr>Zaključak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Automatska segmentacija lezije na MRI snimkama</dc:title>
  <dc:creator>Matija Marić</dc:creator>
  <cp:lastModifiedBy>Matija Marić</cp:lastModifiedBy>
  <cp:revision>9</cp:revision>
  <dcterms:created xsi:type="dcterms:W3CDTF">2018-05-17T16:50:44Z</dcterms:created>
  <dcterms:modified xsi:type="dcterms:W3CDTF">2018-05-17T18:22:48Z</dcterms:modified>
</cp:coreProperties>
</file>