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2"/>
  </p:notesMasterIdLst>
  <p:sldIdLst>
    <p:sldId id="256" r:id="rId2"/>
    <p:sldId id="342" r:id="rId3"/>
    <p:sldId id="386" r:id="rId4"/>
    <p:sldId id="387" r:id="rId5"/>
    <p:sldId id="398" r:id="rId6"/>
    <p:sldId id="392" r:id="rId7"/>
    <p:sldId id="310" r:id="rId8"/>
    <p:sldId id="396" r:id="rId9"/>
    <p:sldId id="393" r:id="rId10"/>
    <p:sldId id="278" r:id="rId11"/>
    <p:sldId id="368" r:id="rId12"/>
    <p:sldId id="401" r:id="rId13"/>
    <p:sldId id="402" r:id="rId14"/>
    <p:sldId id="260" r:id="rId15"/>
    <p:sldId id="357" r:id="rId16"/>
    <p:sldId id="385" r:id="rId17"/>
    <p:sldId id="377" r:id="rId18"/>
    <p:sldId id="395" r:id="rId19"/>
    <p:sldId id="389" r:id="rId20"/>
    <p:sldId id="274" r:id="rId21"/>
    <p:sldId id="403" r:id="rId22"/>
    <p:sldId id="399" r:id="rId23"/>
    <p:sldId id="404" r:id="rId24"/>
    <p:sldId id="406" r:id="rId25"/>
    <p:sldId id="405" r:id="rId26"/>
    <p:sldId id="408" r:id="rId27"/>
    <p:sldId id="407" r:id="rId28"/>
    <p:sldId id="410" r:id="rId29"/>
    <p:sldId id="411" r:id="rId30"/>
    <p:sldId id="383" r:id="rId31"/>
  </p:sldIdLst>
  <p:sldSz cx="9144000" cy="5143500" type="screen16x9"/>
  <p:notesSz cx="6858000" cy="9144000"/>
  <p:embeddedFontLst>
    <p:embeddedFont>
      <p:font typeface="Aldrich" panose="020B0604020202020204" charset="0"/>
      <p:regular r:id="rId33"/>
    </p:embeddedFont>
    <p:embeddedFont>
      <p:font typeface="Anaheim" panose="020B0604020202020204" charset="0"/>
      <p:regular r:id="rId34"/>
    </p:embeddedFont>
    <p:embeddedFont>
      <p:font typeface="Bai Jamjuree" panose="020B0604020202020204" charset="-34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05ED-8424-0D51-56C6-D08DE39DAEF7}" v="589" dt="2023-03-28T14:34:32.901"/>
    <p1510:client id="{C3146865-5320-41EF-BFAC-43A0F7D8BB65}" v="2132" dt="2023-03-27T21:12:48.310"/>
    <p1510:client id="{CCF183FC-E3F1-55F2-CA0B-91668C77165A}" v="548" dt="2023-03-28T14:15:03.114"/>
    <p1510:client id="{D15AAA15-CC9F-C5B0-CD9D-7EC10F306CD2}" v="1388" dt="2023-03-28T15:43:49.955"/>
    <p1510:client id="{DA20CD8F-7EAC-C30D-57C5-1A355EEDF772}" v="1146" dt="2023-03-28T15:20:24.169"/>
  </p1510:revLst>
</p1510:revInfo>
</file>

<file path=ppt/tableStyles.xml><?xml version="1.0" encoding="utf-8"?>
<a:tblStyleLst xmlns:a="http://schemas.openxmlformats.org/drawingml/2006/main" def="{4D2099D1-657E-430B-A1B5-3ABEBFA9FE81}">
  <a:tblStyle styleId="{4D2099D1-657E-430B-A1B5-3ABEBFA9F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3" autoAdjust="0"/>
  </p:normalViewPr>
  <p:slideViewPr>
    <p:cSldViewPr snapToGrid="0">
      <p:cViewPr varScale="1">
        <p:scale>
          <a:sx n="125" d="100"/>
          <a:sy n="125" d="100"/>
        </p:scale>
        <p:origin x="11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3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4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0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9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51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2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13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81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1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964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48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665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“AutoVrumVrum” é um stand de carros localizado no concelho de Vila Verde fundado pelo empreendedor Xavier Mota em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 stand oferece um leque variado em termos de tipos de carros, tanto em preço como formato.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Compradores: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- compra carros ao fornecedor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Vendedores: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vende carros aos clientes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agenda test drives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 últimos anos, Xavier tem estado mais ocupado com os seus outros projetos, por isso parou de ter tanto controlo sobre o funcionamento do dia-a-dia do stand, confiando nos seus funcionários para manterem o negócio rentável.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tem tido mais queixas da qualidade do serviço e muitos dos seus clientes (especialmente os que compravam mais regularmente automóveis) tinham decidido ir a um dos seus competidores.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/>
            </a:b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havia uma falta de organização grave em relação aos registos das compras, vendas e carros do stand, pois estes ainda eram feitos em livros de registo, que não era um problema tão grande quando o stand era mais pequeno.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é disponibilizar uma ferramenta de gestão interna, que permita ao stand uma melhor organização e acesso à informação sobre os veículos disponíveis para venda.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base de dados desenvolvida irá proporcionar uma melhor tomada de decisões no negócio e permitir uma gestão de dados eficiente para o stand</a:t>
            </a:r>
          </a:p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98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Melhor gestão da informação -&gt; como está tudo no mesmo sítio sabemos sempre como e onde está a informação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Integridade da informação -&gt; como as modificações são feitas apenas num só sítio, evita se conflitos entre diferentes versões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Flexibilidade -&gt; como os dados e programas são independentes, se alterarmos um não altera o outro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Acesso múltiplo -&gt; permite que os dados sejam acedidos de várias maneiras</a:t>
            </a:r>
            <a:br>
              <a:rPr lang="pt-BR" b="0" dirty="0">
                <a:effectLst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485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g13e437834e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5" name="Google Shape;4875;g13e437834e8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6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3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/>
              <a:t>Auto</a:t>
            </a:r>
            <a:br>
              <a:rPr lang="en" sz="5800"/>
            </a:br>
            <a:r>
              <a:rPr lang="en" sz="5800" err="1"/>
              <a:t>VrumVrum</a:t>
            </a:r>
            <a:endParaRPr lang="en" sz="5050" err="1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3301269" y="1270707"/>
            <a:ext cx="3867600" cy="260208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De modo a proceder com o levantamento de requisitos, foi convocado uma reunião com o gerente do stand 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O principal objetivo desta reunião foi obter informações sobre o funcionamento do stand e esclarecer qualquer tipo de dúvidas</a:t>
            </a:r>
            <a:endParaRPr dirty="0"/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Método de levantamento requisitos </a:t>
            </a:r>
            <a:endParaRPr dirty="0"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de Descrição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904022"/>
              </p:ext>
            </p:extLst>
          </p:nvPr>
        </p:nvGraphicFramePr>
        <p:xfrm>
          <a:off x="819999" y="1248162"/>
          <a:ext cx="7531879" cy="307833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cliente deve ser registado com um número sequencial (valor único) com 6 digitos.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É necessário armazenar dados do cliente nomeadamente nome, sexo, data de nascimento, morada, telefone, email, nº de contribuinte (NIF).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Um carro tem de ser identificado pelo id, marca, modelo, ano, kilometros, cilindrada, combustivel, preço e estado.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venda ao cliente deve ser registada com um número sequencial (valor único), data da venda, id do cliente, id do funcionário associado, id do veículo vendido e valor da venda.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Vendas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Manipulação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30555"/>
              </p:ext>
            </p:extLst>
          </p:nvPr>
        </p:nvGraphicFramePr>
        <p:xfrm>
          <a:off x="819999" y="1248162"/>
          <a:ext cx="7531879" cy="294114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no stand.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vendidos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funcionarios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de uma certa marca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Controlo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25086"/>
              </p:ext>
            </p:extLst>
          </p:nvPr>
        </p:nvGraphicFramePr>
        <p:xfrm>
          <a:off x="819999" y="1248162"/>
          <a:ext cx="7531879" cy="310116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registar vendas.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compradores e vendedores podem adicionar, editar e remover os carros disponiveis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adicionar, editar e remover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proprietário pode adicionar, editar e remover funcionários de todos os tipos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funcionário vendedor pode agendar Test Drives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198418"/>
            <a:ext cx="5037466" cy="20293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Análise e validação geral </a:t>
            </a:r>
            <a:br>
              <a:rPr lang="pt-BR" dirty="0"/>
            </a:br>
            <a:r>
              <a:rPr lang="pt-BR" dirty="0"/>
              <a:t>dos requisitos 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3179298"/>
            <a:ext cx="4635900" cy="94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 dirty="0"/>
              <a:t>Depois de termos levantado todos os requisitos reunimos de novo com o gerente do stand para validar os mesmos</a:t>
            </a:r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>
                <a:solidFill>
                  <a:schemeClr val="dk2"/>
                </a:solidFill>
              </a:rPr>
              <a:t>Modelação Conceptual</a:t>
            </a:r>
            <a:endParaRPr lang="pt-PT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0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Entidades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640353149"/>
              </p:ext>
            </p:extLst>
          </p:nvPr>
        </p:nvGraphicFramePr>
        <p:xfrm>
          <a:off x="819999" y="1510487"/>
          <a:ext cx="7531879" cy="259827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Entidades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Ocorrência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Fornecedor</a:t>
                      </a:r>
                      <a:endParaRPr sz="1100" b="1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Termo geral responsável pelo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fornecimento dos carros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 os carros para 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Compra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as compras dos carros realizadas ao fornecedor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compra tem um id, que é </a:t>
                      </a:r>
                      <a:r>
                        <a:rPr lang="pt-BR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atribuido</a:t>
                      </a: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no momento do seu registo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Informações acerca do carros do stand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Os clientes têm um registo único que é obrigatório para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pertecerem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ao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Test Drive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uma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Test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 Drive realizada por um cliente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Test Drive tem um ID, que é atribuído no momento do seu registo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DD79CE99-68FF-9E69-9BFE-AD41A740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8958" y="1957614"/>
            <a:ext cx="3616810" cy="30480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5291470" y="2571750"/>
            <a:ext cx="26422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Uma ou mais compras são feitas a um fornecedor.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465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 err="1">
                          <a:solidFill>
                            <a:schemeClr val="bg1"/>
                          </a:solidFill>
                          <a:latin typeface="Arial"/>
                        </a:rPr>
                        <a:t>Compra</a:t>
                      </a: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(0,N)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é feita 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Fornecedor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981374" y="2685602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4517044" y="2571750"/>
            <a:ext cx="26422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 test drive requer um carro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819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Test Drive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requer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Carro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270744" y="2617489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61DEF339-930B-61D6-1EBC-A7096F22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8958" y="2159664"/>
            <a:ext cx="2955851" cy="2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BE166DF6-1497-9097-9074-E92E146B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5448"/>
              </p:ext>
            </p:extLst>
          </p:nvPr>
        </p:nvGraphicFramePr>
        <p:xfrm>
          <a:off x="850605" y="1565886"/>
          <a:ext cx="7451671" cy="2204184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23915">
                  <a:extLst>
                    <a:ext uri="{9D8B030D-6E8A-4147-A177-3AD203B41FA5}">
                      <a16:colId xmlns:a16="http://schemas.microsoft.com/office/drawing/2014/main" val="231446809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807058226"/>
                    </a:ext>
                  </a:extLst>
                </a:gridCol>
                <a:gridCol w="2412418">
                  <a:extLst>
                    <a:ext uri="{9D8B030D-6E8A-4147-A177-3AD203B41FA5}">
                      <a16:colId xmlns:a16="http://schemas.microsoft.com/office/drawing/2014/main" val="4108501262"/>
                    </a:ext>
                  </a:extLst>
                </a:gridCol>
                <a:gridCol w="1280214">
                  <a:extLst>
                    <a:ext uri="{9D8B030D-6E8A-4147-A177-3AD203B41FA5}">
                      <a16:colId xmlns:a16="http://schemas.microsoft.com/office/drawing/2014/main" val="712523479"/>
                    </a:ext>
                  </a:extLst>
                </a:gridCol>
                <a:gridCol w="630645">
                  <a:extLst>
                    <a:ext uri="{9D8B030D-6E8A-4147-A177-3AD203B41FA5}">
                      <a16:colId xmlns:a16="http://schemas.microsoft.com/office/drawing/2014/main" val="3965252857"/>
                    </a:ext>
                  </a:extLst>
                </a:gridCol>
                <a:gridCol w="1091019">
                  <a:extLst>
                    <a:ext uri="{9D8B030D-6E8A-4147-A177-3AD203B41FA5}">
                      <a16:colId xmlns:a16="http://schemas.microsoft.com/office/drawing/2014/main" val="3846347782"/>
                    </a:ext>
                  </a:extLst>
                </a:gridCol>
              </a:tblGrid>
              <a:tr h="4742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Entidade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Atributo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Descrição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Domínio/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Trabalho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Nulo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Exemplo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694720"/>
                  </a:ext>
                </a:extLst>
              </a:tr>
              <a:tr h="1686024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chemeClr val="bg1"/>
                          </a:solidFill>
                          <a:latin typeface="Bai Jamjuree"/>
                        </a:rPr>
                        <a:t>Carro</a:t>
                      </a:r>
                      <a:endParaRPr lang="pt-PT" sz="1800" b="1" dirty="0">
                        <a:solidFill>
                          <a:schemeClr val="bg1"/>
                        </a:solidFill>
                        <a:latin typeface="Bai Jamjure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Kilometros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Combustível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Identificador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 de produção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Quilómetros percorridos pelo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 do motor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Tipo de motor do carro</a:t>
                      </a:r>
                      <a:endParaRPr lang="pt-PT" sz="1100" b="0" dirty="0">
                        <a:latin typeface="Bai Jamjuree"/>
                      </a:endParaRP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 do carro (novo ou usado)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VARCHAR(50)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ENUM(...)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Opel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Corsa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2008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1248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Gasolina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5000.50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2242"/>
                  </a:ext>
                </a:extLst>
              </a:tr>
            </a:tbl>
          </a:graphicData>
        </a:graphic>
      </p:graphicFrame>
      <p:sp>
        <p:nvSpPr>
          <p:cNvPr id="3" name="Google Shape;3491;p85">
            <a:extLst>
              <a:ext uri="{FF2B5EF4-FFF2-40B4-BE49-F238E27FC236}">
                <a16:creationId xmlns:a16="http://schemas.microsoft.com/office/drawing/2014/main" id="{A2CE88F3-9809-6263-D9DA-EA35F47AE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Atributos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err="1">
                <a:solidFill>
                  <a:schemeClr val="dk2"/>
                </a:solidFill>
              </a:rPr>
              <a:t>Definição</a:t>
            </a:r>
            <a:r>
              <a:rPr lang="en-US" sz="4500" dirty="0">
                <a:solidFill>
                  <a:schemeClr val="dk2"/>
                </a:solidFill>
              </a:rPr>
              <a:t> do </a:t>
            </a:r>
            <a:br>
              <a:rPr lang="en-US" sz="4500" dirty="0">
                <a:solidFill>
                  <a:schemeClr val="dk2"/>
                </a:solidFill>
              </a:rPr>
            </a:br>
            <a:r>
              <a:rPr lang="en-US" sz="4500" dirty="0">
                <a:solidFill>
                  <a:schemeClr val="dk2"/>
                </a:solidFill>
              </a:rPr>
              <a:t>Sistema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Concetual</a:t>
            </a:r>
            <a:endParaRPr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428" y="1012525"/>
            <a:ext cx="734514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Modelação Lógica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5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012525"/>
            <a:ext cx="509705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8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Física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18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Modelo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808080"/>
            <a:ext cx="5097053" cy="1915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8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Interrogações do Utilizador para</a:t>
            </a:r>
            <a:br>
              <a:rPr lang="pt-BR" dirty="0"/>
            </a:br>
            <a:r>
              <a:rPr lang="pt-BR" dirty="0"/>
              <a:t>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557580"/>
            <a:ext cx="5097053" cy="2416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Interrogações do Utilizador para</a:t>
            </a:r>
            <a:br>
              <a:rPr lang="pt-BR" dirty="0"/>
            </a:br>
            <a:r>
              <a:rPr lang="pt-BR" dirty="0"/>
              <a:t>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791476"/>
            <a:ext cx="5097053" cy="194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7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Interrogações do Utilizador para</a:t>
            </a:r>
            <a:br>
              <a:rPr lang="pt-BR" dirty="0"/>
            </a:br>
            <a:r>
              <a:rPr lang="pt-BR" dirty="0"/>
              <a:t>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840448"/>
            <a:ext cx="5097053" cy="1850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7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Recolha de Dados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33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Painéis de Análise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8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Contexto</a:t>
            </a:r>
            <a:r>
              <a:rPr lang="en"/>
              <a:t> de </a:t>
            </a:r>
            <a:r>
              <a:rPr lang="en" err="1"/>
              <a:t>Aplicação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396246" y="1666544"/>
            <a:ext cx="3140810" cy="2936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Fundada</a:t>
            </a:r>
            <a:r>
              <a:rPr lang="en"/>
              <a:t> </a:t>
            </a:r>
            <a:r>
              <a:rPr lang="en" err="1"/>
              <a:t>em</a:t>
            </a:r>
            <a:r>
              <a:rPr lang="en"/>
              <a:t> 2009 </a:t>
            </a:r>
            <a:r>
              <a:rPr lang="en" err="1"/>
              <a:t>pelo</a:t>
            </a:r>
            <a:r>
              <a:rPr lang="en"/>
              <a:t> Xavier Mota</a:t>
            </a:r>
            <a:endParaRPr lang="pt-PT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6" y="2712249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 stand oferece um leque variado</a:t>
            </a:r>
            <a:endParaRPr lang="pt-PT"/>
          </a:p>
          <a:p>
            <a:r>
              <a:rPr lang="pt-BR"/>
              <a:t>de carros</a:t>
            </a:r>
            <a:endParaRPr lang="pt-PT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6" y="3855527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Os funcionários do stand podem ser</a:t>
            </a:r>
            <a:endParaRPr lang="en"/>
          </a:p>
          <a:p>
            <a:r>
              <a:rPr lang="pt-BR"/>
              <a:t>vendedores ou compradores</a:t>
            </a:r>
            <a:endParaRPr lang="en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 dirty="0"/>
              <a:t>Auto</a:t>
            </a:r>
            <a:br>
              <a:rPr lang="en" sz="5800" dirty="0"/>
            </a:br>
            <a:r>
              <a:rPr lang="en" sz="5800" dirty="0"/>
              <a:t>VrumVrum</a:t>
            </a:r>
            <a:endParaRPr lang="en"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6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Fundamentação</a:t>
            </a:r>
            <a:r>
              <a:rPr lang="en"/>
              <a:t> do Sistema</a:t>
            </a:r>
            <a:endParaRPr lang="pt-PT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46611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pt-BR"/>
              <a:t>Tem existido uma falta de</a:t>
            </a:r>
            <a:r>
              <a:rPr lang="en-US"/>
              <a:t>​</a:t>
            </a:r>
          </a:p>
          <a:p>
            <a:pPr fontAlgn="base"/>
            <a:r>
              <a:rPr lang="pt-BR"/>
              <a:t>organização grave em</a:t>
            </a:r>
            <a:r>
              <a:rPr lang="en-US"/>
              <a:t>​</a:t>
            </a:r>
          </a:p>
          <a:p>
            <a:pPr fontAlgn="base"/>
            <a:r>
              <a:rPr lang="pt-BR"/>
              <a:t>relação aos registos das</a:t>
            </a:r>
            <a:r>
              <a:rPr lang="en-US"/>
              <a:t>​</a:t>
            </a:r>
          </a:p>
          <a:p>
            <a:pPr fontAlgn="base"/>
            <a:r>
              <a:rPr lang="pt-BR"/>
              <a:t>compras, vendas e carros</a:t>
            </a:r>
            <a:r>
              <a:rPr lang="en-US"/>
              <a:t>​</a:t>
            </a:r>
          </a:p>
          <a:p>
            <a:pPr fontAlgn="base"/>
            <a:r>
              <a:rPr lang="pt-BR"/>
              <a:t>do stand.</a:t>
            </a:r>
            <a:r>
              <a:rPr lang="en-US"/>
              <a:t>​</a:t>
            </a:r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977040" y="2568999"/>
            <a:ext cx="2474400" cy="154609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pt-BR"/>
              <a:t>Com a expansão do negócio, devido a ainda ser utilizados livros de registo, tem-se verificado cada vez mais erros por parte dos funcionários.​</a:t>
            </a:r>
            <a:endParaRPr/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715500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err="1"/>
              <a:t>Tem</a:t>
            </a:r>
            <a:r>
              <a:rPr lang="en-US"/>
              <a:t> </a:t>
            </a:r>
            <a:r>
              <a:rPr lang="en-US" err="1"/>
              <a:t>aumentado</a:t>
            </a:r>
            <a:r>
              <a:rPr lang="en-US"/>
              <a:t> o </a:t>
            </a:r>
            <a:r>
              <a:rPr lang="en-US" err="1"/>
              <a:t>número</a:t>
            </a:r>
            <a:r>
              <a:rPr lang="en-US"/>
              <a:t> </a:t>
            </a:r>
          </a:p>
          <a:p>
            <a:pPr marL="0" lvl="0" indent="0"/>
            <a:r>
              <a:rPr lang="en-US"/>
              <a:t>de </a:t>
            </a:r>
            <a:r>
              <a:rPr lang="en-US" err="1"/>
              <a:t>queixas</a:t>
            </a:r>
            <a:r>
              <a:rPr lang="en-US"/>
              <a:t> da </a:t>
            </a:r>
            <a:r>
              <a:rPr lang="en-US" err="1"/>
              <a:t>qualidade</a:t>
            </a:r>
            <a:r>
              <a:rPr lang="en-US"/>
              <a:t> do </a:t>
            </a:r>
          </a:p>
          <a:p>
            <a:pPr marL="0" lvl="0" indent="0"/>
            <a:r>
              <a:rPr lang="en-US" err="1"/>
              <a:t>serviço</a:t>
            </a:r>
            <a:r>
              <a:rPr lang="en-US"/>
              <a:t>.</a:t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8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E9069C-F99B-10EF-9E76-D4DB752D32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9286" y="2037936"/>
            <a:ext cx="4563599" cy="1067627"/>
          </a:xfrm>
        </p:spPr>
        <p:txBody>
          <a:bodyPr/>
          <a:lstStyle/>
          <a:p>
            <a:pPr algn="l"/>
            <a:r>
              <a:rPr lang="pt-BR" dirty="0"/>
              <a:t>A gestão de dados é essencial para o funcionamento eficiente do stand de carro, facilitando a organização e acesso à informação</a:t>
            </a:r>
            <a:endParaRPr lang="pt-P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43118-5367-38C2-D5C4-EF47DFD039E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9286" y="3237858"/>
            <a:ext cx="4563598" cy="857731"/>
          </a:xfrm>
        </p:spPr>
        <p:txBody>
          <a:bodyPr/>
          <a:lstStyle/>
          <a:p>
            <a:pPr algn="l"/>
            <a:r>
              <a:rPr lang="pt-BR" dirty="0"/>
              <a:t>O sistema permitirá que os funcionários do stand visualizem a informação relevante sobre</a:t>
            </a:r>
            <a:endParaRPr lang="pt-P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F61478-3AD8-B5A6-E001-7DA595A088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149288" y="1286351"/>
            <a:ext cx="4563600" cy="619289"/>
          </a:xfrm>
        </p:spPr>
        <p:txBody>
          <a:bodyPr/>
          <a:lstStyle/>
          <a:p>
            <a:pPr algn="l"/>
            <a:r>
              <a:rPr lang="pt-BR" dirty="0"/>
              <a:t>Foi-nos proposta a implementação de um sistema de base de dados para um stand de carros</a:t>
            </a:r>
            <a:endParaRPr lang="pt-P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D01D3C-7A46-1DAF-8C50-3011FAD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e Objetivos 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924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BD9FB83D-E3A3-0A13-D6E8-783A3229C4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1742127" y="1411583"/>
            <a:ext cx="3446557" cy="412340"/>
          </a:xfrm>
        </p:spPr>
        <p:txBody>
          <a:bodyPr/>
          <a:lstStyle/>
          <a:p>
            <a:r>
              <a:rPr lang="pt-PT" sz="1800">
                <a:latin typeface="Bai Jamjuree"/>
              </a:rPr>
              <a:t>Melhor gestão de informação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7B5F15-7A61-F470-8AAF-D775090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 Viabilidade do Processo</a:t>
            </a:r>
            <a:br>
              <a:rPr lang="pt-BR" dirty="0"/>
            </a:br>
            <a:endParaRPr lang="pt-PT" dirty="0"/>
          </a:p>
        </p:txBody>
      </p:sp>
      <p:sp>
        <p:nvSpPr>
          <p:cNvPr id="18" name="Subtítulo 3">
            <a:extLst>
              <a:ext uri="{FF2B5EF4-FFF2-40B4-BE49-F238E27FC236}">
                <a16:creationId xmlns:a16="http://schemas.microsoft.com/office/drawing/2014/main" id="{B0E95E23-5E6D-364E-5612-92955BC11ACD}"/>
              </a:ext>
            </a:extLst>
          </p:cNvPr>
          <p:cNvSpPr txBox="1">
            <a:spLocks/>
          </p:cNvSpPr>
          <p:nvPr/>
        </p:nvSpPr>
        <p:spPr>
          <a:xfrm flipH="1">
            <a:off x="1739228" y="1905641"/>
            <a:ext cx="4788339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Redução do número de erros humanos</a:t>
            </a:r>
            <a:endParaRPr lang="pt-PT"/>
          </a:p>
        </p:txBody>
      </p:sp>
      <p:sp>
        <p:nvSpPr>
          <p:cNvPr id="20" name="Subtítulo 3">
            <a:extLst>
              <a:ext uri="{FF2B5EF4-FFF2-40B4-BE49-F238E27FC236}">
                <a16:creationId xmlns:a16="http://schemas.microsoft.com/office/drawing/2014/main" id="{A554CC1E-9A9F-E309-D4D8-1CB431FFFAFD}"/>
              </a:ext>
            </a:extLst>
          </p:cNvPr>
          <p:cNvSpPr txBox="1">
            <a:spLocks/>
          </p:cNvSpPr>
          <p:nvPr/>
        </p:nvSpPr>
        <p:spPr>
          <a:xfrm flipH="1">
            <a:off x="1739228" y="2402598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Integridade da informação</a:t>
            </a:r>
            <a:endParaRPr lang="pt-PT"/>
          </a:p>
        </p:txBody>
      </p:sp>
      <p:sp>
        <p:nvSpPr>
          <p:cNvPr id="22" name="Subtítulo 3">
            <a:extLst>
              <a:ext uri="{FF2B5EF4-FFF2-40B4-BE49-F238E27FC236}">
                <a16:creationId xmlns:a16="http://schemas.microsoft.com/office/drawing/2014/main" id="{24F3683B-ECE6-A16B-0AB6-C4E60B9BFB85}"/>
              </a:ext>
            </a:extLst>
          </p:cNvPr>
          <p:cNvSpPr txBox="1">
            <a:spLocks/>
          </p:cNvSpPr>
          <p:nvPr/>
        </p:nvSpPr>
        <p:spPr>
          <a:xfrm flipH="1">
            <a:off x="1714380" y="299894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Flexibilidade</a:t>
            </a:r>
            <a:endParaRPr lang="pt-PT"/>
          </a:p>
        </p:txBody>
      </p:sp>
      <p:sp>
        <p:nvSpPr>
          <p:cNvPr id="23" name="Subtítulo 3">
            <a:extLst>
              <a:ext uri="{FF2B5EF4-FFF2-40B4-BE49-F238E27FC236}">
                <a16:creationId xmlns:a16="http://schemas.microsoft.com/office/drawing/2014/main" id="{56064739-4329-D7D4-8A82-BD794331BF64}"/>
              </a:ext>
            </a:extLst>
          </p:cNvPr>
          <p:cNvSpPr txBox="1">
            <a:spLocks/>
          </p:cNvSpPr>
          <p:nvPr/>
        </p:nvSpPr>
        <p:spPr>
          <a:xfrm flipH="1">
            <a:off x="1739228" y="350832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Acesso Múltiplo</a:t>
            </a:r>
          </a:p>
        </p:txBody>
      </p:sp>
      <p:pic>
        <p:nvPicPr>
          <p:cNvPr id="26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7BE9938D-8491-944A-453A-02549A1C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1405353"/>
            <a:ext cx="431939" cy="431939"/>
          </a:xfrm>
          <a:prstGeom prst="rect">
            <a:avLst/>
          </a:prstGeom>
        </p:spPr>
      </p:pic>
      <p:pic>
        <p:nvPicPr>
          <p:cNvPr id="28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E4D12454-AA0E-1730-A2FA-36EFC4A0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2442748"/>
            <a:ext cx="431939" cy="431939"/>
          </a:xfrm>
          <a:prstGeom prst="rect">
            <a:avLst/>
          </a:prstGeom>
        </p:spPr>
      </p:pic>
      <p:pic>
        <p:nvPicPr>
          <p:cNvPr id="29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9DDF4D4-CA95-AE24-8414-1517856F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1908520"/>
            <a:ext cx="431939" cy="431939"/>
          </a:xfrm>
          <a:prstGeom prst="rect">
            <a:avLst/>
          </a:prstGeom>
        </p:spPr>
      </p:pic>
      <p:pic>
        <p:nvPicPr>
          <p:cNvPr id="30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0CC27C9-91F5-B31D-0A3E-C2191BA3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2976977"/>
            <a:ext cx="431939" cy="431939"/>
          </a:xfrm>
          <a:prstGeom prst="rect">
            <a:avLst/>
          </a:prstGeom>
        </p:spPr>
      </p:pic>
      <p:pic>
        <p:nvPicPr>
          <p:cNvPr id="31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A50D4840-7FD3-DD6B-0C87-A9A01A9B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3511206"/>
            <a:ext cx="431939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11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Equipa de Trabalho</a:t>
            </a:r>
            <a:endParaRPr dirty="0"/>
          </a:p>
        </p:txBody>
      </p:sp>
      <p:sp>
        <p:nvSpPr>
          <p:cNvPr id="4878" name="Google Shape;4878;p112"/>
          <p:cNvSpPr txBox="1">
            <a:spLocks noGrp="1"/>
          </p:cNvSpPr>
          <p:nvPr>
            <p:ph type="subTitle" idx="1"/>
          </p:nvPr>
        </p:nvSpPr>
        <p:spPr>
          <a:xfrm>
            <a:off x="2439200" y="3075305"/>
            <a:ext cx="2099100" cy="599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Ferreira</a:t>
            </a:r>
            <a:endParaRPr dirty="0"/>
          </a:p>
        </p:txBody>
      </p:sp>
      <p:sp>
        <p:nvSpPr>
          <p:cNvPr id="4879" name="Google Shape;4879;p112"/>
          <p:cNvSpPr txBox="1">
            <a:spLocks noGrp="1"/>
          </p:cNvSpPr>
          <p:nvPr>
            <p:ph type="subTitle" idx="2"/>
          </p:nvPr>
        </p:nvSpPr>
        <p:spPr>
          <a:xfrm>
            <a:off x="2439201" y="3674665"/>
            <a:ext cx="2099100" cy="40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A95454</a:t>
            </a:r>
            <a:endParaRPr/>
          </a:p>
        </p:txBody>
      </p:sp>
      <p:sp>
        <p:nvSpPr>
          <p:cNvPr id="4880" name="Google Shape;4880;p112"/>
          <p:cNvSpPr txBox="1">
            <a:spLocks noGrp="1"/>
          </p:cNvSpPr>
          <p:nvPr>
            <p:ph type="subTitle" idx="3"/>
          </p:nvPr>
        </p:nvSpPr>
        <p:spPr>
          <a:xfrm>
            <a:off x="2439209" y="1551799"/>
            <a:ext cx="2099100" cy="668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Francisco </a:t>
            </a:r>
            <a:r>
              <a:rPr lang="en-US" err="1"/>
              <a:t>Lameirão</a:t>
            </a:r>
            <a:endParaRPr/>
          </a:p>
        </p:txBody>
      </p:sp>
      <p:sp>
        <p:nvSpPr>
          <p:cNvPr id="4881" name="Google Shape;4881;p112"/>
          <p:cNvSpPr txBox="1">
            <a:spLocks noGrp="1"/>
          </p:cNvSpPr>
          <p:nvPr>
            <p:ph type="subTitle" idx="4"/>
          </p:nvPr>
        </p:nvSpPr>
        <p:spPr>
          <a:xfrm>
            <a:off x="2439205" y="2197395"/>
            <a:ext cx="2099100" cy="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A97504</a:t>
            </a:r>
            <a:endParaRPr/>
          </a:p>
        </p:txBody>
      </p:sp>
      <p:pic>
        <p:nvPicPr>
          <p:cNvPr id="4882" name="Google Shape;4882;p112"/>
          <p:cNvPicPr preferRelativeResize="0"/>
          <p:nvPr/>
        </p:nvPicPr>
        <p:blipFill>
          <a:blip r:embed="rId3"/>
          <a:srcRect t="1124" b="1124"/>
          <a:stretch/>
        </p:blipFill>
        <p:spPr>
          <a:xfrm>
            <a:off x="1185180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3" name="Google Shape;4883;p112"/>
          <p:cNvPicPr preferRelativeResize="0"/>
          <p:nvPr/>
        </p:nvPicPr>
        <p:blipFill>
          <a:blip r:embed="rId4"/>
          <a:srcRect t="1124" b="1124"/>
          <a:stretch/>
        </p:blipFill>
        <p:spPr>
          <a:xfrm>
            <a:off x="1185180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84" name="Google Shape;4884;p112"/>
          <p:cNvGrpSpPr/>
          <p:nvPr/>
        </p:nvGrpSpPr>
        <p:grpSpPr>
          <a:xfrm>
            <a:off x="4464669" y="669580"/>
            <a:ext cx="793256" cy="182899"/>
            <a:chOff x="2685575" y="2835950"/>
            <a:chExt cx="433000" cy="99825"/>
          </a:xfrm>
        </p:grpSpPr>
        <p:sp>
          <p:nvSpPr>
            <p:cNvPr id="4885" name="Google Shape;4885;p11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9" name="Google Shape;4889;p112"/>
          <p:cNvGrpSpPr/>
          <p:nvPr/>
        </p:nvGrpSpPr>
        <p:grpSpPr>
          <a:xfrm>
            <a:off x="5408739" y="-838628"/>
            <a:ext cx="2019176" cy="2019176"/>
            <a:chOff x="1943325" y="-220375"/>
            <a:chExt cx="1298672" cy="1298672"/>
          </a:xfrm>
        </p:grpSpPr>
        <p:sp>
          <p:nvSpPr>
            <p:cNvPr id="4890" name="Google Shape;4890;p11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3" name="Google Shape;4943;p112"/>
          <p:cNvPicPr preferRelativeResize="0"/>
          <p:nvPr/>
        </p:nvPicPr>
        <p:blipFill>
          <a:blip r:embed="rId5"/>
          <a:srcRect t="1124" b="1124"/>
          <a:stretch/>
        </p:blipFill>
        <p:spPr>
          <a:xfrm>
            <a:off x="4646955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4" name="Google Shape;4944;p112"/>
          <p:cNvPicPr preferRelativeResize="0"/>
          <p:nvPr/>
        </p:nvPicPr>
        <p:blipFill>
          <a:blip r:embed="rId6"/>
          <a:srcRect t="1124" b="1124"/>
          <a:stretch/>
        </p:blipFill>
        <p:spPr>
          <a:xfrm>
            <a:off x="4646955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7" name="Google Shape;4947;p112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297014" cy="650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João </a:t>
            </a:r>
          </a:p>
          <a:p>
            <a:pPr marL="0" lvl="0" indent="0"/>
            <a:r>
              <a:rPr lang="en-US" dirty="0"/>
              <a:t>Gonçalves</a:t>
            </a:r>
            <a:endParaRPr dirty="0"/>
          </a:p>
        </p:txBody>
      </p:sp>
      <p:sp>
        <p:nvSpPr>
          <p:cNvPr id="4948" name="Google Shape;4948;p112"/>
          <p:cNvSpPr txBox="1">
            <a:spLocks noGrp="1"/>
          </p:cNvSpPr>
          <p:nvPr>
            <p:ph type="subTitle" idx="8"/>
          </p:nvPr>
        </p:nvSpPr>
        <p:spPr>
          <a:xfrm>
            <a:off x="5979480" y="2197393"/>
            <a:ext cx="2099100" cy="35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A97321</a:t>
            </a:r>
            <a:endParaRPr/>
          </a:p>
        </p:txBody>
      </p:sp>
      <p:sp>
        <p:nvSpPr>
          <p:cNvPr id="8" name="Google Shape;4880;p112">
            <a:extLst>
              <a:ext uri="{FF2B5EF4-FFF2-40B4-BE49-F238E27FC236}">
                <a16:creationId xmlns:a16="http://schemas.microsoft.com/office/drawing/2014/main" id="{C512ABA7-9938-C2E3-4A7A-DD897F61155D}"/>
              </a:ext>
            </a:extLst>
          </p:cNvPr>
          <p:cNvSpPr txBox="1">
            <a:spLocks/>
          </p:cNvSpPr>
          <p:nvPr/>
        </p:nvSpPr>
        <p:spPr>
          <a:xfrm>
            <a:off x="6009634" y="3029070"/>
            <a:ext cx="2099100" cy="6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Matilde Fernandes</a:t>
            </a:r>
          </a:p>
        </p:txBody>
      </p:sp>
      <p:sp>
        <p:nvSpPr>
          <p:cNvPr id="9" name="Google Shape;4881;p112">
            <a:extLst>
              <a:ext uri="{FF2B5EF4-FFF2-40B4-BE49-F238E27FC236}">
                <a16:creationId xmlns:a16="http://schemas.microsoft.com/office/drawing/2014/main" id="{CD127DFC-6FD7-72D6-8BFC-981A6F204EAF}"/>
              </a:ext>
            </a:extLst>
          </p:cNvPr>
          <p:cNvSpPr txBox="1">
            <a:spLocks/>
          </p:cNvSpPr>
          <p:nvPr/>
        </p:nvSpPr>
        <p:spPr>
          <a:xfrm>
            <a:off x="6009630" y="3674666"/>
            <a:ext cx="2099100" cy="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/>
              <a:t>A95319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4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A885-5721-456B-A254-4A97B76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Projeto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9263D-78B1-7157-1C98-2617EE4F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069470"/>
            <a:ext cx="7897091" cy="37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Levantamento e Análise de Requisitos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1176</Words>
  <Application>Microsoft Office PowerPoint</Application>
  <PresentationFormat>On-screen Show (16:9)</PresentationFormat>
  <Paragraphs>234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Bai Jamjuree</vt:lpstr>
      <vt:lpstr>Arial</vt:lpstr>
      <vt:lpstr>Anaheim</vt:lpstr>
      <vt:lpstr>Aldrich</vt:lpstr>
      <vt:lpstr>Data Science Project Proposal XL by Slidesgo</vt:lpstr>
      <vt:lpstr>Auto VrumVrum</vt:lpstr>
      <vt:lpstr>Definição do  Sistema</vt:lpstr>
      <vt:lpstr>Contexto de Aplicação </vt:lpstr>
      <vt:lpstr>Fundamentação do Sistema</vt:lpstr>
      <vt:lpstr>Motivação e Objetivos do Trabalho</vt:lpstr>
      <vt:lpstr>Análise da Viabilidade do Processo </vt:lpstr>
      <vt:lpstr>Equipa de Trabalho</vt:lpstr>
      <vt:lpstr>Plano de Execução do Projeto</vt:lpstr>
      <vt:lpstr>Levantamento e Análise de Requisitos</vt:lpstr>
      <vt:lpstr>Método de levantamento requisitos </vt:lpstr>
      <vt:lpstr>Requisitos de Descrição</vt:lpstr>
      <vt:lpstr>Requisitos de Manipulação</vt:lpstr>
      <vt:lpstr>Requisitos de Controlo</vt:lpstr>
      <vt:lpstr>Análise e validação geral  dos requisitos </vt:lpstr>
      <vt:lpstr>Modelação Conceptual</vt:lpstr>
      <vt:lpstr>Identificação das Entidades</vt:lpstr>
      <vt:lpstr>Identificação dos Relacionamentos</vt:lpstr>
      <vt:lpstr>Identificação dos Relacionamentos</vt:lpstr>
      <vt:lpstr>Identificação dos Atributos</vt:lpstr>
      <vt:lpstr>Modelo Concetual</vt:lpstr>
      <vt:lpstr>Modelação Lógica</vt:lpstr>
      <vt:lpstr>Modelo Lógico</vt:lpstr>
      <vt:lpstr>Implementação Física</vt:lpstr>
      <vt:lpstr>Modelo</vt:lpstr>
      <vt:lpstr>Interrogações do Utilizador para SQL</vt:lpstr>
      <vt:lpstr>Interrogações do Utilizador para SQL</vt:lpstr>
      <vt:lpstr>Interrogações do Utilizador para SQL</vt:lpstr>
      <vt:lpstr>Implementação do Sistema de Recolha de Dados</vt:lpstr>
      <vt:lpstr>Implementação do Sistema de Painéis de Análise</vt:lpstr>
      <vt:lpstr>Auto VrumVrum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Matilde Fernandes</dc:creator>
  <cp:lastModifiedBy>Lara Beatriz Pinto Ferreira</cp:lastModifiedBy>
  <cp:revision>6</cp:revision>
  <dcterms:modified xsi:type="dcterms:W3CDTF">2023-06-04T00:52:49Z</dcterms:modified>
</cp:coreProperties>
</file>