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9"/>
  </p:notesMasterIdLst>
  <p:sldIdLst>
    <p:sldId id="256" r:id="rId2"/>
    <p:sldId id="342" r:id="rId3"/>
    <p:sldId id="258" r:id="rId4"/>
    <p:sldId id="386" r:id="rId5"/>
    <p:sldId id="387" r:id="rId6"/>
    <p:sldId id="398" r:id="rId7"/>
    <p:sldId id="392" r:id="rId8"/>
    <p:sldId id="310" r:id="rId9"/>
    <p:sldId id="396" r:id="rId10"/>
    <p:sldId id="393" r:id="rId11"/>
    <p:sldId id="350" r:id="rId12"/>
    <p:sldId id="278" r:id="rId13"/>
    <p:sldId id="368" r:id="rId14"/>
    <p:sldId id="369" r:id="rId15"/>
    <p:sldId id="370" r:id="rId16"/>
    <p:sldId id="371" r:id="rId17"/>
    <p:sldId id="372" r:id="rId18"/>
    <p:sldId id="260" r:id="rId19"/>
    <p:sldId id="357" r:id="rId20"/>
    <p:sldId id="362" r:id="rId21"/>
    <p:sldId id="397" r:id="rId22"/>
    <p:sldId id="385" r:id="rId23"/>
    <p:sldId id="377" r:id="rId24"/>
    <p:sldId id="395" r:id="rId25"/>
    <p:sldId id="389" r:id="rId26"/>
    <p:sldId id="274" r:id="rId27"/>
    <p:sldId id="383" r:id="rId28"/>
  </p:sldIdLst>
  <p:sldSz cx="9144000" cy="5143500" type="screen16x9"/>
  <p:notesSz cx="6858000" cy="9144000"/>
  <p:embeddedFontLst>
    <p:embeddedFont>
      <p:font typeface="Aldrich" panose="020B0604020202020204" charset="0"/>
      <p:regular r:id="rId30"/>
    </p:embeddedFont>
    <p:embeddedFont>
      <p:font typeface="Anaheim"/>
      <p:regular r:id="rId31"/>
    </p:embeddedFont>
    <p:embeddedFont>
      <p:font typeface="Bai Jamjuree" panose="020B0604020202020204" charset="-34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F05ED-8424-0D51-56C6-D08DE39DAEF7}" v="589" dt="2023-03-28T14:34:32.901"/>
    <p1510:client id="{C3146865-5320-41EF-BFAC-43A0F7D8BB65}" v="2132" dt="2023-03-27T21:12:48.310"/>
    <p1510:client id="{CCF183FC-E3F1-55F2-CA0B-91668C77165A}" v="548" dt="2023-03-28T14:15:03.114"/>
    <p1510:client id="{D15AAA15-CC9F-C5B0-CD9D-7EC10F306CD2}" v="1388" dt="2023-03-28T15:43:49.955"/>
    <p1510:client id="{DA20CD8F-7EAC-C30D-57C5-1A355EEDF772}" v="1146" dt="2023-03-28T15:20:24.169"/>
  </p1510:revLst>
</p1510:revInfo>
</file>

<file path=ppt/tableStyles.xml><?xml version="1.0" encoding="utf-8"?>
<a:tblStyleLst xmlns:a="http://schemas.openxmlformats.org/drawingml/2006/main" def="{4D2099D1-657E-430B-A1B5-3ABEBFA9FE81}">
  <a:tblStyle styleId="{4D2099D1-657E-430B-A1B5-3ABEBFA9F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81" autoAdjust="0"/>
  </p:normalViewPr>
  <p:slideViewPr>
    <p:cSldViewPr snapToGrid="0">
      <p:cViewPr varScale="1">
        <p:scale>
          <a:sx n="100" d="100"/>
          <a:sy n="100" d="100"/>
        </p:scale>
        <p:origin x="23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36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31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049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514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79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40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401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31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22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13e437834e8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9" name="Google Shape;3489;g13e437834e8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391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10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 “AutoVrumVrum” é um stand de carros localizado no concelho de Vila Verde fundado pelo empreendedor Xavier Mota em 2009.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 stand oferece um leque variado em termos de tipos de carros, tanto em preço como formato.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Compradores: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- compra carros ao fornecedor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Vendedores: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- vende carros aos clientes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- agenda test drives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 últimos anos, Xavier tem estado mais ocupado com os seus outros projetos, por isso parou de ter tanto controlo sobre o funcionamento do dia-a-dia do stand, confiando nos seus funcionários para manterem o negócio rentável.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Xavier reparou que tem tido mais queixas da qualidade do serviço e muitos dos seus clientes (especialmente os que compravam mais regularmente automóveis) tinham decidido ir a um dos seus competidores.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dirty="0"/>
            </a:b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Xavier reparou que havia uma falta de organização grave em relação aos registos das compras, vendas e carros do stand, pois estes ainda eram feitos em livros de registo, que não era um problema tão grande quando o stand era mais pequeno.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objetivo é disponibilizar uma ferramenta de gestão interna, que permita ao stand uma melhor organização e acesso à informação sobre os veículos disponíveis para venda.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base de dados desenvolvida irá proporcionar uma melhor tomada de decisões no negócio e permitir uma gestão de dados eficiente para o stand</a:t>
            </a:r>
          </a:p>
          <a:p>
            <a:pPr marL="15875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8987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Melhor gestão da informação -&gt; como está tudo no mesmo sítio sabemos sempre como e onde está a informação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Integridade da informação -&gt; como as modificações são feitas apenas num só sítio, evita se conflitos entre diferentes versões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Flexibilidade -&gt; como os dados e programas são independentes, se alterarmos um não altera o outro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Acesso múltiplo -&gt; permite que os dados sejam acedidos de várias maneiras</a:t>
            </a:r>
            <a:br>
              <a:rPr lang="pt-BR" b="0" dirty="0">
                <a:effectLst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485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" name="Google Shape;4874;g13e437834e8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5" name="Google Shape;4875;g13e437834e8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_1_1_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1_1_1_2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2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2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1_1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2_1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_1_2_1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_1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2_1_1_1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2_1_2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1697102" y="6576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photo/smiley-people-attending-group-therapy-session_1110857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photo/smiley-people-attending-group-therapy-session_1110857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photo/smiley-people-attending-group-therapy-session_1110857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photo/smiley-people-attending-group-therapy-session_1110857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photo/smiley-people-attending-group-therapy-session_1110857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5800"/>
              <a:t>Auto</a:t>
            </a:r>
            <a:br>
              <a:rPr lang="en" sz="5800"/>
            </a:br>
            <a:r>
              <a:rPr lang="en" sz="5800" err="1"/>
              <a:t>VrumVrum</a:t>
            </a:r>
            <a:endParaRPr lang="en" sz="5050" err="1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Bases de Dados</a:t>
            </a:r>
            <a:endParaRPr lang="pt-PT"/>
          </a:p>
          <a:p>
            <a:pPr marL="0" indent="0"/>
            <a:r>
              <a:rPr lang="en"/>
              <a:t>Grupo 49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Levantamento e Análise de Requisitos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60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Levantamento e Análise de Requisitos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2656" y="1532730"/>
            <a:ext cx="2894169" cy="111739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pt-BR"/>
              <a:t>Método de levantamento requisitos </a:t>
            </a:r>
            <a:endParaRPr lang="pt-PT" err="1"/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29233" y="2747748"/>
            <a:ext cx="3145026" cy="74035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-US" err="1"/>
              <a:t>Requisitos</a:t>
            </a:r>
            <a:r>
              <a:rPr lang="en-US"/>
              <a:t> de </a:t>
            </a:r>
            <a:r>
              <a:rPr lang="en-US" err="1"/>
              <a:t>Descrição</a:t>
            </a:r>
            <a:endParaRPr lang="pt-PT" err="1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5529412" y="1483408"/>
            <a:ext cx="3040430" cy="80398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/>
              <a:t>Requisitos de Controlo</a:t>
            </a:r>
            <a:endParaRPr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964401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612;p60">
            <a:extLst>
              <a:ext uri="{FF2B5EF4-FFF2-40B4-BE49-F238E27FC236}">
                <a16:creationId xmlns:a16="http://schemas.microsoft.com/office/drawing/2014/main" id="{5FC887AC-5E21-B0EE-9A0E-08EFC76752D6}"/>
              </a:ext>
            </a:extLst>
          </p:cNvPr>
          <p:cNvSpPr/>
          <p:nvPr/>
        </p:nvSpPr>
        <p:spPr>
          <a:xfrm>
            <a:off x="948119" y="376967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25;p60">
            <a:extLst>
              <a:ext uri="{FF2B5EF4-FFF2-40B4-BE49-F238E27FC236}">
                <a16:creationId xmlns:a16="http://schemas.microsoft.com/office/drawing/2014/main" id="{E9598EF6-6B44-4ED7-635B-69CE1407442A}"/>
              </a:ext>
            </a:extLst>
          </p:cNvPr>
          <p:cNvSpPr txBox="1">
            <a:spLocks/>
          </p:cNvSpPr>
          <p:nvPr/>
        </p:nvSpPr>
        <p:spPr>
          <a:xfrm>
            <a:off x="821238" y="3674647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7" name="Google Shape;2626;p60">
            <a:extLst>
              <a:ext uri="{FF2B5EF4-FFF2-40B4-BE49-F238E27FC236}">
                <a16:creationId xmlns:a16="http://schemas.microsoft.com/office/drawing/2014/main" id="{F2F7D54C-C2F4-62B4-348C-50D7325C6EB9}"/>
              </a:ext>
            </a:extLst>
          </p:cNvPr>
          <p:cNvSpPr txBox="1">
            <a:spLocks/>
          </p:cNvSpPr>
          <p:nvPr/>
        </p:nvSpPr>
        <p:spPr>
          <a:xfrm>
            <a:off x="1558003" y="3676643"/>
            <a:ext cx="3145026" cy="74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-US" err="1"/>
              <a:t>Requisitos</a:t>
            </a:r>
            <a:r>
              <a:rPr lang="en-US"/>
              <a:t> de </a:t>
            </a:r>
            <a:r>
              <a:rPr lang="en-US" err="1"/>
              <a:t>Manipulação</a:t>
            </a:r>
            <a:endParaRPr lang="pt-PT" err="1"/>
          </a:p>
        </p:txBody>
      </p:sp>
      <p:sp>
        <p:nvSpPr>
          <p:cNvPr id="9" name="Google Shape;2612;p60">
            <a:extLst>
              <a:ext uri="{FF2B5EF4-FFF2-40B4-BE49-F238E27FC236}">
                <a16:creationId xmlns:a16="http://schemas.microsoft.com/office/drawing/2014/main" id="{6D1DE22A-6B9A-2286-6369-9D0BC6A08A6D}"/>
              </a:ext>
            </a:extLst>
          </p:cNvPr>
          <p:cNvSpPr/>
          <p:nvPr/>
        </p:nvSpPr>
        <p:spPr>
          <a:xfrm>
            <a:off x="4839702" y="27476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625;p60">
            <a:extLst>
              <a:ext uri="{FF2B5EF4-FFF2-40B4-BE49-F238E27FC236}">
                <a16:creationId xmlns:a16="http://schemas.microsoft.com/office/drawing/2014/main" id="{BC383545-550F-F786-95B9-337A261B9C03}"/>
              </a:ext>
            </a:extLst>
          </p:cNvPr>
          <p:cNvSpPr txBox="1">
            <a:spLocks/>
          </p:cNvSpPr>
          <p:nvPr/>
        </p:nvSpPr>
        <p:spPr>
          <a:xfrm>
            <a:off x="4712822" y="2664997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>
                <a:solidFill>
                  <a:schemeClr val="dk1"/>
                </a:solidFill>
              </a:rPr>
              <a:t>05</a:t>
            </a:r>
          </a:p>
        </p:txBody>
      </p:sp>
      <p:sp>
        <p:nvSpPr>
          <p:cNvPr id="13" name="Google Shape;2626;p60">
            <a:extLst>
              <a:ext uri="{FF2B5EF4-FFF2-40B4-BE49-F238E27FC236}">
                <a16:creationId xmlns:a16="http://schemas.microsoft.com/office/drawing/2014/main" id="{C1AC5413-0950-2A86-2A11-8BC591E791EA}"/>
              </a:ext>
            </a:extLst>
          </p:cNvPr>
          <p:cNvSpPr txBox="1">
            <a:spLocks/>
          </p:cNvSpPr>
          <p:nvPr/>
        </p:nvSpPr>
        <p:spPr>
          <a:xfrm>
            <a:off x="5530342" y="2666993"/>
            <a:ext cx="3145026" cy="110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pt-BR"/>
              <a:t>Análise e validação geral dos requisitos</a:t>
            </a:r>
            <a:endParaRPr lang="pt-PT"/>
          </a:p>
        </p:txBody>
      </p:sp>
      <p:sp>
        <p:nvSpPr>
          <p:cNvPr id="22" name="Google Shape;2612;p60">
            <a:extLst>
              <a:ext uri="{FF2B5EF4-FFF2-40B4-BE49-F238E27FC236}">
                <a16:creationId xmlns:a16="http://schemas.microsoft.com/office/drawing/2014/main" id="{64E60B31-0044-99EF-E941-223FF9068B6F}"/>
              </a:ext>
            </a:extLst>
          </p:cNvPr>
          <p:cNvSpPr/>
          <p:nvPr/>
        </p:nvSpPr>
        <p:spPr>
          <a:xfrm>
            <a:off x="939008" y="28411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625;p60">
            <a:extLst>
              <a:ext uri="{FF2B5EF4-FFF2-40B4-BE49-F238E27FC236}">
                <a16:creationId xmlns:a16="http://schemas.microsoft.com/office/drawing/2014/main" id="{795E58E6-CE4A-A135-A338-FBCAB40A7E3A}"/>
              </a:ext>
            </a:extLst>
          </p:cNvPr>
          <p:cNvSpPr txBox="1">
            <a:spLocks/>
          </p:cNvSpPr>
          <p:nvPr/>
        </p:nvSpPr>
        <p:spPr>
          <a:xfrm>
            <a:off x="812128" y="2752379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>
                <a:solidFill>
                  <a:schemeClr val="dk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344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3301269" y="1270707"/>
            <a:ext cx="3867600" cy="260208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Bef>
                <a:spcPts val="3200"/>
              </a:spcBef>
              <a:buClr>
                <a:schemeClr val="dk2"/>
              </a:buClr>
              <a:buSzPts val="1400"/>
            </a:pPr>
            <a:r>
              <a:rPr lang="pt-BR" dirty="0"/>
              <a:t>De modo a proceder com o levantamento de requisitos, foi convocado uma reunião com o gerente do stand </a:t>
            </a:r>
          </a:p>
          <a:p>
            <a:pPr lvl="0">
              <a:spcBef>
                <a:spcPts val="3200"/>
              </a:spcBef>
              <a:buClr>
                <a:schemeClr val="dk2"/>
              </a:buClr>
              <a:buSzPts val="1400"/>
            </a:pPr>
            <a:r>
              <a:rPr lang="pt-BR" dirty="0"/>
              <a:t>O principal objetivo desta reunião foi obter informações sobre o funcionamento do stand e esclarecer qualquer tipo de dúvidas</a:t>
            </a:r>
            <a:endParaRPr dirty="0"/>
          </a:p>
        </p:txBody>
      </p:sp>
      <p:sp>
        <p:nvSpPr>
          <p:cNvPr id="3299" name="Google Shape;3299;p8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Método de levantamento requisitos </a:t>
            </a:r>
            <a:endParaRPr dirty="0"/>
          </a:p>
        </p:txBody>
      </p:sp>
      <p:grpSp>
        <p:nvGrpSpPr>
          <p:cNvPr id="3300" name="Google Shape;3300;p80"/>
          <p:cNvGrpSpPr/>
          <p:nvPr/>
        </p:nvGrpSpPr>
        <p:grpSpPr>
          <a:xfrm rot="-5400000" flipH="1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3301" name="Google Shape;3301;p8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/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4" name="Google Shape;7364;p123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43757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Funcionário</a:t>
            </a:r>
            <a:endParaRPr sz="210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ID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Nome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pt-PT" sz="1300">
                <a:uFill>
                  <a:noFill/>
                </a:uFill>
              </a:rPr>
              <a:t>Genero</a:t>
            </a:r>
            <a:r>
              <a:rPr lang="en-US" sz="1300">
                <a:uFill>
                  <a:noFill/>
                </a:uFill>
              </a:rPr>
              <a:t> 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Data de Nascimento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pt-PT" sz="1300">
                <a:uFill>
                  <a:noFill/>
                </a:uFill>
              </a:rPr>
              <a:t>Contactos</a:t>
            </a:r>
            <a:r>
              <a:rPr lang="en-US" sz="1300">
                <a:uFill>
                  <a:noFill/>
                </a:uFill>
              </a:rPr>
              <a:t> (</a:t>
            </a:r>
            <a:r>
              <a:rPr lang="en-US" sz="1300" err="1">
                <a:uFill>
                  <a:noFill/>
                </a:uFill>
              </a:rPr>
              <a:t>Telemovel</a:t>
            </a:r>
            <a:r>
              <a:rPr lang="en-US" sz="1300">
                <a:uFill>
                  <a:noFill/>
                </a:uFill>
              </a:rPr>
              <a:t> e Email)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NIF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Morada</a:t>
            </a:r>
            <a:endParaRPr lang="en" sz="1300">
              <a:uFill>
                <a:noFill/>
              </a:uFill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" sz="1300">
                <a:uFill>
                  <a:noFill/>
                </a:uFill>
                <a:latin typeface="Bai Jamjuree" panose="020B0604020202020204" charset="-34"/>
                <a:ea typeface="Aldrich"/>
                <a:cs typeface="Bai Jamjuree" panose="020B0604020202020204" charset="-34"/>
                <a:sym typeface="Aldrich"/>
              </a:rPr>
              <a:t>Tipo</a:t>
            </a:r>
            <a:endParaRPr sz="2000">
              <a:latin typeface="Bai Jamjuree" panose="020B0604020202020204" charset="-34"/>
              <a:ea typeface="Aldrich"/>
              <a:cs typeface="Bai Jamjuree" panose="020B0604020202020204" charset="-34"/>
              <a:sym typeface="Aldrich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b="1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365" name="Google Shape;7365;p123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Cliente</a:t>
            </a:r>
            <a:endParaRPr sz="210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endParaRPr lang="en" sz="1300">
              <a:uFill>
                <a:noFill/>
              </a:uFill>
              <a:hlinkClick r:id="rId3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ID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Nome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PT" sz="1300">
                <a:uFill>
                  <a:noFill/>
                </a:uFill>
                <a:hlinkClick r:id="rId3"/>
              </a:rPr>
              <a:t>Genero</a:t>
            </a:r>
            <a:r>
              <a:rPr lang="en-US" sz="1300">
                <a:uFill>
                  <a:noFill/>
                </a:uFill>
                <a:hlinkClick r:id="rId3"/>
              </a:rPr>
              <a:t> 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Data de Nascimento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PT" sz="1300">
                <a:uFill>
                  <a:noFill/>
                </a:uFill>
                <a:hlinkClick r:id="rId3"/>
              </a:rPr>
              <a:t>Contactos</a:t>
            </a:r>
            <a:r>
              <a:rPr lang="en-US" sz="1300">
                <a:uFill>
                  <a:noFill/>
                </a:uFill>
                <a:hlinkClick r:id="rId3"/>
              </a:rPr>
              <a:t> (</a:t>
            </a:r>
            <a:r>
              <a:rPr lang="pt-PT" sz="1300">
                <a:uFill>
                  <a:noFill/>
                </a:uFill>
                <a:hlinkClick r:id="rId3"/>
              </a:rPr>
              <a:t>Telemovel</a:t>
            </a:r>
            <a:r>
              <a:rPr lang="en-US" sz="1300">
                <a:uFill>
                  <a:noFill/>
                </a:uFill>
                <a:hlinkClick r:id="rId3"/>
              </a:rPr>
              <a:t> e Email)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NIF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Morada</a:t>
            </a:r>
            <a:endParaRPr lang="en" sz="1300">
              <a:uFill>
                <a:noFill/>
              </a:uFill>
              <a:hlinkClick r:id="rId3"/>
            </a:endParaRPr>
          </a:p>
        </p:txBody>
      </p:sp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de Descrição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6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4" name="Google Shape;7364;p123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43757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Carro</a:t>
            </a:r>
            <a:endParaRPr sz="210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ID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Marca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 err="1">
                <a:uFill>
                  <a:noFill/>
                </a:uFill>
              </a:rPr>
              <a:t>Modelo</a:t>
            </a:r>
            <a:endParaRPr sz="2000">
              <a:latin typeface="Bai Jamjuree" panose="020B0604020202020204" charset="-34"/>
              <a:ea typeface="Aldrich"/>
              <a:cs typeface="Bai Jamjuree" panose="020B0604020202020204" charset="-34"/>
              <a:sym typeface="Aldrich"/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 err="1">
                <a:uFill>
                  <a:noFill/>
                </a:uFill>
              </a:rPr>
              <a:t>Ano</a:t>
            </a:r>
            <a:endParaRPr lang="en-US" sz="1300">
              <a:uFill>
                <a:noFill/>
              </a:uFill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 err="1">
                <a:uFill>
                  <a:noFill/>
                </a:uFill>
              </a:rPr>
              <a:t>Kilometros</a:t>
            </a:r>
            <a:endParaRPr lang="en-US" sz="1300">
              <a:uFill>
                <a:noFill/>
              </a:uFill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 err="1">
                <a:uFill>
                  <a:noFill/>
                </a:uFill>
              </a:rPr>
              <a:t>Cilindrada</a:t>
            </a:r>
            <a:endParaRPr lang="en-US" sz="1300">
              <a:uFill>
                <a:noFill/>
              </a:uFill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 err="1">
                <a:uFill>
                  <a:noFill/>
                </a:uFill>
              </a:rPr>
              <a:t>Combustível</a:t>
            </a:r>
            <a:endParaRPr lang="en-US" sz="2000">
              <a:latin typeface="Bai Jamjuree" panose="020B0604020202020204" charset="-34"/>
              <a:ea typeface="Aldrich"/>
              <a:cs typeface="Bai Jamjuree" panose="020B0604020202020204" charset="-34"/>
              <a:sym typeface="Aldrich"/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 err="1">
                <a:uFill>
                  <a:noFill/>
                </a:uFill>
              </a:rPr>
              <a:t>Preço</a:t>
            </a:r>
            <a:endParaRPr lang="en-US" sz="1300">
              <a:uFill>
                <a:noFill/>
              </a:uFill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Estado</a:t>
            </a:r>
            <a:endParaRPr lang="en-US" sz="2000">
              <a:latin typeface="Bai Jamjuree" panose="020B0604020202020204" charset="-34"/>
              <a:ea typeface="Aldrich"/>
              <a:cs typeface="Bai Jamjuree" panose="020B0604020202020204" charset="-34"/>
              <a:sym typeface="Aldrich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b="1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365" name="Google Shape;7365;p123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Fornecedor</a:t>
            </a:r>
            <a:endParaRPr sz="210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endParaRPr lang="en" sz="1300">
              <a:uFill>
                <a:noFill/>
              </a:uFill>
              <a:hlinkClick r:id="rId3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ID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Nome 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PT" sz="1300">
                <a:uFill>
                  <a:noFill/>
                </a:uFill>
                <a:hlinkClick r:id="rId3"/>
              </a:rPr>
              <a:t>Contactos</a:t>
            </a:r>
            <a:r>
              <a:rPr lang="en-US" sz="1300">
                <a:uFill>
                  <a:noFill/>
                </a:uFill>
                <a:hlinkClick r:id="rId3"/>
              </a:rPr>
              <a:t> (</a:t>
            </a:r>
            <a:r>
              <a:rPr lang="pt-PT" sz="1300">
                <a:uFill>
                  <a:noFill/>
                </a:uFill>
                <a:hlinkClick r:id="rId3"/>
              </a:rPr>
              <a:t>Telemovel</a:t>
            </a:r>
            <a:r>
              <a:rPr lang="en-US" sz="1300">
                <a:uFill>
                  <a:noFill/>
                </a:uFill>
                <a:hlinkClick r:id="rId3"/>
              </a:rPr>
              <a:t> e Email)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NIF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Morada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Tipo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endParaRPr lang="en" sz="1300">
              <a:uFill>
                <a:noFill/>
              </a:uFill>
              <a:hlinkClick r:id="rId3"/>
            </a:endParaRPr>
          </a:p>
        </p:txBody>
      </p:sp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 Descrição</a:t>
            </a:r>
            <a:endParaRPr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3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4" name="Google Shape;7364;p123"/>
          <p:cNvSpPr txBox="1">
            <a:spLocks noGrp="1"/>
          </p:cNvSpPr>
          <p:nvPr>
            <p:ph type="body" idx="1"/>
          </p:nvPr>
        </p:nvSpPr>
        <p:spPr>
          <a:xfrm flipH="1">
            <a:off x="3203922" y="1683850"/>
            <a:ext cx="1815050" cy="243757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Venda</a:t>
            </a:r>
            <a:endParaRPr sz="210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ID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Data de Venda</a:t>
            </a: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pt-PT" sz="1300">
                <a:uFill>
                  <a:noFill/>
                </a:uFill>
              </a:rPr>
              <a:t>ID Cliente</a:t>
            </a:r>
            <a:endParaRPr lang="en-US" sz="1300">
              <a:uFill>
                <a:noFill/>
              </a:uFill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ID </a:t>
            </a:r>
            <a:r>
              <a:rPr lang="en-US" sz="1300" err="1">
                <a:uFill>
                  <a:noFill/>
                </a:uFill>
              </a:rPr>
              <a:t>Funcionário</a:t>
            </a:r>
            <a:endParaRPr lang="en-US" sz="1300">
              <a:uFill>
                <a:noFill/>
              </a:uFill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>
                <a:uFill>
                  <a:noFill/>
                </a:uFill>
              </a:rPr>
              <a:t>ID </a:t>
            </a:r>
            <a:r>
              <a:rPr lang="en-US" sz="1300" err="1">
                <a:uFill>
                  <a:noFill/>
                </a:uFill>
              </a:rPr>
              <a:t>Carro</a:t>
            </a:r>
            <a:endParaRPr lang="en-US" sz="1300">
              <a:uFill>
                <a:noFill/>
              </a:uFill>
            </a:endParaRPr>
          </a:p>
          <a:p>
            <a:pPr lvl="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 err="1">
                <a:uFill>
                  <a:noFill/>
                </a:uFill>
              </a:rPr>
              <a:t>Preço</a:t>
            </a:r>
            <a:endParaRPr sz="2000">
              <a:latin typeface="Bai Jamjuree" panose="020B0604020202020204" charset="-34"/>
              <a:ea typeface="Aldrich"/>
              <a:cs typeface="Bai Jamjuree" panose="020B0604020202020204" charset="-34"/>
              <a:sym typeface="Aldrich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b="1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365" name="Google Shape;7365;p123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1931447" cy="292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Compra</a:t>
            </a:r>
            <a:endParaRPr sz="210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endParaRPr lang="en" sz="1300">
              <a:uFill>
                <a:noFill/>
              </a:uFill>
              <a:hlinkClick r:id="rId3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ID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Data de </a:t>
            </a:r>
            <a:r>
              <a:rPr lang="en-US" sz="1300" err="1">
                <a:uFill>
                  <a:noFill/>
                </a:uFill>
                <a:hlinkClick r:id="rId3"/>
              </a:rPr>
              <a:t>Compra</a:t>
            </a:r>
            <a:endParaRPr lang="en-US" sz="1300">
              <a:uFill>
                <a:noFill/>
              </a:uFill>
              <a:hlinkClick r:id="rId3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PT" sz="1300">
                <a:uFill>
                  <a:noFill/>
                </a:uFill>
                <a:hlinkClick r:id="rId3"/>
              </a:rPr>
              <a:t>ID Carro</a:t>
            </a:r>
            <a:endParaRPr lang="en-US" sz="1300">
              <a:uFill>
                <a:noFill/>
              </a:uFill>
              <a:hlinkClick r:id="rId3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>
                <a:uFill>
                  <a:noFill/>
                </a:uFill>
                <a:hlinkClick r:id="rId3"/>
              </a:rPr>
              <a:t>ID </a:t>
            </a:r>
            <a:r>
              <a:rPr lang="en-US" sz="1300" err="1">
                <a:uFill>
                  <a:noFill/>
                </a:uFill>
                <a:hlinkClick r:id="rId3"/>
              </a:rPr>
              <a:t>Fornecedor</a:t>
            </a:r>
            <a:endParaRPr lang="en-US" sz="1300">
              <a:uFill>
                <a:noFill/>
              </a:uFill>
              <a:hlinkClick r:id="rId3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US" sz="1300" err="1">
                <a:uFill>
                  <a:noFill/>
                </a:uFill>
                <a:hlinkClick r:id="rId3"/>
              </a:rPr>
              <a:t>Preço</a:t>
            </a:r>
            <a:endParaRPr lang="en-US" sz="1300">
              <a:uFill>
                <a:noFill/>
              </a:uFill>
              <a:hlinkClick r:id="rId3"/>
            </a:endParaRPr>
          </a:p>
        </p:txBody>
      </p:sp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 Descrição</a:t>
            </a:r>
            <a:endParaRPr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365;p123">
            <a:extLst>
              <a:ext uri="{FF2B5EF4-FFF2-40B4-BE49-F238E27FC236}">
                <a16:creationId xmlns:a16="http://schemas.microsoft.com/office/drawing/2014/main" id="{9B7FDA0B-47F7-1448-4C74-B7A5A46BC764}"/>
              </a:ext>
            </a:extLst>
          </p:cNvPr>
          <p:cNvSpPr txBox="1">
            <a:spLocks/>
          </p:cNvSpPr>
          <p:nvPr/>
        </p:nvSpPr>
        <p:spPr>
          <a:xfrm flipH="1">
            <a:off x="5575948" y="1683850"/>
            <a:ext cx="2151215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Font typeface="Bai Jamjuree"/>
              <a:buNone/>
            </a:pPr>
            <a:r>
              <a:rPr lang="pt-BR"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Test Drive</a:t>
            </a:r>
          </a:p>
          <a:p>
            <a:pPr marL="146050" indent="0">
              <a:buClr>
                <a:schemeClr val="dk2"/>
              </a:buClr>
              <a:buSzPts val="1300"/>
              <a:buFont typeface="Bai Jamjuree"/>
              <a:buNone/>
            </a:pPr>
            <a:endParaRPr lang="pt-BR" sz="1300">
              <a:uFill>
                <a:noFill/>
              </a:uFill>
              <a:hlinkClick r:id="rId3"/>
            </a:endParaRPr>
          </a:p>
          <a:p>
            <a:pPr indent="-311150">
              <a:buClr>
                <a:schemeClr val="dk2"/>
              </a:buClr>
              <a:buSzPts val="1300"/>
            </a:pPr>
            <a:r>
              <a:rPr lang="pt-BR" sz="1300">
                <a:uFill>
                  <a:noFill/>
                </a:uFill>
                <a:hlinkClick r:id="rId3"/>
              </a:rPr>
              <a:t>ID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sz="1300">
                <a:uFill>
                  <a:noFill/>
                </a:uFill>
                <a:hlinkClick r:id="rId3"/>
              </a:rPr>
              <a:t>ID Carro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sz="1300">
                <a:uFill>
                  <a:noFill/>
                </a:uFill>
                <a:hlinkClick r:id="rId3"/>
              </a:rPr>
              <a:t>Nome Cliente 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sz="1300">
                <a:uFill>
                  <a:noFill/>
                </a:uFill>
                <a:hlinkClick r:id="rId3"/>
              </a:rPr>
              <a:t>Nome Funcionário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sz="1300">
                <a:uFill>
                  <a:noFill/>
                </a:uFill>
                <a:hlinkClick r:id="rId3"/>
              </a:rPr>
              <a:t>Data de Ocorrência</a:t>
            </a:r>
          </a:p>
          <a:p>
            <a:pPr marL="146050" indent="0">
              <a:buClr>
                <a:schemeClr val="dk2"/>
              </a:buClr>
              <a:buSzPts val="1300"/>
              <a:buNone/>
            </a:pPr>
            <a:endParaRPr lang="pt-BR" sz="1300">
              <a:uFill>
                <a:noFill/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4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5" name="Google Shape;7365;p123"/>
          <p:cNvSpPr txBox="1">
            <a:spLocks noGrp="1"/>
          </p:cNvSpPr>
          <p:nvPr>
            <p:ph type="body" idx="2"/>
          </p:nvPr>
        </p:nvSpPr>
        <p:spPr>
          <a:xfrm flipH="1">
            <a:off x="715500" y="1388243"/>
            <a:ext cx="7235780" cy="322113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indent="-311150">
              <a:buClr>
                <a:schemeClr val="dk2"/>
              </a:buClr>
              <a:buSzPts val="1300"/>
            </a:pPr>
            <a:r>
              <a:rPr lang="pt-BR" dirty="0">
                <a:latin typeface="Bai Jamjuree" panose="020B0604020202020204" charset="-34"/>
                <a:cs typeface="Bai Jamjuree" panose="020B0604020202020204" charset="-34"/>
              </a:rPr>
              <a:t>Deve ser possível obter a lista de todos os carros disponiveis no stand</a:t>
            </a:r>
          </a:p>
          <a:p>
            <a:pPr lvl="0" indent="-311150">
              <a:buClr>
                <a:schemeClr val="dk2"/>
              </a:buClr>
              <a:buSzPts val="1300"/>
            </a:pPr>
            <a:r>
              <a:rPr lang="pt-BR" dirty="0">
                <a:uFill>
                  <a:noFill/>
                </a:uFill>
                <a:latin typeface="Bai Jamjuree" panose="020B0604020202020204" charset="-34"/>
                <a:cs typeface="Bai Jamjuree" panose="020B0604020202020204" charset="-34"/>
                <a:hlinkClick r:id="rId3"/>
              </a:rPr>
              <a:t>Deve ser possível obter a lista de todos os carros vendidos no stand</a:t>
            </a:r>
            <a:endParaRPr lang="en-US" dirty="0">
              <a:uFill>
                <a:noFill/>
              </a:uFill>
              <a:latin typeface="Bai Jamjuree" panose="020B0604020202020204" charset="-34"/>
              <a:cs typeface="Bai Jamjuree" panose="020B0604020202020204" charset="-34"/>
              <a:hlinkClick r:id="rId3"/>
            </a:endParaRP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latin typeface="Bai Jamjuree" panose="020B0604020202020204" charset="-34"/>
                <a:cs typeface="Bai Jamjuree" panose="020B0604020202020204" charset="-34"/>
              </a:rPr>
              <a:t>Deve ser possível obter a lista de todos os funcionários do stand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latin typeface="Bai Jamjuree" panose="020B0604020202020204" charset="-34"/>
                <a:cs typeface="Bai Jamjuree" panose="020B0604020202020204" charset="-34"/>
              </a:rPr>
              <a:t>Deve ser possível obter a lista de todos os clientes do stand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Deve ser possível obter a lista de todos os carros disponiveis de uma certa marca no stand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Deve ser possível obter o histórico de compras de um dado cliente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Deve ser possível inserir Carros, Clientes, Funcionários, Fornecedores, Vendas, Test Drives e Compras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Aceder ao histórico de test drives do cliente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Aceder a lista dos carros mais vendidos até ao momento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Aceder as receitas mensais do stand até ao momento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Deve ser possível obter a lista de todos os fornecedores do stand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solidFill>
                  <a:schemeClr val="bg1"/>
                </a:solidFill>
                <a:latin typeface="Bai Jamjuree" panose="020B0604020202020204" charset="-34"/>
                <a:cs typeface="Bai Jamjuree" panose="020B0604020202020204" charset="-34"/>
              </a:rPr>
              <a:t>Deve ser possível obter o histórico de compras feitas a um dado fornecedor</a:t>
            </a:r>
            <a:endParaRPr lang="en-US" sz="1200" dirty="0">
              <a:uFill>
                <a:noFill/>
              </a:uFill>
              <a:latin typeface="Bai Jamjuree" panose="020B0604020202020204" charset="-34"/>
              <a:cs typeface="Bai Jamjuree" panose="020B0604020202020204" charset="-34"/>
            </a:endParaRPr>
          </a:p>
        </p:txBody>
      </p:sp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de Manipulação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2" name="Google Shape;7422;p12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3" name="Google Shape;7423;p12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4" name="Google Shape;7424;p123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5" name="Google Shape;7425;p12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6" name="Google Shape;7426;p12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52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5" name="Google Shape;7365;p123"/>
          <p:cNvSpPr txBox="1">
            <a:spLocks noGrp="1"/>
          </p:cNvSpPr>
          <p:nvPr>
            <p:ph type="body" idx="2"/>
          </p:nvPr>
        </p:nvSpPr>
        <p:spPr>
          <a:xfrm flipH="1">
            <a:off x="715500" y="1445376"/>
            <a:ext cx="7235780" cy="31639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latin typeface="Bai Jamjuree" panose="020B0604020202020204" charset="-34"/>
                <a:cs typeface="Bai Jamjuree" panose="020B0604020202020204" charset="-34"/>
              </a:rPr>
              <a:t>Apenas os funcionários vendedores podem registar vendas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latin typeface="Bai Jamjuree" panose="020B0604020202020204" charset="-34"/>
                <a:cs typeface="Bai Jamjuree" panose="020B0604020202020204" charset="-34"/>
              </a:rPr>
              <a:t>Apenas os funcionários compradores e vendedores podem adicionar, editar e remover os carros disponiveis no stand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latin typeface="Bai Jamjuree" panose="020B0604020202020204" charset="-34"/>
                <a:cs typeface="Bai Jamjuree" panose="020B0604020202020204" charset="-34"/>
              </a:rPr>
              <a:t>Apenas os funcionários vendedores podem adicionar, editar e remover clientes do stand</a:t>
            </a:r>
            <a:endParaRPr lang="en-US" sz="1300" dirty="0">
              <a:uFill>
                <a:noFill/>
              </a:uFill>
              <a:latin typeface="Bai Jamjuree" panose="020B0604020202020204" charset="-34"/>
              <a:cs typeface="Bai Jamjuree" panose="020B0604020202020204" charset="-34"/>
              <a:hlinkClick r:id="rId3"/>
            </a:endParaRP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latin typeface="Bai Jamjuree" panose="020B0604020202020204" charset="-34"/>
                <a:cs typeface="Bai Jamjuree" panose="020B0604020202020204" charset="-34"/>
              </a:rPr>
              <a:t>Apenas o proprietário pode adicionar, editar e remover funcionários de todos os tipos</a:t>
            </a:r>
            <a:endParaRPr lang="en-US" sz="1300" dirty="0">
              <a:uFill>
                <a:noFill/>
              </a:uFill>
              <a:latin typeface="Bai Jamjuree" panose="020B0604020202020204" charset="-34"/>
              <a:cs typeface="Bai Jamjuree" panose="020B0604020202020204" charset="-34"/>
              <a:hlinkClick r:id="rId3"/>
            </a:endParaRP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latin typeface="Bai Jamjuree" panose="020B0604020202020204" charset="-34"/>
                <a:cs typeface="Bai Jamjuree" panose="020B0604020202020204" charset="-34"/>
              </a:rPr>
              <a:t>Apenas o funcionário vendedor pode agendar Test drives</a:t>
            </a:r>
          </a:p>
          <a:p>
            <a:pPr indent="-311150">
              <a:buClr>
                <a:schemeClr val="dk2"/>
              </a:buClr>
              <a:buSzPts val="1300"/>
            </a:pPr>
            <a:r>
              <a:rPr lang="pt-BR" dirty="0">
                <a:latin typeface="Bai Jamjuree" panose="020B0604020202020204" charset="-34"/>
                <a:cs typeface="Bai Jamjuree" panose="020B0604020202020204" charset="-34"/>
              </a:rPr>
              <a:t>Apenas os funcionários compradores podem adicionar, editar e remover fornecedores</a:t>
            </a:r>
          </a:p>
        </p:txBody>
      </p:sp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 Controlo</a:t>
            </a:r>
            <a:endParaRPr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47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50" y="1198418"/>
            <a:ext cx="5037466" cy="20293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Análise e validação geral </a:t>
            </a:r>
            <a:br>
              <a:rPr lang="pt-BR" dirty="0"/>
            </a:br>
            <a:r>
              <a:rPr lang="pt-BR" dirty="0"/>
              <a:t>dos requisitos 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3179298"/>
            <a:ext cx="4635900" cy="946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 dirty="0"/>
              <a:t>Depois de termos levantado todos os requisitos reunimos de novo com o gerente do stand para validar os mesmos</a:t>
            </a:r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>
                <a:solidFill>
                  <a:schemeClr val="dk2"/>
                </a:solidFill>
              </a:rPr>
              <a:t>Modelação Conceptual</a:t>
            </a:r>
            <a:endParaRPr lang="pt-PT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90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500" dirty="0" err="1">
                <a:solidFill>
                  <a:schemeClr val="dk2"/>
                </a:solidFill>
              </a:rPr>
              <a:t>Definição</a:t>
            </a:r>
            <a:r>
              <a:rPr lang="en-US" sz="4500" dirty="0">
                <a:solidFill>
                  <a:schemeClr val="dk2"/>
                </a:solidFill>
              </a:rPr>
              <a:t> do </a:t>
            </a:r>
            <a:br>
              <a:rPr lang="en-US" sz="4500" dirty="0">
                <a:solidFill>
                  <a:schemeClr val="dk2"/>
                </a:solidFill>
              </a:rPr>
            </a:br>
            <a:r>
              <a:rPr lang="en-US" sz="4500" dirty="0">
                <a:solidFill>
                  <a:schemeClr val="dk2"/>
                </a:solidFill>
              </a:rPr>
              <a:t>Sistema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0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0"/>
          <p:cNvSpPr/>
          <p:nvPr/>
        </p:nvSpPr>
        <p:spPr>
          <a:xfrm>
            <a:off x="4836679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4836679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-US" dirty="0" err="1"/>
              <a:t>Modelação</a:t>
            </a:r>
            <a:r>
              <a:rPr lang="en-US" dirty="0"/>
              <a:t> Conceptual 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25" y="1525761"/>
            <a:ext cx="2887200" cy="73296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lnSpc>
                <a:spcPct val="114999"/>
              </a:lnSpc>
              <a:spcAft>
                <a:spcPts val="1200"/>
              </a:spcAft>
            </a:pPr>
            <a:r>
              <a:rPr lang="pt-BR" sz="1800" dirty="0"/>
              <a:t>Apresentação da abordagem de modelação</a:t>
            </a:r>
            <a:endParaRPr lang="pt-PT" sz="1800"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39625" y="2557996"/>
            <a:ext cx="2887200" cy="73296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pt-BR" sz="1800" dirty="0"/>
              <a:t>Identificação das entidades</a:t>
            </a:r>
            <a:endParaRPr lang="en" sz="1800"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29233" y="3549091"/>
            <a:ext cx="3145026" cy="74035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lnSpc>
                <a:spcPct val="114999"/>
              </a:lnSpc>
              <a:spcAft>
                <a:spcPts val="1200"/>
              </a:spcAft>
            </a:pPr>
            <a:r>
              <a:rPr lang="pt-BR" sz="1800" dirty="0"/>
              <a:t>Identificação dos relacionamentos</a:t>
            </a:r>
            <a:endParaRPr lang="pt-PT" sz="1800"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drich" panose="020B0604020202020204" charset="0"/>
                <a:cs typeface="Aldhabi" panose="020B0604020202020204" pitchFamily="2" charset="-78"/>
              </a:rPr>
              <a:t>04</a:t>
            </a:r>
            <a:endParaRPr dirty="0">
              <a:solidFill>
                <a:schemeClr val="dk1"/>
              </a:solidFill>
              <a:latin typeface="Aldrich" panose="020B0604020202020204" charset="0"/>
              <a:cs typeface="Aldhabi" panose="020B0604020202020204" pitchFamily="2" charset="-78"/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5529412" y="1577505"/>
            <a:ext cx="3040430" cy="6841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pt-BR" sz="1800" dirty="0"/>
              <a:t>Identificação dos atributos </a:t>
            </a:r>
            <a:endParaRPr sz="1800" dirty="0"/>
          </a:p>
        </p:txBody>
      </p:sp>
      <p:sp>
        <p:nvSpPr>
          <p:cNvPr id="2634" name="Google Shape;2634;p60"/>
          <p:cNvSpPr txBox="1">
            <a:spLocks noGrp="1"/>
          </p:cNvSpPr>
          <p:nvPr>
            <p:ph type="title" idx="18"/>
          </p:nvPr>
        </p:nvSpPr>
        <p:spPr>
          <a:xfrm>
            <a:off x="4703587" y="255374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06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35" name="Google Shape;2635;p60"/>
          <p:cNvSpPr txBox="1">
            <a:spLocks noGrp="1"/>
          </p:cNvSpPr>
          <p:nvPr>
            <p:ph type="subTitle" idx="19"/>
          </p:nvPr>
        </p:nvSpPr>
        <p:spPr>
          <a:xfrm>
            <a:off x="5525287" y="2708133"/>
            <a:ext cx="2887200" cy="356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pt-BR" sz="1800" dirty="0"/>
              <a:t>Modelo Concetual</a:t>
            </a:r>
            <a:endParaRPr sz="1800"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335;p81">
            <a:extLst>
              <a:ext uri="{FF2B5EF4-FFF2-40B4-BE49-F238E27FC236}">
                <a16:creationId xmlns:a16="http://schemas.microsoft.com/office/drawing/2014/main" id="{333945BE-FD8A-64DF-C5EA-0058B49FCBF6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336;p81">
            <a:extLst>
              <a:ext uri="{FF2B5EF4-FFF2-40B4-BE49-F238E27FC236}">
                <a16:creationId xmlns:a16="http://schemas.microsoft.com/office/drawing/2014/main" id="{DB32C740-F27F-A464-B3EC-363E65F14AFB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337;p81">
            <a:hlinkClick r:id="rId3" action="ppaction://hlinksldjump"/>
            <a:extLst>
              <a:ext uri="{FF2B5EF4-FFF2-40B4-BE49-F238E27FC236}">
                <a16:creationId xmlns:a16="http://schemas.microsoft.com/office/drawing/2014/main" id="{CA2E33DB-6CDE-09DB-5192-693012C6A347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338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308902-2DEA-A66E-757A-F05BA9989887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33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B8C80E-D8F4-3F94-D080-09B6704E75E6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5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93062CE-ABD0-76C1-22F4-893EE0E7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3156" y="2107153"/>
            <a:ext cx="4277687" cy="929193"/>
          </a:xfrm>
        </p:spPr>
        <p:txBody>
          <a:bodyPr/>
          <a:lstStyle/>
          <a:p>
            <a:pPr algn="l"/>
            <a:r>
              <a:rPr lang="pt-BR" dirty="0"/>
              <a:t>Após o levantamento de requisitos, a equipa</a:t>
            </a:r>
          </a:p>
          <a:p>
            <a:pPr algn="l"/>
            <a:r>
              <a:rPr lang="pt-BR" dirty="0"/>
              <a:t>reuniu para começar a construção do modelo</a:t>
            </a:r>
          </a:p>
          <a:p>
            <a:pPr algn="l"/>
            <a:r>
              <a:rPr lang="pt-BR" dirty="0"/>
              <a:t>conceptual. </a:t>
            </a:r>
          </a:p>
          <a:p>
            <a:pPr algn="l"/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2B730-4E87-3D5D-BAD6-65DC087C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abordagem de</a:t>
            </a:r>
            <a:br>
              <a:rPr lang="pt-BR" dirty="0"/>
            </a:br>
            <a:r>
              <a:rPr lang="pt-BR" dirty="0"/>
              <a:t>modelação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265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8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das Entidades</a:t>
            </a:r>
            <a:endParaRPr dirty="0"/>
          </a:p>
        </p:txBody>
      </p:sp>
      <p:graphicFrame>
        <p:nvGraphicFramePr>
          <p:cNvPr id="3502" name="Google Shape;3502;p85"/>
          <p:cNvGraphicFramePr/>
          <p:nvPr>
            <p:extLst>
              <p:ext uri="{D42A27DB-BD31-4B8C-83A1-F6EECF244321}">
                <p14:modId xmlns:p14="http://schemas.microsoft.com/office/powerpoint/2010/main" val="640353149"/>
              </p:ext>
            </p:extLst>
          </p:nvPr>
        </p:nvGraphicFramePr>
        <p:xfrm>
          <a:off x="819999" y="1510487"/>
          <a:ext cx="7531879" cy="259827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Entidades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Ocorrência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Fornecedor</a:t>
                      </a:r>
                      <a:endParaRPr sz="1100" b="1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Termo geral responsável pelo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fornecimento dos carros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Fornece os carros para o stand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Compra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Representa as compras dos carros realizadas ao fornecedor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Cada compra tem um id, que é </a:t>
                      </a:r>
                      <a:r>
                        <a:rPr lang="pt-BR" sz="1050" err="1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atribuido</a:t>
                      </a: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no momento do seu registo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bg1"/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Carro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Informações acerca do carros do stand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Os clientes têm um registo único que é obrigatório para </a:t>
                      </a:r>
                      <a:r>
                        <a:rPr lang="pt-PT" sz="1050" err="1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pertecerem</a:t>
                      </a: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ao stand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Test Drive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Representa uma </a:t>
                      </a:r>
                      <a:r>
                        <a:rPr lang="pt-PT" sz="1050" err="1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Test</a:t>
                      </a: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 Drive realizada por um cliente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Cada Test Drive tem um ID, que é atribuído no momento do seu registo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</a:tbl>
          </a:graphicData>
        </a:graphic>
      </p:graphicFrame>
      <p:pic>
        <p:nvPicPr>
          <p:cNvPr id="3503" name="Google Shape;350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864" y="-365800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7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m diagrama&#10;&#10;Descrição gerada automaticamente">
            <a:extLst>
              <a:ext uri="{FF2B5EF4-FFF2-40B4-BE49-F238E27FC236}">
                <a16:creationId xmlns:a16="http://schemas.microsoft.com/office/drawing/2014/main" id="{DD79CE99-68FF-9E69-9BFE-AD41A740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8" y="1947392"/>
            <a:ext cx="3616810" cy="306851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2C0E03-8548-E96A-1A02-54082C83B4BA}"/>
              </a:ext>
            </a:extLst>
          </p:cNvPr>
          <p:cNvSpPr txBox="1"/>
          <p:nvPr/>
        </p:nvSpPr>
        <p:spPr>
          <a:xfrm>
            <a:off x="5291470" y="2571750"/>
            <a:ext cx="26422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  <a:buSzPct val="193000"/>
            </a:pPr>
            <a:r>
              <a:rPr lang="pt-PT" dirty="0">
                <a:solidFill>
                  <a:srgbClr val="FFFFFF"/>
                </a:solidFill>
                <a:latin typeface="Bai Jamjuree" panose="020B0604020202020204" charset="-34"/>
                <a:cs typeface="Bai Jamjuree" panose="020B0604020202020204" charset="-34"/>
              </a:rPr>
              <a:t>Uma ou mais compras são feitas a um fornecedor.</a:t>
            </a:r>
            <a:endParaRPr lang="pt-PT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F563D9A-D781-7439-5D21-5EA37B4E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4650"/>
              </p:ext>
            </p:extLst>
          </p:nvPr>
        </p:nvGraphicFramePr>
        <p:xfrm>
          <a:off x="878958" y="1186116"/>
          <a:ext cx="6783573" cy="661600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77433">
                  <a:extLst>
                    <a:ext uri="{9D8B030D-6E8A-4147-A177-3AD203B41FA5}">
                      <a16:colId xmlns:a16="http://schemas.microsoft.com/office/drawing/2014/main" val="2290275342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2996516911"/>
                    </a:ext>
                  </a:extLst>
                </a:gridCol>
                <a:gridCol w="1630325">
                  <a:extLst>
                    <a:ext uri="{9D8B030D-6E8A-4147-A177-3AD203B41FA5}">
                      <a16:colId xmlns:a16="http://schemas.microsoft.com/office/drawing/2014/main" val="126369276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112779022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266728022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Relacionamento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3292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 err="1">
                          <a:solidFill>
                            <a:schemeClr val="bg1"/>
                          </a:solidFill>
                          <a:latin typeface="Arial"/>
                        </a:rPr>
                        <a:t>Compra</a:t>
                      </a: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 </a:t>
                      </a:r>
                      <a:endParaRPr lang="pt-P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(0,N)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é feita 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(1,1)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Fornecedor</a:t>
                      </a:r>
                      <a:endParaRPr lang="pt-PT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77693"/>
                  </a:ext>
                </a:extLst>
              </a:tr>
            </a:tbl>
          </a:graphicData>
        </a:graphic>
      </p:graphicFrame>
      <p:sp>
        <p:nvSpPr>
          <p:cNvPr id="2" name="Google Shape;3491;p85">
            <a:extLst>
              <a:ext uri="{FF2B5EF4-FFF2-40B4-BE49-F238E27FC236}">
                <a16:creationId xmlns:a16="http://schemas.microsoft.com/office/drawing/2014/main" id="{66F209CB-79A1-A207-AB91-84D7ADFFB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Relacionamentos</a:t>
            </a:r>
            <a:endParaRPr dirty="0"/>
          </a:p>
        </p:txBody>
      </p:sp>
      <p:sp>
        <p:nvSpPr>
          <p:cNvPr id="7" name="Google Shape;3510;p85">
            <a:extLst>
              <a:ext uri="{FF2B5EF4-FFF2-40B4-BE49-F238E27FC236}">
                <a16:creationId xmlns:a16="http://schemas.microsoft.com/office/drawing/2014/main" id="{17282957-BA57-AE91-5C21-B6A396127F4D}"/>
              </a:ext>
            </a:extLst>
          </p:cNvPr>
          <p:cNvSpPr/>
          <p:nvPr/>
        </p:nvSpPr>
        <p:spPr>
          <a:xfrm>
            <a:off x="4981374" y="2685602"/>
            <a:ext cx="246300" cy="2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2C0E03-8548-E96A-1A02-54082C83B4BA}"/>
              </a:ext>
            </a:extLst>
          </p:cNvPr>
          <p:cNvSpPr txBox="1"/>
          <p:nvPr/>
        </p:nvSpPr>
        <p:spPr>
          <a:xfrm>
            <a:off x="4517044" y="2571750"/>
            <a:ext cx="26422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  <a:buSzPct val="193000"/>
            </a:pPr>
            <a:r>
              <a:rPr lang="pt-PT" dirty="0">
                <a:solidFill>
                  <a:srgbClr val="FFFFFF"/>
                </a:solidFill>
                <a:latin typeface="Bai Jamjuree" panose="020B0604020202020204" charset="-34"/>
                <a:cs typeface="Bai Jamjuree" panose="020B0604020202020204" charset="-34"/>
              </a:rPr>
              <a:t>Um test drive requer um carro</a:t>
            </a:r>
            <a:endParaRPr lang="pt-PT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F563D9A-D781-7439-5D21-5EA37B4E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8190"/>
              </p:ext>
            </p:extLst>
          </p:nvPr>
        </p:nvGraphicFramePr>
        <p:xfrm>
          <a:off x="878958" y="1186116"/>
          <a:ext cx="6783573" cy="661600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77433">
                  <a:extLst>
                    <a:ext uri="{9D8B030D-6E8A-4147-A177-3AD203B41FA5}">
                      <a16:colId xmlns:a16="http://schemas.microsoft.com/office/drawing/2014/main" val="2290275342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2996516911"/>
                    </a:ext>
                  </a:extLst>
                </a:gridCol>
                <a:gridCol w="1630325">
                  <a:extLst>
                    <a:ext uri="{9D8B030D-6E8A-4147-A177-3AD203B41FA5}">
                      <a16:colId xmlns:a16="http://schemas.microsoft.com/office/drawing/2014/main" val="126369276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112779022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266728022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Relacionamento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3292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Test Drive </a:t>
                      </a:r>
                      <a:endParaRPr lang="pt-P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(1,1)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requer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(1,1)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Carro</a:t>
                      </a:r>
                      <a:endParaRPr lang="pt-PT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77693"/>
                  </a:ext>
                </a:extLst>
              </a:tr>
            </a:tbl>
          </a:graphicData>
        </a:graphic>
      </p:graphicFrame>
      <p:sp>
        <p:nvSpPr>
          <p:cNvPr id="2" name="Google Shape;3491;p85">
            <a:extLst>
              <a:ext uri="{FF2B5EF4-FFF2-40B4-BE49-F238E27FC236}">
                <a16:creationId xmlns:a16="http://schemas.microsoft.com/office/drawing/2014/main" id="{66F209CB-79A1-A207-AB91-84D7ADFFB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Relacionamentos</a:t>
            </a:r>
            <a:endParaRPr dirty="0"/>
          </a:p>
        </p:txBody>
      </p:sp>
      <p:sp>
        <p:nvSpPr>
          <p:cNvPr id="7" name="Google Shape;3510;p85">
            <a:extLst>
              <a:ext uri="{FF2B5EF4-FFF2-40B4-BE49-F238E27FC236}">
                <a16:creationId xmlns:a16="http://schemas.microsoft.com/office/drawing/2014/main" id="{17282957-BA57-AE91-5C21-B6A396127F4D}"/>
              </a:ext>
            </a:extLst>
          </p:cNvPr>
          <p:cNvSpPr/>
          <p:nvPr/>
        </p:nvSpPr>
        <p:spPr>
          <a:xfrm>
            <a:off x="4270744" y="2617489"/>
            <a:ext cx="246300" cy="2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3" descr="Uma imagem com diagrama&#10;&#10;Descrição gerada automaticamente">
            <a:extLst>
              <a:ext uri="{FF2B5EF4-FFF2-40B4-BE49-F238E27FC236}">
                <a16:creationId xmlns:a16="http://schemas.microsoft.com/office/drawing/2014/main" id="{61DEF339-930B-61D6-1EBC-A7096F22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8" y="1942445"/>
            <a:ext cx="2955851" cy="31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BE166DF6-1497-9097-9074-E92E146B1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00927"/>
              </p:ext>
            </p:extLst>
          </p:nvPr>
        </p:nvGraphicFramePr>
        <p:xfrm>
          <a:off x="850605" y="1428726"/>
          <a:ext cx="7451671" cy="2360212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78211">
                  <a:extLst>
                    <a:ext uri="{9D8B030D-6E8A-4147-A177-3AD203B41FA5}">
                      <a16:colId xmlns:a16="http://schemas.microsoft.com/office/drawing/2014/main" val="2314468095"/>
                    </a:ext>
                  </a:extLst>
                </a:gridCol>
                <a:gridCol w="1083105">
                  <a:extLst>
                    <a:ext uri="{9D8B030D-6E8A-4147-A177-3AD203B41FA5}">
                      <a16:colId xmlns:a16="http://schemas.microsoft.com/office/drawing/2014/main" val="807058226"/>
                    </a:ext>
                  </a:extLst>
                </a:gridCol>
                <a:gridCol w="2288477">
                  <a:extLst>
                    <a:ext uri="{9D8B030D-6E8A-4147-A177-3AD203B41FA5}">
                      <a16:colId xmlns:a16="http://schemas.microsoft.com/office/drawing/2014/main" val="4108501262"/>
                    </a:ext>
                  </a:extLst>
                </a:gridCol>
                <a:gridCol w="1280214">
                  <a:extLst>
                    <a:ext uri="{9D8B030D-6E8A-4147-A177-3AD203B41FA5}">
                      <a16:colId xmlns:a16="http://schemas.microsoft.com/office/drawing/2014/main" val="712523479"/>
                    </a:ext>
                  </a:extLst>
                </a:gridCol>
                <a:gridCol w="630645">
                  <a:extLst>
                    <a:ext uri="{9D8B030D-6E8A-4147-A177-3AD203B41FA5}">
                      <a16:colId xmlns:a16="http://schemas.microsoft.com/office/drawing/2014/main" val="3965252857"/>
                    </a:ext>
                  </a:extLst>
                </a:gridCol>
                <a:gridCol w="1091019">
                  <a:extLst>
                    <a:ext uri="{9D8B030D-6E8A-4147-A177-3AD203B41FA5}">
                      <a16:colId xmlns:a16="http://schemas.microsoft.com/office/drawing/2014/main" val="3846347782"/>
                    </a:ext>
                  </a:extLst>
                </a:gridCol>
              </a:tblGrid>
              <a:tr h="4931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Entidade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Atributo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Descrição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Domínio/</a:t>
                      </a:r>
                      <a:endParaRPr lang="pt-PT" sz="1400" b="1" i="0" u="none" strike="noStrike" noProof="0" dirty="0">
                        <a:latin typeface="Aldrich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Trabalho</a:t>
                      </a:r>
                      <a:endParaRPr lang="pt-PT" sz="1400" b="1" i="0" u="none" strike="noStrike" noProof="0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Nulo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Exemplo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694720"/>
                  </a:ext>
                </a:extLst>
              </a:tr>
              <a:tr h="1842052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chemeClr val="bg1"/>
                          </a:solidFill>
                          <a:latin typeface="Bai Jamjuree"/>
                        </a:rPr>
                        <a:t>Carro</a:t>
                      </a:r>
                      <a:endParaRPr lang="pt-PT" sz="1800" b="1" dirty="0">
                        <a:solidFill>
                          <a:schemeClr val="bg1"/>
                        </a:solidFill>
                        <a:latin typeface="Bai Jamjure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ID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Marca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Modelo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Ano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Kilometros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Cilindrada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Combustível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Preço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Identificador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Marca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Modelo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Ano de produção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Quilómetros percorridos pelo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Cilindrada do motor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Tipo de motor do carro</a:t>
                      </a:r>
                      <a:endParaRPr lang="pt-PT" sz="1100" b="0" dirty="0">
                        <a:latin typeface="Bai Jamjuree"/>
                      </a:endParaRP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Preço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Estado do carro (novo ou usado)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VARCHAR(75)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VARCHAR(150)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DECIMAL(8,2)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VARCHAR(75)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DECIMAL(8,2)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S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1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Opel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Corsa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2008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0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1248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Gasolina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5000.50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52242"/>
                  </a:ext>
                </a:extLst>
              </a:tr>
            </a:tbl>
          </a:graphicData>
        </a:graphic>
      </p:graphicFrame>
      <p:sp>
        <p:nvSpPr>
          <p:cNvPr id="3" name="Google Shape;3491;p85">
            <a:extLst>
              <a:ext uri="{FF2B5EF4-FFF2-40B4-BE49-F238E27FC236}">
                <a16:creationId xmlns:a16="http://schemas.microsoft.com/office/drawing/2014/main" id="{A2CE88F3-9809-6263-D9DA-EA35F47AE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Atributos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9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Concetual</a:t>
            </a:r>
            <a:endParaRPr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88" y="1012525"/>
            <a:ext cx="7497624" cy="3506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5800"/>
              <a:t>Auto</a:t>
            </a:r>
            <a:br>
              <a:rPr lang="en" sz="5800"/>
            </a:br>
            <a:r>
              <a:rPr lang="en" sz="5800" err="1"/>
              <a:t>VrumVrum</a:t>
            </a:r>
            <a:endParaRPr lang="en" sz="5050" err="1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Bases de Dados</a:t>
            </a:r>
            <a:endParaRPr lang="pt-PT"/>
          </a:p>
          <a:p>
            <a:pPr marL="0" indent="0"/>
            <a:r>
              <a:rPr lang="en"/>
              <a:t>Grupo 49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46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0"/>
          <p:cNvSpPr/>
          <p:nvPr/>
        </p:nvSpPr>
        <p:spPr>
          <a:xfrm>
            <a:off x="4840804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0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-US" err="1"/>
              <a:t>Definição</a:t>
            </a:r>
            <a:r>
              <a:rPr lang="en-US"/>
              <a:t> do Sistema</a:t>
            </a:r>
            <a:endParaRPr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25" y="1525761"/>
            <a:ext cx="2887200" cy="73296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lnSpc>
                <a:spcPct val="114999"/>
              </a:lnSpc>
              <a:spcAft>
                <a:spcPts val="1200"/>
              </a:spcAft>
            </a:pPr>
            <a:r>
              <a:rPr lang="en-US" err="1"/>
              <a:t>Contexto</a:t>
            </a:r>
            <a:r>
              <a:rPr lang="en-US"/>
              <a:t> de </a:t>
            </a:r>
            <a:r>
              <a:rPr lang="en-US" err="1"/>
              <a:t>Aplicação</a:t>
            </a:r>
            <a:endParaRPr lang="pt-PT" err="1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39625" y="2557996"/>
            <a:ext cx="2887200" cy="73296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err="1"/>
              <a:t>Fundamentação</a:t>
            </a:r>
            <a:r>
              <a:rPr lang="en-US"/>
              <a:t> do Sistema</a:t>
            </a:r>
            <a:endParaRPr lang="en" err="1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29233" y="3549091"/>
            <a:ext cx="3145026" cy="74035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lnSpc>
                <a:spcPct val="114999"/>
              </a:lnSpc>
              <a:spcAft>
                <a:spcPts val="1200"/>
              </a:spcAft>
            </a:pPr>
            <a:r>
              <a:rPr lang="pt-BR" dirty="0"/>
              <a:t>Motivação e Objetivos do Trabalho</a:t>
            </a:r>
            <a:endParaRPr lang="pt-PT"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5529412" y="1483408"/>
            <a:ext cx="3040430" cy="80398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pt-BR"/>
              <a:t>Análise da viabilidade do processo</a:t>
            </a:r>
            <a:endParaRPr/>
          </a:p>
        </p:txBody>
      </p:sp>
      <p:sp>
        <p:nvSpPr>
          <p:cNvPr id="2631" name="Google Shape;2631;p60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2" name="Google Shape;2632;p60"/>
          <p:cNvSpPr txBox="1">
            <a:spLocks noGrp="1"/>
          </p:cNvSpPr>
          <p:nvPr>
            <p:ph type="subTitle" idx="16"/>
          </p:nvPr>
        </p:nvSpPr>
        <p:spPr>
          <a:xfrm>
            <a:off x="5529412" y="2528966"/>
            <a:ext cx="2887200" cy="73086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pt-BR"/>
              <a:t>Recursos e Equipa de Trabalho</a:t>
            </a:r>
            <a:endParaRPr/>
          </a:p>
        </p:txBody>
      </p:sp>
      <p:sp>
        <p:nvSpPr>
          <p:cNvPr id="2634" name="Google Shape;2634;p60"/>
          <p:cNvSpPr txBox="1">
            <a:spLocks noGrp="1"/>
          </p:cNvSpPr>
          <p:nvPr>
            <p:ph type="title" idx="18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5" name="Google Shape;2635;p60"/>
          <p:cNvSpPr txBox="1">
            <a:spLocks noGrp="1"/>
          </p:cNvSpPr>
          <p:nvPr>
            <p:ph type="subTitle" idx="19"/>
          </p:nvPr>
        </p:nvSpPr>
        <p:spPr>
          <a:xfrm>
            <a:off x="5529412" y="3543267"/>
            <a:ext cx="2887200" cy="75200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pt-BR"/>
              <a:t>Plano de Execução do Projeto</a:t>
            </a:r>
            <a:endParaRPr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err="1"/>
              <a:t>Contexto</a:t>
            </a:r>
            <a:r>
              <a:rPr lang="en"/>
              <a:t> de </a:t>
            </a:r>
            <a:r>
              <a:rPr lang="en" err="1"/>
              <a:t>Aplicação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786" name="Google Shape;2786;p65"/>
          <p:cNvSpPr txBox="1">
            <a:spLocks noGrp="1"/>
          </p:cNvSpPr>
          <p:nvPr>
            <p:ph type="subTitle" idx="2"/>
          </p:nvPr>
        </p:nvSpPr>
        <p:spPr>
          <a:xfrm>
            <a:off x="3396246" y="1666544"/>
            <a:ext cx="3140810" cy="2936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Fundada</a:t>
            </a:r>
            <a:r>
              <a:rPr lang="en"/>
              <a:t> </a:t>
            </a:r>
            <a:r>
              <a:rPr lang="en" err="1"/>
              <a:t>em</a:t>
            </a:r>
            <a:r>
              <a:rPr lang="en"/>
              <a:t> 2009 </a:t>
            </a:r>
            <a:r>
              <a:rPr lang="en" err="1"/>
              <a:t>pelo</a:t>
            </a:r>
            <a:r>
              <a:rPr lang="en"/>
              <a:t> Xavier Mota</a:t>
            </a:r>
            <a:endParaRPr lang="pt-PT"/>
          </a:p>
        </p:txBody>
      </p:sp>
      <p:sp>
        <p:nvSpPr>
          <p:cNvPr id="2788" name="Google Shape;2788;p65"/>
          <p:cNvSpPr txBox="1">
            <a:spLocks noGrp="1"/>
          </p:cNvSpPr>
          <p:nvPr>
            <p:ph type="subTitle" idx="4"/>
          </p:nvPr>
        </p:nvSpPr>
        <p:spPr>
          <a:xfrm>
            <a:off x="3256856" y="2712249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/>
              <a:t>O stand oferece um leque variado</a:t>
            </a:r>
            <a:endParaRPr lang="pt-PT"/>
          </a:p>
          <a:p>
            <a:r>
              <a:rPr lang="pt-BR"/>
              <a:t>de carros</a:t>
            </a:r>
            <a:endParaRPr lang="pt-PT"/>
          </a:p>
        </p:txBody>
      </p:sp>
      <p:sp>
        <p:nvSpPr>
          <p:cNvPr id="2790" name="Google Shape;2790;p65"/>
          <p:cNvSpPr txBox="1">
            <a:spLocks noGrp="1"/>
          </p:cNvSpPr>
          <p:nvPr>
            <p:ph type="subTitle" idx="6"/>
          </p:nvPr>
        </p:nvSpPr>
        <p:spPr>
          <a:xfrm>
            <a:off x="3256856" y="3855527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/>
              <a:t>Os funcionários do stand podem ser</a:t>
            </a:r>
            <a:endParaRPr lang="en"/>
          </a:p>
          <a:p>
            <a:r>
              <a:rPr lang="pt-BR"/>
              <a:t>vendedores ou compradores</a:t>
            </a:r>
            <a:endParaRPr lang="en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5"/>
          <p:cNvSpPr/>
          <p:nvPr/>
        </p:nvSpPr>
        <p:spPr>
          <a:xfrm>
            <a:off x="2610052" y="26760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5"/>
          <p:cNvSpPr/>
          <p:nvPr/>
        </p:nvSpPr>
        <p:spPr>
          <a:xfrm>
            <a:off x="2610052" y="15373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5"/>
          <p:cNvSpPr/>
          <p:nvPr/>
        </p:nvSpPr>
        <p:spPr>
          <a:xfrm>
            <a:off x="2610052" y="3814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65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2854" name="Google Shape;2854;p65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58" name="Google Shape;2858;p65"/>
          <p:cNvSpPr/>
          <p:nvPr/>
        </p:nvSpPr>
        <p:spPr>
          <a:xfrm>
            <a:off x="2735982" y="2802781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59" name="Google Shape;2859;p65"/>
          <p:cNvSpPr/>
          <p:nvPr/>
        </p:nvSpPr>
        <p:spPr>
          <a:xfrm>
            <a:off x="2745607" y="3939942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6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err="1"/>
              <a:t>Fundamentação</a:t>
            </a:r>
            <a:r>
              <a:rPr lang="en"/>
              <a:t> do Sistema</a:t>
            </a:r>
            <a:endParaRPr lang="pt-PT"/>
          </a:p>
        </p:txBody>
      </p:sp>
      <p:sp>
        <p:nvSpPr>
          <p:cNvPr id="3346" name="Google Shape;3346;p82"/>
          <p:cNvSpPr txBox="1">
            <a:spLocks noGrp="1"/>
          </p:cNvSpPr>
          <p:nvPr>
            <p:ph type="subTitle" idx="2"/>
          </p:nvPr>
        </p:nvSpPr>
        <p:spPr>
          <a:xfrm>
            <a:off x="3346611" y="2568999"/>
            <a:ext cx="2474400" cy="9204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fontAlgn="base"/>
            <a:r>
              <a:rPr lang="pt-BR"/>
              <a:t>Tem existido uma falta de</a:t>
            </a:r>
            <a:r>
              <a:rPr lang="en-US"/>
              <a:t>​</a:t>
            </a:r>
          </a:p>
          <a:p>
            <a:pPr fontAlgn="base"/>
            <a:r>
              <a:rPr lang="pt-BR"/>
              <a:t>organização grave em</a:t>
            </a:r>
            <a:r>
              <a:rPr lang="en-US"/>
              <a:t>​</a:t>
            </a:r>
          </a:p>
          <a:p>
            <a:pPr fontAlgn="base"/>
            <a:r>
              <a:rPr lang="pt-BR"/>
              <a:t>relação aos registos das</a:t>
            </a:r>
            <a:r>
              <a:rPr lang="en-US"/>
              <a:t>​</a:t>
            </a:r>
          </a:p>
          <a:p>
            <a:pPr fontAlgn="base"/>
            <a:r>
              <a:rPr lang="pt-BR"/>
              <a:t>compras, vendas e carros</a:t>
            </a:r>
            <a:r>
              <a:rPr lang="en-US"/>
              <a:t>​</a:t>
            </a:r>
          </a:p>
          <a:p>
            <a:pPr fontAlgn="base"/>
            <a:r>
              <a:rPr lang="pt-BR"/>
              <a:t>do stand.</a:t>
            </a:r>
            <a:r>
              <a:rPr lang="en-US"/>
              <a:t>​</a:t>
            </a:r>
          </a:p>
        </p:txBody>
      </p:sp>
      <p:sp>
        <p:nvSpPr>
          <p:cNvPr id="3348" name="Google Shape;3348;p82"/>
          <p:cNvSpPr txBox="1">
            <a:spLocks noGrp="1"/>
          </p:cNvSpPr>
          <p:nvPr>
            <p:ph type="subTitle" idx="4"/>
          </p:nvPr>
        </p:nvSpPr>
        <p:spPr>
          <a:xfrm>
            <a:off x="5977040" y="2568999"/>
            <a:ext cx="2474400" cy="154609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pt-BR"/>
              <a:t>Com a expansão do negócio, devido a ainda ser utilizados livros de registo, tem-se verificado cada vez mais erros por parte dos funcionários.​</a:t>
            </a:r>
            <a:endParaRPr/>
          </a:p>
        </p:txBody>
      </p:sp>
      <p:sp>
        <p:nvSpPr>
          <p:cNvPr id="3350" name="Google Shape;3350;p82"/>
          <p:cNvSpPr txBox="1">
            <a:spLocks noGrp="1"/>
          </p:cNvSpPr>
          <p:nvPr>
            <p:ph type="subTitle" idx="6"/>
          </p:nvPr>
        </p:nvSpPr>
        <p:spPr>
          <a:xfrm>
            <a:off x="715500" y="2568999"/>
            <a:ext cx="2474400" cy="9204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err="1"/>
              <a:t>Tem</a:t>
            </a:r>
            <a:r>
              <a:rPr lang="en-US"/>
              <a:t> </a:t>
            </a:r>
            <a:r>
              <a:rPr lang="en-US" err="1"/>
              <a:t>aumentado</a:t>
            </a:r>
            <a:r>
              <a:rPr lang="en-US"/>
              <a:t> o </a:t>
            </a:r>
            <a:r>
              <a:rPr lang="en-US" err="1"/>
              <a:t>número</a:t>
            </a:r>
            <a:r>
              <a:rPr lang="en-US"/>
              <a:t> </a:t>
            </a:r>
          </a:p>
          <a:p>
            <a:pPr marL="0" lvl="0" indent="0"/>
            <a:r>
              <a:rPr lang="en-US"/>
              <a:t>de </a:t>
            </a:r>
            <a:r>
              <a:rPr lang="en-US" err="1"/>
              <a:t>queixas</a:t>
            </a:r>
            <a:r>
              <a:rPr lang="en-US"/>
              <a:t> da </a:t>
            </a:r>
            <a:r>
              <a:rPr lang="en-US" err="1"/>
              <a:t>qualidade</a:t>
            </a:r>
            <a:r>
              <a:rPr lang="en-US"/>
              <a:t> do </a:t>
            </a:r>
          </a:p>
          <a:p>
            <a:pPr marL="0" lvl="0" indent="0"/>
            <a:r>
              <a:rPr lang="en-US" err="1"/>
              <a:t>serviço</a:t>
            </a:r>
            <a:r>
              <a:rPr lang="en-US"/>
              <a:t>.</a:t>
            </a:r>
            <a:endParaRPr/>
          </a:p>
        </p:txBody>
      </p:sp>
      <p:sp>
        <p:nvSpPr>
          <p:cNvPr id="3351" name="Google Shape;3351;p82"/>
          <p:cNvSpPr/>
          <p:nvPr/>
        </p:nvSpPr>
        <p:spPr>
          <a:xfrm>
            <a:off x="81019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3429470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82"/>
          <p:cNvSpPr/>
          <p:nvPr/>
        </p:nvSpPr>
        <p:spPr>
          <a:xfrm>
            <a:off x="604874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4571988" y="1341371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4" name="Google Shape;3414;p82"/>
          <p:cNvGrpSpPr/>
          <p:nvPr/>
        </p:nvGrpSpPr>
        <p:grpSpPr>
          <a:xfrm>
            <a:off x="6156409" y="1995865"/>
            <a:ext cx="328117" cy="328057"/>
            <a:chOff x="4534444" y="2479828"/>
            <a:chExt cx="375377" cy="375308"/>
          </a:xfrm>
        </p:grpSpPr>
        <p:sp>
          <p:nvSpPr>
            <p:cNvPr id="3415" name="Google Shape;3415;p82"/>
            <p:cNvSpPr/>
            <p:nvPr/>
          </p:nvSpPr>
          <p:spPr>
            <a:xfrm>
              <a:off x="4534444" y="2479828"/>
              <a:ext cx="375377" cy="375308"/>
            </a:xfrm>
            <a:custGeom>
              <a:avLst/>
              <a:gdLst/>
              <a:ahLst/>
              <a:cxnLst/>
              <a:rect l="l" t="t" r="r" b="b"/>
              <a:pathLst>
                <a:path w="20206" h="20205" extrusionOk="0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2"/>
            <p:cNvSpPr/>
            <p:nvPr/>
          </p:nvSpPr>
          <p:spPr>
            <a:xfrm>
              <a:off x="4667180" y="2574263"/>
              <a:ext cx="113267" cy="22067"/>
            </a:xfrm>
            <a:custGeom>
              <a:avLst/>
              <a:gdLst/>
              <a:ahLst/>
              <a:cxnLst/>
              <a:rect l="l" t="t" r="r" b="b"/>
              <a:pathLst>
                <a:path w="6097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4646299" y="2615481"/>
              <a:ext cx="155029" cy="22067"/>
            </a:xfrm>
            <a:custGeom>
              <a:avLst/>
              <a:gdLst/>
              <a:ahLst/>
              <a:cxnLst/>
              <a:rect l="l" t="t" r="r" b="b"/>
              <a:pathLst>
                <a:path w="8345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8" name="Google Shape;3418;p82"/>
          <p:cNvGrpSpPr/>
          <p:nvPr/>
        </p:nvGrpSpPr>
        <p:grpSpPr>
          <a:xfrm>
            <a:off x="3537134" y="1987855"/>
            <a:ext cx="328085" cy="328057"/>
            <a:chOff x="2477933" y="3080134"/>
            <a:chExt cx="375340" cy="375308"/>
          </a:xfrm>
        </p:grpSpPr>
        <p:sp>
          <p:nvSpPr>
            <p:cNvPr id="3419" name="Google Shape;3419;p82"/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82"/>
          <p:cNvGrpSpPr/>
          <p:nvPr/>
        </p:nvGrpSpPr>
        <p:grpSpPr>
          <a:xfrm>
            <a:off x="917859" y="1982797"/>
            <a:ext cx="328117" cy="328073"/>
            <a:chOff x="1911245" y="3660176"/>
            <a:chExt cx="375377" cy="375326"/>
          </a:xfrm>
        </p:grpSpPr>
        <p:sp>
          <p:nvSpPr>
            <p:cNvPr id="3423" name="Google Shape;3423;p82"/>
            <p:cNvSpPr/>
            <p:nvPr/>
          </p:nvSpPr>
          <p:spPr>
            <a:xfrm>
              <a:off x="1911245" y="3660176"/>
              <a:ext cx="375377" cy="375326"/>
            </a:xfrm>
            <a:custGeom>
              <a:avLst/>
              <a:gdLst/>
              <a:ahLst/>
              <a:cxnLst/>
              <a:rect l="l" t="t" r="r" b="b"/>
              <a:pathLst>
                <a:path w="20206" h="20206" extrusionOk="0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2005191" y="3852279"/>
              <a:ext cx="57423" cy="22011"/>
            </a:xfrm>
            <a:custGeom>
              <a:avLst/>
              <a:gdLst/>
              <a:ahLst/>
              <a:cxnLst/>
              <a:rect l="l" t="t" r="r" b="b"/>
              <a:pathLst>
                <a:path w="3091" h="1185" extrusionOk="0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2"/>
            <p:cNvSpPr/>
            <p:nvPr/>
          </p:nvSpPr>
          <p:spPr>
            <a:xfrm>
              <a:off x="2135661" y="3835951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2"/>
            <p:cNvSpPr/>
            <p:nvPr/>
          </p:nvSpPr>
          <p:spPr>
            <a:xfrm>
              <a:off x="2005191" y="3736724"/>
              <a:ext cx="57460" cy="57415"/>
            </a:xfrm>
            <a:custGeom>
              <a:avLst/>
              <a:gdLst/>
              <a:ahLst/>
              <a:cxnLst/>
              <a:rect l="l" t="t" r="r" b="b"/>
              <a:pathLst>
                <a:path w="3093" h="3091" extrusionOk="0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2"/>
            <p:cNvSpPr/>
            <p:nvPr/>
          </p:nvSpPr>
          <p:spPr>
            <a:xfrm>
              <a:off x="2135717" y="3737355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584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E9069C-F99B-10EF-9E76-D4DB752D320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9286" y="2037936"/>
            <a:ext cx="4563599" cy="1067627"/>
          </a:xfrm>
        </p:spPr>
        <p:txBody>
          <a:bodyPr/>
          <a:lstStyle/>
          <a:p>
            <a:pPr algn="l"/>
            <a:r>
              <a:rPr lang="pt-BR" dirty="0"/>
              <a:t>A gestão de dados é essencial para o funcionamento eficiente do stand de carro, facilitando a organização e acesso à informação</a:t>
            </a:r>
            <a:endParaRPr lang="pt-PT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443118-5367-38C2-D5C4-EF47DFD039E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9286" y="3237858"/>
            <a:ext cx="4563598" cy="857731"/>
          </a:xfrm>
        </p:spPr>
        <p:txBody>
          <a:bodyPr/>
          <a:lstStyle/>
          <a:p>
            <a:pPr algn="l"/>
            <a:r>
              <a:rPr lang="pt-BR" dirty="0"/>
              <a:t>O sistema permitirá que os funcionários do stand visualizem a informação relevante sobre</a:t>
            </a:r>
            <a:endParaRPr lang="pt-PT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F61478-3AD8-B5A6-E001-7DA595A088C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149288" y="1286351"/>
            <a:ext cx="4563600" cy="619289"/>
          </a:xfrm>
        </p:spPr>
        <p:txBody>
          <a:bodyPr/>
          <a:lstStyle/>
          <a:p>
            <a:pPr algn="l"/>
            <a:r>
              <a:rPr lang="pt-BR" dirty="0"/>
              <a:t>Foi-nos proposta a implementação de um sistema de base de dados para um stand de carros</a:t>
            </a:r>
            <a:endParaRPr lang="pt-P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D01D3C-7A46-1DAF-8C50-3011FAD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e Objetivos do Trabalho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924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BD9FB83D-E3A3-0A13-D6E8-783A3229C4A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>
            <a:off x="1742127" y="1411583"/>
            <a:ext cx="3446557" cy="412340"/>
          </a:xfrm>
        </p:spPr>
        <p:txBody>
          <a:bodyPr/>
          <a:lstStyle/>
          <a:p>
            <a:r>
              <a:rPr lang="pt-PT" sz="1800">
                <a:latin typeface="Bai Jamjuree"/>
              </a:rPr>
              <a:t>Melhor gestão de informação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7B5F15-7A61-F470-8AAF-D775090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 Viabilidade do Processo</a:t>
            </a:r>
            <a:br>
              <a:rPr lang="pt-BR" dirty="0"/>
            </a:br>
            <a:endParaRPr lang="pt-PT" dirty="0"/>
          </a:p>
        </p:txBody>
      </p:sp>
      <p:sp>
        <p:nvSpPr>
          <p:cNvPr id="18" name="Subtítulo 3">
            <a:extLst>
              <a:ext uri="{FF2B5EF4-FFF2-40B4-BE49-F238E27FC236}">
                <a16:creationId xmlns:a16="http://schemas.microsoft.com/office/drawing/2014/main" id="{B0E95E23-5E6D-364E-5612-92955BC11ACD}"/>
              </a:ext>
            </a:extLst>
          </p:cNvPr>
          <p:cNvSpPr txBox="1">
            <a:spLocks/>
          </p:cNvSpPr>
          <p:nvPr/>
        </p:nvSpPr>
        <p:spPr>
          <a:xfrm flipH="1">
            <a:off x="1739228" y="1905641"/>
            <a:ext cx="4788339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Redução do número de erros humanos</a:t>
            </a:r>
            <a:endParaRPr lang="pt-PT"/>
          </a:p>
        </p:txBody>
      </p:sp>
      <p:sp>
        <p:nvSpPr>
          <p:cNvPr id="20" name="Subtítulo 3">
            <a:extLst>
              <a:ext uri="{FF2B5EF4-FFF2-40B4-BE49-F238E27FC236}">
                <a16:creationId xmlns:a16="http://schemas.microsoft.com/office/drawing/2014/main" id="{A554CC1E-9A9F-E309-D4D8-1CB431FFFAFD}"/>
              </a:ext>
            </a:extLst>
          </p:cNvPr>
          <p:cNvSpPr txBox="1">
            <a:spLocks/>
          </p:cNvSpPr>
          <p:nvPr/>
        </p:nvSpPr>
        <p:spPr>
          <a:xfrm flipH="1">
            <a:off x="1739228" y="2402598"/>
            <a:ext cx="3446557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Integridade da informação</a:t>
            </a:r>
            <a:endParaRPr lang="pt-PT"/>
          </a:p>
        </p:txBody>
      </p:sp>
      <p:sp>
        <p:nvSpPr>
          <p:cNvPr id="22" name="Subtítulo 3">
            <a:extLst>
              <a:ext uri="{FF2B5EF4-FFF2-40B4-BE49-F238E27FC236}">
                <a16:creationId xmlns:a16="http://schemas.microsoft.com/office/drawing/2014/main" id="{24F3683B-ECE6-A16B-0AB6-C4E60B9BFB85}"/>
              </a:ext>
            </a:extLst>
          </p:cNvPr>
          <p:cNvSpPr txBox="1">
            <a:spLocks/>
          </p:cNvSpPr>
          <p:nvPr/>
        </p:nvSpPr>
        <p:spPr>
          <a:xfrm flipH="1">
            <a:off x="1714380" y="2998945"/>
            <a:ext cx="3446557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Flexibilidade</a:t>
            </a:r>
            <a:endParaRPr lang="pt-PT"/>
          </a:p>
        </p:txBody>
      </p:sp>
      <p:sp>
        <p:nvSpPr>
          <p:cNvPr id="23" name="Subtítulo 3">
            <a:extLst>
              <a:ext uri="{FF2B5EF4-FFF2-40B4-BE49-F238E27FC236}">
                <a16:creationId xmlns:a16="http://schemas.microsoft.com/office/drawing/2014/main" id="{56064739-4329-D7D4-8A82-BD794331BF64}"/>
              </a:ext>
            </a:extLst>
          </p:cNvPr>
          <p:cNvSpPr txBox="1">
            <a:spLocks/>
          </p:cNvSpPr>
          <p:nvPr/>
        </p:nvSpPr>
        <p:spPr>
          <a:xfrm flipH="1">
            <a:off x="1739228" y="3508325"/>
            <a:ext cx="3446557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Acesso Múltiplo</a:t>
            </a:r>
          </a:p>
        </p:txBody>
      </p:sp>
      <p:pic>
        <p:nvPicPr>
          <p:cNvPr id="26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7BE9938D-8491-944A-453A-02549A1C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60" y="1405353"/>
            <a:ext cx="431939" cy="431939"/>
          </a:xfrm>
          <a:prstGeom prst="rect">
            <a:avLst/>
          </a:prstGeom>
        </p:spPr>
      </p:pic>
      <p:pic>
        <p:nvPicPr>
          <p:cNvPr id="28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E4D12454-AA0E-1730-A2FA-36EFC4A0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60" y="2442748"/>
            <a:ext cx="431939" cy="431939"/>
          </a:xfrm>
          <a:prstGeom prst="rect">
            <a:avLst/>
          </a:prstGeom>
        </p:spPr>
      </p:pic>
      <p:pic>
        <p:nvPicPr>
          <p:cNvPr id="29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69DDF4D4-CA95-AE24-8414-1517856F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1908520"/>
            <a:ext cx="431939" cy="431939"/>
          </a:xfrm>
          <a:prstGeom prst="rect">
            <a:avLst/>
          </a:prstGeom>
        </p:spPr>
      </p:pic>
      <p:pic>
        <p:nvPicPr>
          <p:cNvPr id="30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60CC27C9-91F5-B31D-0A3E-C2191BA3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2976977"/>
            <a:ext cx="431939" cy="431939"/>
          </a:xfrm>
          <a:prstGeom prst="rect">
            <a:avLst/>
          </a:prstGeom>
        </p:spPr>
      </p:pic>
      <p:pic>
        <p:nvPicPr>
          <p:cNvPr id="31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A50D4840-7FD3-DD6B-0C87-A9A01A9B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3511206"/>
            <a:ext cx="431939" cy="4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Google Shape;4877;p11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Equipa de Trabalho</a:t>
            </a:r>
            <a:endParaRPr/>
          </a:p>
        </p:txBody>
      </p:sp>
      <p:sp>
        <p:nvSpPr>
          <p:cNvPr id="4878" name="Google Shape;4878;p112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92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 Ferreira</a:t>
            </a:r>
            <a:endParaRPr/>
          </a:p>
        </p:txBody>
      </p:sp>
      <p:sp>
        <p:nvSpPr>
          <p:cNvPr id="4879" name="Google Shape;4879;p112"/>
          <p:cNvSpPr txBox="1">
            <a:spLocks noGrp="1"/>
          </p:cNvSpPr>
          <p:nvPr>
            <p:ph type="subTitle" idx="2"/>
          </p:nvPr>
        </p:nvSpPr>
        <p:spPr>
          <a:xfrm>
            <a:off x="2439201" y="3674665"/>
            <a:ext cx="2099100" cy="405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A95454</a:t>
            </a:r>
            <a:endParaRPr/>
          </a:p>
        </p:txBody>
      </p:sp>
      <p:sp>
        <p:nvSpPr>
          <p:cNvPr id="4880" name="Google Shape;4880;p112"/>
          <p:cNvSpPr txBox="1">
            <a:spLocks noGrp="1"/>
          </p:cNvSpPr>
          <p:nvPr>
            <p:ph type="subTitle" idx="3"/>
          </p:nvPr>
        </p:nvSpPr>
        <p:spPr>
          <a:xfrm>
            <a:off x="2439209" y="1551799"/>
            <a:ext cx="2099100" cy="668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Francisco </a:t>
            </a:r>
            <a:r>
              <a:rPr lang="en-US" err="1"/>
              <a:t>Lameirão</a:t>
            </a:r>
            <a:endParaRPr/>
          </a:p>
        </p:txBody>
      </p:sp>
      <p:sp>
        <p:nvSpPr>
          <p:cNvPr id="4881" name="Google Shape;4881;p112"/>
          <p:cNvSpPr txBox="1">
            <a:spLocks noGrp="1"/>
          </p:cNvSpPr>
          <p:nvPr>
            <p:ph type="subTitle" idx="4"/>
          </p:nvPr>
        </p:nvSpPr>
        <p:spPr>
          <a:xfrm>
            <a:off x="2439205" y="2197395"/>
            <a:ext cx="2099100" cy="3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A97504</a:t>
            </a:r>
            <a:endParaRPr/>
          </a:p>
        </p:txBody>
      </p:sp>
      <p:pic>
        <p:nvPicPr>
          <p:cNvPr id="4882" name="Google Shape;4882;p112"/>
          <p:cNvPicPr preferRelativeResize="0"/>
          <p:nvPr/>
        </p:nvPicPr>
        <p:blipFill>
          <a:blip r:embed="rId3"/>
          <a:srcRect t="1124" b="1124"/>
          <a:stretch/>
        </p:blipFill>
        <p:spPr>
          <a:xfrm>
            <a:off x="1185180" y="1432734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83" name="Google Shape;4883;p112"/>
          <p:cNvPicPr preferRelativeResize="0"/>
          <p:nvPr/>
        </p:nvPicPr>
        <p:blipFill>
          <a:blip r:embed="rId4"/>
          <a:srcRect t="1124" b="1124"/>
          <a:stretch/>
        </p:blipFill>
        <p:spPr>
          <a:xfrm>
            <a:off x="1185180" y="2951566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884" name="Google Shape;4884;p112"/>
          <p:cNvGrpSpPr/>
          <p:nvPr/>
        </p:nvGrpSpPr>
        <p:grpSpPr>
          <a:xfrm>
            <a:off x="4464669" y="669580"/>
            <a:ext cx="793256" cy="182899"/>
            <a:chOff x="2685575" y="2835950"/>
            <a:chExt cx="433000" cy="99825"/>
          </a:xfrm>
        </p:grpSpPr>
        <p:sp>
          <p:nvSpPr>
            <p:cNvPr id="4885" name="Google Shape;4885;p11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1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1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1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9" name="Google Shape;4889;p112"/>
          <p:cNvGrpSpPr/>
          <p:nvPr/>
        </p:nvGrpSpPr>
        <p:grpSpPr>
          <a:xfrm>
            <a:off x="5408739" y="-838628"/>
            <a:ext cx="2019176" cy="2019176"/>
            <a:chOff x="1943325" y="-220375"/>
            <a:chExt cx="1298672" cy="1298672"/>
          </a:xfrm>
        </p:grpSpPr>
        <p:sp>
          <p:nvSpPr>
            <p:cNvPr id="4890" name="Google Shape;4890;p11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1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1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1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1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1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1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1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1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1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1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1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1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1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1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1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1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1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1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1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1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1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1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1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1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1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1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1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1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1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1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1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1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1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1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1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1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1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1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1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1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1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1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1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1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1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1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1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43" name="Google Shape;4943;p112"/>
          <p:cNvPicPr preferRelativeResize="0"/>
          <p:nvPr/>
        </p:nvPicPr>
        <p:blipFill>
          <a:blip r:embed="rId5"/>
          <a:srcRect t="1124" b="1124"/>
          <a:stretch/>
        </p:blipFill>
        <p:spPr>
          <a:xfrm>
            <a:off x="4646955" y="1432734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44" name="Google Shape;4944;p112"/>
          <p:cNvPicPr preferRelativeResize="0"/>
          <p:nvPr/>
        </p:nvPicPr>
        <p:blipFill>
          <a:blip r:embed="rId6"/>
          <a:srcRect t="1124" b="1124"/>
          <a:stretch/>
        </p:blipFill>
        <p:spPr>
          <a:xfrm>
            <a:off x="4646955" y="2951566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47" name="Google Shape;4947;p112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297014" cy="650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João Gonçalves</a:t>
            </a:r>
            <a:endParaRPr/>
          </a:p>
        </p:txBody>
      </p:sp>
      <p:sp>
        <p:nvSpPr>
          <p:cNvPr id="4948" name="Google Shape;4948;p112"/>
          <p:cNvSpPr txBox="1">
            <a:spLocks noGrp="1"/>
          </p:cNvSpPr>
          <p:nvPr>
            <p:ph type="subTitle" idx="8"/>
          </p:nvPr>
        </p:nvSpPr>
        <p:spPr>
          <a:xfrm>
            <a:off x="5979480" y="2197393"/>
            <a:ext cx="2099100" cy="35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A97321</a:t>
            </a:r>
            <a:endParaRPr/>
          </a:p>
        </p:txBody>
      </p:sp>
      <p:sp>
        <p:nvSpPr>
          <p:cNvPr id="8" name="Google Shape;4880;p112">
            <a:extLst>
              <a:ext uri="{FF2B5EF4-FFF2-40B4-BE49-F238E27FC236}">
                <a16:creationId xmlns:a16="http://schemas.microsoft.com/office/drawing/2014/main" id="{C512ABA7-9938-C2E3-4A7A-DD897F61155D}"/>
              </a:ext>
            </a:extLst>
          </p:cNvPr>
          <p:cNvSpPr txBox="1">
            <a:spLocks/>
          </p:cNvSpPr>
          <p:nvPr/>
        </p:nvSpPr>
        <p:spPr>
          <a:xfrm>
            <a:off x="6009634" y="3029070"/>
            <a:ext cx="2099100" cy="66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/>
              <a:t>Matilde Fernandes</a:t>
            </a:r>
          </a:p>
        </p:txBody>
      </p:sp>
      <p:sp>
        <p:nvSpPr>
          <p:cNvPr id="9" name="Google Shape;4881;p112">
            <a:extLst>
              <a:ext uri="{FF2B5EF4-FFF2-40B4-BE49-F238E27FC236}">
                <a16:creationId xmlns:a16="http://schemas.microsoft.com/office/drawing/2014/main" id="{CD127DFC-6FD7-72D6-8BFC-981A6F204EAF}"/>
              </a:ext>
            </a:extLst>
          </p:cNvPr>
          <p:cNvSpPr txBox="1">
            <a:spLocks/>
          </p:cNvSpPr>
          <p:nvPr/>
        </p:nvSpPr>
        <p:spPr>
          <a:xfrm>
            <a:off x="6009630" y="3674666"/>
            <a:ext cx="2099100" cy="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/>
              <a:t>A95319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48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4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A885-5721-456B-A254-4A97B76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Projeto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9263D-78B1-7157-1C98-2617EE4F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1069470"/>
            <a:ext cx="7897091" cy="37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4817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Office PowerPoint</Application>
  <PresentationFormat>On-screen Show (16:9)</PresentationFormat>
  <Paragraphs>296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Aldrich</vt:lpstr>
      <vt:lpstr>Proxima Nova</vt:lpstr>
      <vt:lpstr>Bai Jamjuree</vt:lpstr>
      <vt:lpstr>Arial</vt:lpstr>
      <vt:lpstr>Anaheim</vt:lpstr>
      <vt:lpstr>Data Science Project Proposal XL by Slidesgo</vt:lpstr>
      <vt:lpstr>Auto VrumVrum</vt:lpstr>
      <vt:lpstr>Definição do  Sistema</vt:lpstr>
      <vt:lpstr>Definição do Sistema</vt:lpstr>
      <vt:lpstr>Contexto de Aplicação </vt:lpstr>
      <vt:lpstr>Fundamentação do Sistema</vt:lpstr>
      <vt:lpstr>Motivação e Objetivos do Trabalho</vt:lpstr>
      <vt:lpstr>Análise da Viabilidade do Processo </vt:lpstr>
      <vt:lpstr>Equipa de Trabalho</vt:lpstr>
      <vt:lpstr>Plano de Execução do Projeto</vt:lpstr>
      <vt:lpstr>Levantamento e Análise de Requisitos</vt:lpstr>
      <vt:lpstr>Levantamento e Análise de Requisitos</vt:lpstr>
      <vt:lpstr>Método de levantamento requisitos </vt:lpstr>
      <vt:lpstr>Requisitos de Descrição</vt:lpstr>
      <vt:lpstr>Requisitos de Descrição</vt:lpstr>
      <vt:lpstr>Requisitos de Descrição</vt:lpstr>
      <vt:lpstr>Requisitos de Manipulação</vt:lpstr>
      <vt:lpstr>Requisitos de Controlo</vt:lpstr>
      <vt:lpstr>Análise e validação geral  dos requisitos </vt:lpstr>
      <vt:lpstr>Modelação Conceptual</vt:lpstr>
      <vt:lpstr>Modelação Conceptual </vt:lpstr>
      <vt:lpstr>Apresentação da abordagem de modelação</vt:lpstr>
      <vt:lpstr>Identificação das Entidades</vt:lpstr>
      <vt:lpstr>Identificação dos Relacionamentos</vt:lpstr>
      <vt:lpstr>Identificação dos Relacionamentos</vt:lpstr>
      <vt:lpstr>Identificação dos Atributos</vt:lpstr>
      <vt:lpstr>Modelo Concetual</vt:lpstr>
      <vt:lpstr>Auto VrumVrum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dc:creator>Matilde Fernandes</dc:creator>
  <cp:lastModifiedBy>Lara Beatriz Pinto Ferreira</cp:lastModifiedBy>
  <cp:revision>4</cp:revision>
  <dcterms:modified xsi:type="dcterms:W3CDTF">2023-03-29T13:54:28Z</dcterms:modified>
</cp:coreProperties>
</file>