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8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s-AR" alt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3F18E0-4539-412A-91D8-F5404DF1FF84}" v="27" dt="2023-04-03T22:07:44.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ariol0208@gmail.com" userId="2147fea4a84c40ab" providerId="LiveId" clId="{B73F18E0-4539-412A-91D8-F5404DF1FF84}"/>
    <pc:docChg chg="undo custSel addSld delSld modSld sldOrd">
      <pc:chgData name="alejandrariol0208@gmail.com" userId="2147fea4a84c40ab" providerId="LiveId" clId="{B73F18E0-4539-412A-91D8-F5404DF1FF84}" dt="2023-04-03T22:13:13.097" v="416" actId="47"/>
      <pc:docMkLst>
        <pc:docMk/>
      </pc:docMkLst>
      <pc:sldChg chg="addSp delSp modSp del mod chgLayout">
        <pc:chgData name="alejandrariol0208@gmail.com" userId="2147fea4a84c40ab" providerId="LiveId" clId="{B73F18E0-4539-412A-91D8-F5404DF1FF84}" dt="2023-04-03T22:13:11.401" v="415" actId="47"/>
        <pc:sldMkLst>
          <pc:docMk/>
          <pc:sldMk cId="2251992196" sldId="277"/>
        </pc:sldMkLst>
        <pc:spChg chg="mod ord">
          <ac:chgData name="alejandrariol0208@gmail.com" userId="2147fea4a84c40ab" providerId="LiveId" clId="{B73F18E0-4539-412A-91D8-F5404DF1FF84}" dt="2023-04-03T21:55:42.078" v="8" actId="700"/>
          <ac:spMkLst>
            <pc:docMk/>
            <pc:sldMk cId="2251992196" sldId="277"/>
            <ac:spMk id="2" creationId="{BBB5A62D-2631-C36F-489F-54EB8CC4E51B}"/>
          </ac:spMkLst>
        </pc:spChg>
        <pc:spChg chg="add del mod ord">
          <ac:chgData name="alejandrariol0208@gmail.com" userId="2147fea4a84c40ab" providerId="LiveId" clId="{B73F18E0-4539-412A-91D8-F5404DF1FF84}" dt="2023-04-03T21:55:42.078" v="8" actId="700"/>
          <ac:spMkLst>
            <pc:docMk/>
            <pc:sldMk cId="2251992196" sldId="277"/>
            <ac:spMk id="3" creationId="{1668C732-F8B8-1691-C73E-0B74D54B47C2}"/>
          </ac:spMkLst>
        </pc:spChg>
        <pc:spChg chg="add del mod ord">
          <ac:chgData name="alejandrariol0208@gmail.com" userId="2147fea4a84c40ab" providerId="LiveId" clId="{B73F18E0-4539-412A-91D8-F5404DF1FF84}" dt="2023-04-03T21:55:42.078" v="8" actId="700"/>
          <ac:spMkLst>
            <pc:docMk/>
            <pc:sldMk cId="2251992196" sldId="277"/>
            <ac:spMk id="4" creationId="{EE74F129-D7E6-35D4-0556-E3BE61E25D3D}"/>
          </ac:spMkLst>
        </pc:spChg>
        <pc:spChg chg="mod ord">
          <ac:chgData name="alejandrariol0208@gmail.com" userId="2147fea4a84c40ab" providerId="LiveId" clId="{B73F18E0-4539-412A-91D8-F5404DF1FF84}" dt="2023-04-03T21:55:42.078" v="8" actId="700"/>
          <ac:spMkLst>
            <pc:docMk/>
            <pc:sldMk cId="2251992196" sldId="277"/>
            <ac:spMk id="5" creationId="{7413AC65-B4EB-320D-2ECA-569316448D49}"/>
          </ac:spMkLst>
        </pc:spChg>
        <pc:spChg chg="mod ord">
          <ac:chgData name="alejandrariol0208@gmail.com" userId="2147fea4a84c40ab" providerId="LiveId" clId="{B73F18E0-4539-412A-91D8-F5404DF1FF84}" dt="2023-04-03T21:55:42.078" v="8" actId="700"/>
          <ac:spMkLst>
            <pc:docMk/>
            <pc:sldMk cId="2251992196" sldId="277"/>
            <ac:spMk id="6" creationId="{B76E2295-F214-6A70-17B9-FFA4C1D40447}"/>
          </ac:spMkLst>
        </pc:spChg>
        <pc:picChg chg="add mod">
          <ac:chgData name="alejandrariol0208@gmail.com" userId="2147fea4a84c40ab" providerId="LiveId" clId="{B73F18E0-4539-412A-91D8-F5404DF1FF84}" dt="2023-04-03T21:21:10.554" v="4" actId="1036"/>
          <ac:picMkLst>
            <pc:docMk/>
            <pc:sldMk cId="2251992196" sldId="277"/>
            <ac:picMk id="1026" creationId="{A8501638-3A1B-A646-9ED6-964462FEF7C1}"/>
          </ac:picMkLst>
        </pc:picChg>
        <pc:picChg chg="del">
          <ac:chgData name="alejandrariol0208@gmail.com" userId="2147fea4a84c40ab" providerId="LiveId" clId="{B73F18E0-4539-412A-91D8-F5404DF1FF84}" dt="2023-04-03T21:09:58.953" v="0" actId="478"/>
          <ac:picMkLst>
            <pc:docMk/>
            <pc:sldMk cId="2251992196" sldId="277"/>
            <ac:picMk id="2050" creationId="{30118C16-FB10-0B44-7E8B-A4E4B0D336F3}"/>
          </ac:picMkLst>
        </pc:picChg>
      </pc:sldChg>
      <pc:sldChg chg="modSp del">
        <pc:chgData name="alejandrariol0208@gmail.com" userId="2147fea4a84c40ab" providerId="LiveId" clId="{B73F18E0-4539-412A-91D8-F5404DF1FF84}" dt="2023-04-03T22:13:13.097" v="416" actId="47"/>
        <pc:sldMkLst>
          <pc:docMk/>
          <pc:sldMk cId="4286596254" sldId="278"/>
        </pc:sldMkLst>
        <pc:picChg chg="mod">
          <ac:chgData name="alejandrariol0208@gmail.com" userId="2147fea4a84c40ab" providerId="LiveId" clId="{B73F18E0-4539-412A-91D8-F5404DF1FF84}" dt="2023-04-03T22:03:10.863" v="93" actId="1076"/>
          <ac:picMkLst>
            <pc:docMk/>
            <pc:sldMk cId="4286596254" sldId="278"/>
            <ac:picMk id="3074" creationId="{DFB6594B-C1AE-3FCF-2951-170EF2884581}"/>
          </ac:picMkLst>
        </pc:picChg>
      </pc:sldChg>
      <pc:sldChg chg="addSp delSp modSp new mod modClrScheme chgLayout">
        <pc:chgData name="alejandrariol0208@gmail.com" userId="2147fea4a84c40ab" providerId="LiveId" clId="{B73F18E0-4539-412A-91D8-F5404DF1FF84}" dt="2023-04-03T22:13:03.208" v="414" actId="20577"/>
        <pc:sldMkLst>
          <pc:docMk/>
          <pc:sldMk cId="567209406" sldId="288"/>
        </pc:sldMkLst>
        <pc:spChg chg="del mod ord">
          <ac:chgData name="alejandrariol0208@gmail.com" userId="2147fea4a84c40ab" providerId="LiveId" clId="{B73F18E0-4539-412A-91D8-F5404DF1FF84}" dt="2023-04-03T21:55:50.525" v="10" actId="700"/>
          <ac:spMkLst>
            <pc:docMk/>
            <pc:sldMk cId="567209406" sldId="288"/>
            <ac:spMk id="2" creationId="{BC1CDFDD-80D5-287F-23D9-28073A9CAFD1}"/>
          </ac:spMkLst>
        </pc:spChg>
        <pc:spChg chg="del mod ord">
          <ac:chgData name="alejandrariol0208@gmail.com" userId="2147fea4a84c40ab" providerId="LiveId" clId="{B73F18E0-4539-412A-91D8-F5404DF1FF84}" dt="2023-04-03T21:55:50.525" v="10" actId="700"/>
          <ac:spMkLst>
            <pc:docMk/>
            <pc:sldMk cId="567209406" sldId="288"/>
            <ac:spMk id="3" creationId="{043C8A88-8EF9-239B-08E6-088057422E96}"/>
          </ac:spMkLst>
        </pc:spChg>
        <pc:spChg chg="del mod ord">
          <ac:chgData name="alejandrariol0208@gmail.com" userId="2147fea4a84c40ab" providerId="LiveId" clId="{B73F18E0-4539-412A-91D8-F5404DF1FF84}" dt="2023-04-03T21:55:50.525" v="10" actId="700"/>
          <ac:spMkLst>
            <pc:docMk/>
            <pc:sldMk cId="567209406" sldId="288"/>
            <ac:spMk id="4" creationId="{A7D72017-6980-298C-8BF5-87515104AFC9}"/>
          </ac:spMkLst>
        </pc:spChg>
        <pc:spChg chg="add mod ord">
          <ac:chgData name="alejandrariol0208@gmail.com" userId="2147fea4a84c40ab" providerId="LiveId" clId="{B73F18E0-4539-412A-91D8-F5404DF1FF84}" dt="2023-04-03T21:56:37.539" v="24" actId="1076"/>
          <ac:spMkLst>
            <pc:docMk/>
            <pc:sldMk cId="567209406" sldId="288"/>
            <ac:spMk id="5" creationId="{FC0538AF-7C6F-9790-670F-AF6E0009E6CC}"/>
          </ac:spMkLst>
        </pc:spChg>
        <pc:spChg chg="add mod ord">
          <ac:chgData name="alejandrariol0208@gmail.com" userId="2147fea4a84c40ab" providerId="LiveId" clId="{B73F18E0-4539-412A-91D8-F5404DF1FF84}" dt="2023-04-03T21:57:54.284" v="47" actId="20577"/>
          <ac:spMkLst>
            <pc:docMk/>
            <pc:sldMk cId="567209406" sldId="288"/>
            <ac:spMk id="6" creationId="{39835EDD-9189-ACC8-0DB6-F68A549B33E8}"/>
          </ac:spMkLst>
        </pc:spChg>
        <pc:spChg chg="add del mod ord">
          <ac:chgData name="alejandrariol0208@gmail.com" userId="2147fea4a84c40ab" providerId="LiveId" clId="{B73F18E0-4539-412A-91D8-F5404DF1FF84}" dt="2023-04-03T22:00:42.537" v="75" actId="931"/>
          <ac:spMkLst>
            <pc:docMk/>
            <pc:sldMk cId="567209406" sldId="288"/>
            <ac:spMk id="7" creationId="{95B0015F-7F08-139A-1ACD-F458AC787B2A}"/>
          </ac:spMkLst>
        </pc:spChg>
        <pc:spChg chg="add mod ord">
          <ac:chgData name="alejandrariol0208@gmail.com" userId="2147fea4a84c40ab" providerId="LiveId" clId="{B73F18E0-4539-412A-91D8-F5404DF1FF84}" dt="2023-04-03T21:58:06.403" v="74" actId="20577"/>
          <ac:spMkLst>
            <pc:docMk/>
            <pc:sldMk cId="567209406" sldId="288"/>
            <ac:spMk id="8" creationId="{9C3DED83-8AED-8AF1-C1E4-24C42DF01EBB}"/>
          </ac:spMkLst>
        </pc:spChg>
        <pc:spChg chg="add del mod ord">
          <ac:chgData name="alejandrariol0208@gmail.com" userId="2147fea4a84c40ab" providerId="LiveId" clId="{B73F18E0-4539-412A-91D8-F5404DF1FF84}" dt="2023-04-03T22:01:03.797" v="79" actId="478"/>
          <ac:spMkLst>
            <pc:docMk/>
            <pc:sldMk cId="567209406" sldId="288"/>
            <ac:spMk id="9" creationId="{71441E3B-FDED-1CBD-32F1-9F9E3FD4AC53}"/>
          </ac:spMkLst>
        </pc:spChg>
        <pc:spChg chg="add del mod">
          <ac:chgData name="alejandrariol0208@gmail.com" userId="2147fea4a84c40ab" providerId="LiveId" clId="{B73F18E0-4539-412A-91D8-F5404DF1FF84}" dt="2023-04-03T21:56:46.815" v="27"/>
          <ac:spMkLst>
            <pc:docMk/>
            <pc:sldMk cId="567209406" sldId="288"/>
            <ac:spMk id="10" creationId="{7D9D21BB-D4F4-8999-C9B8-C9398F10C6D6}"/>
          </ac:spMkLst>
        </pc:spChg>
        <pc:spChg chg="add mod">
          <ac:chgData name="alejandrariol0208@gmail.com" userId="2147fea4a84c40ab" providerId="LiveId" clId="{B73F18E0-4539-412A-91D8-F5404DF1FF84}" dt="2023-04-03T22:13:03.208" v="414" actId="20577"/>
          <ac:spMkLst>
            <pc:docMk/>
            <pc:sldMk cId="567209406" sldId="288"/>
            <ac:spMk id="11" creationId="{61541507-FA5C-B462-6196-6C7482298A0A}"/>
          </ac:spMkLst>
        </pc:spChg>
        <pc:picChg chg="add mod">
          <ac:chgData name="alejandrariol0208@gmail.com" userId="2147fea4a84c40ab" providerId="LiveId" clId="{B73F18E0-4539-412A-91D8-F5404DF1FF84}" dt="2023-04-03T22:00:49.138" v="78" actId="962"/>
          <ac:picMkLst>
            <pc:docMk/>
            <pc:sldMk cId="567209406" sldId="288"/>
            <ac:picMk id="13" creationId="{77B550AF-92D9-F8A6-2CD5-1C6DC61B096C}"/>
          </ac:picMkLst>
        </pc:picChg>
        <pc:picChg chg="add mod">
          <ac:chgData name="alejandrariol0208@gmail.com" userId="2147fea4a84c40ab" providerId="LiveId" clId="{B73F18E0-4539-412A-91D8-F5404DF1FF84}" dt="2023-04-03T22:01:23.036" v="83" actId="1076"/>
          <ac:picMkLst>
            <pc:docMk/>
            <pc:sldMk cId="567209406" sldId="288"/>
            <ac:picMk id="15" creationId="{36DBAC44-4FA7-036A-8385-702F09C19174}"/>
          </ac:picMkLst>
        </pc:picChg>
      </pc:sldChg>
      <pc:sldChg chg="addSp delSp modSp add mod ord">
        <pc:chgData name="alejandrariol0208@gmail.com" userId="2147fea4a84c40ab" providerId="LiveId" clId="{B73F18E0-4539-412A-91D8-F5404DF1FF84}" dt="2023-04-03T22:07:44.746" v="232" actId="14100"/>
        <pc:sldMkLst>
          <pc:docMk/>
          <pc:sldMk cId="1267747397" sldId="289"/>
        </pc:sldMkLst>
        <pc:spChg chg="add del mod">
          <ac:chgData name="alejandrariol0208@gmail.com" userId="2147fea4a84c40ab" providerId="LiveId" clId="{B73F18E0-4539-412A-91D8-F5404DF1FF84}" dt="2023-04-03T22:01:58.826" v="87" actId="478"/>
          <ac:spMkLst>
            <pc:docMk/>
            <pc:sldMk cId="1267747397" sldId="289"/>
            <ac:spMk id="3" creationId="{B19DFE2C-8487-06E2-77FE-439DE969319C}"/>
          </ac:spMkLst>
        </pc:spChg>
        <pc:picChg chg="add mod">
          <ac:chgData name="alejandrariol0208@gmail.com" userId="2147fea4a84c40ab" providerId="LiveId" clId="{B73F18E0-4539-412A-91D8-F5404DF1FF84}" dt="2023-04-03T22:02:56.065" v="92" actId="14100"/>
          <ac:picMkLst>
            <pc:docMk/>
            <pc:sldMk cId="1267747397" sldId="289"/>
            <ac:picMk id="4" creationId="{25250D48-3F8B-AE49-9F2F-96EA0BCCC5F6}"/>
          </ac:picMkLst>
        </pc:picChg>
        <pc:picChg chg="add del mod">
          <ac:chgData name="alejandrariol0208@gmail.com" userId="2147fea4a84c40ab" providerId="LiveId" clId="{B73F18E0-4539-412A-91D8-F5404DF1FF84}" dt="2023-04-03T22:06:46.522" v="224" actId="478"/>
          <ac:picMkLst>
            <pc:docMk/>
            <pc:sldMk cId="1267747397" sldId="289"/>
            <ac:picMk id="7" creationId="{7A0CAD3E-E745-BCA3-EE7D-D1C0C146C93E}"/>
          </ac:picMkLst>
        </pc:picChg>
        <pc:picChg chg="del">
          <ac:chgData name="alejandrariol0208@gmail.com" userId="2147fea4a84c40ab" providerId="LiveId" clId="{B73F18E0-4539-412A-91D8-F5404DF1FF84}" dt="2023-04-03T22:01:51.121" v="85" actId="478"/>
          <ac:picMkLst>
            <pc:docMk/>
            <pc:sldMk cId="1267747397" sldId="289"/>
            <ac:picMk id="13" creationId="{77B550AF-92D9-F8A6-2CD5-1C6DC61B096C}"/>
          </ac:picMkLst>
        </pc:picChg>
        <pc:picChg chg="del">
          <ac:chgData name="alejandrariol0208@gmail.com" userId="2147fea4a84c40ab" providerId="LiveId" clId="{B73F18E0-4539-412A-91D8-F5404DF1FF84}" dt="2023-04-03T22:01:53.794" v="86" actId="478"/>
          <ac:picMkLst>
            <pc:docMk/>
            <pc:sldMk cId="1267747397" sldId="289"/>
            <ac:picMk id="15" creationId="{36DBAC44-4FA7-036A-8385-702F09C19174}"/>
          </ac:picMkLst>
        </pc:picChg>
        <pc:picChg chg="add mod">
          <ac:chgData name="alejandrariol0208@gmail.com" userId="2147fea4a84c40ab" providerId="LiveId" clId="{B73F18E0-4539-412A-91D8-F5404DF1FF84}" dt="2023-04-03T22:07:44.746" v="232" actId="14100"/>
          <ac:picMkLst>
            <pc:docMk/>
            <pc:sldMk cId="1267747397" sldId="289"/>
            <ac:picMk id="2050" creationId="{B2C66167-CD0E-A70C-9A18-4DBBCCAACC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numCol="1"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numCol="1">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numCol="1"/>
          <a:lstStyle/>
          <a:p>
            <a:fld id="{79C5A860-F335-4252-AA00-24FB67ED2982}" type="datetime1">
              <a:rPr lang="en-US" smtClean="0"/>
              <a:t>4/3/2023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182309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numCol="1"/>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numCol="1"/>
          <a:lstStyle/>
          <a:p>
            <a:fld id="{46AB1048-0047-48CA-88BA-D69B470942CF}" type="datetime1">
              <a:rPr lang="en-US" smtClean="0"/>
              <a:t>4/3/2023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330430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numCol="1"/>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numCol="1"/>
          <a:lstStyle/>
          <a:p>
            <a:fld id="{5BD83879-648C-49A9-81A2-0EF5946532D0}" type="datetime1">
              <a:rPr lang="en-US" smtClean="0"/>
              <a:t>4/3/2023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9316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numCol="1"/>
          <a:lstStyle/>
          <a:p>
            <a:fld id="{D04BC802-30E3-4658-9CCA-F873646FEC67}" type="datetime1">
              <a:rPr lang="en-US" smtClean="0"/>
              <a:t>4/3/2023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276261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numCol="1"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numCol="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numCol="1"/>
          <a:lstStyle/>
          <a:p>
            <a:fld id="{0AB227A3-19CE-4153-81CE-64EB7AB094B3}" type="datetime1">
              <a:rPr lang="en-US" smtClean="0"/>
              <a:t>4/3/2023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311756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numCol="1"/>
          <a:lstStyle/>
          <a:p>
            <a:fld id="{B819A100-10F6-477E-8847-29D479EF1C92}" type="datetime1">
              <a:rPr lang="en-US" smtClean="0"/>
              <a:t>4/3/2023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358133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numCol="1"/>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numCol="1"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numCol="1"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numCol="1"/>
          <a:lstStyle/>
          <a:p>
            <a:fld id="{5DF128AB-198A-495F-8475-FDB360C9873F}" type="datetime1">
              <a:rPr lang="en-US" smtClean="0"/>
              <a:t>4/3/2023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numCol="1"/>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16905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numCol="1"/>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numCol="1"/>
          <a:lstStyle/>
          <a:p>
            <a:fld id="{021A235E-F8FD-479F-9FC7-18BE84110877}" type="datetime1">
              <a:rPr lang="en-US" smtClean="0"/>
              <a:t>4/3/2023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numCol="1"/>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127935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numCol="1"/>
          <a:lstStyle/>
          <a:p>
            <a:fld id="{E890F09B-68DA-462E-9DB4-4C9ADAB8CBCC}" type="datetime1">
              <a:rPr lang="en-US" smtClean="0"/>
              <a:t>4/3/2023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numCol="1"/>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378010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numCol="1"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numCol="1">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numCol="1">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numCol="1"/>
          <a:lstStyle/>
          <a:p>
            <a:fld id="{17AC4E36-FABE-47EB-AA7F-C19A93824617}" type="datetime1">
              <a:rPr lang="en-US" smtClean="0"/>
              <a:t>4/3/2023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6746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numCol="1"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numCol="1">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numCol="1"/>
          <a:lstStyle/>
          <a:p>
            <a:fld id="{F199CE6B-5DE6-4A2D-B72E-5E8969F9F56F}" type="datetime1">
              <a:rPr lang="en-US" smtClean="0"/>
              <a:t>4/3/2023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numCol="1"/>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numCol="1"/>
          <a:lstStyle/>
          <a:p>
            <a:fld id="{1F646F3F-274D-499B-ABBE-824EB4ABDC3D}" type="slidenum">
              <a:rPr lang="en-US" smtClean="0"/>
              <a:t>‹Nº›</a:t>
            </a:fld>
            <a:endParaRPr lang="en-US"/>
          </a:p>
        </p:txBody>
      </p:sp>
    </p:spTree>
    <p:extLst>
      <p:ext uri="{BB962C8B-B14F-4D97-AF65-F5344CB8AC3E}">
        <p14:creationId xmlns:p14="http://schemas.microsoft.com/office/powerpoint/2010/main" val="420114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numCol="1"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numCol="1"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numCol="1"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numCol="1"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40868379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8" name="Rectangle 20">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solidFill>
                <a:schemeClr val="bg2"/>
              </a:solidFill>
            </a:endParaRPr>
          </a:p>
        </p:txBody>
      </p:sp>
      <p:sp>
        <p:nvSpPr>
          <p:cNvPr id="129" name="Rectangle 22">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pic>
        <p:nvPicPr>
          <p:cNvPr id="5" name="Imagen 4" descr="Imagen de la pantalla de un video juego  Descripción generada automáticamente con confianza media">
            <a:extLst>
              <a:ext uri="{FF2B5EF4-FFF2-40B4-BE49-F238E27FC236}">
                <a16:creationId xmlns:a16="http://schemas.microsoft.com/office/drawing/2014/main" id="{7662A23B-9AEC-DFDD-6944-9BF0550BCBFB}"/>
              </a:ext>
            </a:extLst>
          </p:cNvPr>
          <p:cNvPicPr>
            <a:picLocks noChangeAspect="1"/>
          </p:cNvPicPr>
          <p:nvPr/>
        </p:nvPicPr>
        <p:blipFill rotWithShape="1">
          <a:blip r:embed="rId2">
            <a:extLst>
              <a:ext uri="{28A0092B-C50C-407E-A947-70E740481C1C}">
                <a14:useLocalDpi xmlns:a14="http://schemas.microsoft.com/office/drawing/2010/main" val="0"/>
              </a:ext>
            </a:extLst>
          </a:blip>
          <a:srcRect l="13297" r="21856"/>
          <a:stretch/>
        </p:blipFill>
        <p:spPr>
          <a:xfrm>
            <a:off x="4285860" y="10"/>
            <a:ext cx="7906139" cy="6857989"/>
          </a:xfrm>
          <a:prstGeom prst="rect">
            <a:avLst/>
          </a:prstGeom>
        </p:spPr>
      </p:pic>
      <p:sp useBgFill="1">
        <p:nvSpPr>
          <p:cNvPr id="130" name="Freeform: Shape 24">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ítulo 1">
            <a:extLst>
              <a:ext uri="{FF2B5EF4-FFF2-40B4-BE49-F238E27FC236}">
                <a16:creationId xmlns:a16="http://schemas.microsoft.com/office/drawing/2014/main" id="{38D9BDB2-293E-E347-BDEC-63499EDD7B0D}"/>
              </a:ext>
            </a:extLst>
          </p:cNvPr>
          <p:cNvSpPr>
            <a:spLocks noGrp="1"/>
          </p:cNvSpPr>
          <p:nvPr>
            <p:ph type="ctrTitle"/>
          </p:nvPr>
        </p:nvSpPr>
        <p:spPr>
          <a:xfrm>
            <a:off x="690612" y="545690"/>
            <a:ext cx="3541909" cy="3569110"/>
          </a:xfrm>
        </p:spPr>
        <p:txBody>
          <a:bodyPr numCol="1">
            <a:normAutofit/>
          </a:bodyPr>
          <a:lstStyle/>
          <a:p>
            <a:pPr algn="ctr">
              <a:lnSpc>
                <a:spcPct val="90000"/>
              </a:lnSpc>
            </a:pPr>
            <a:r>
              <a:rPr lang="es-AR" altLang="es-AR" sz="3800" dirty="0"/>
              <a:t>Proyecto Final</a:t>
            </a:r>
            <a:br>
              <a:rPr lang="es-AR" altLang="es-AR" sz="3800" dirty="0"/>
            </a:br>
            <a:br>
              <a:rPr lang="es-AR" altLang="es-AR" sz="3800" dirty="0"/>
            </a:br>
            <a:r>
              <a:rPr lang="es-AR" altLang="es-AR" sz="3800" dirty="0"/>
              <a:t>Data </a:t>
            </a:r>
            <a:r>
              <a:rPr lang="es-AR" altLang="es-AR" sz="3800" dirty="0" err="1"/>
              <a:t>Science</a:t>
            </a:r>
            <a:br>
              <a:rPr lang="es-AR" altLang="es-AR" sz="3800" dirty="0"/>
            </a:br>
            <a:br>
              <a:rPr lang="es-AR" altLang="es-AR" sz="3800" dirty="0"/>
            </a:br>
            <a:r>
              <a:rPr lang="es-AR" altLang="es-AR" sz="2000" dirty="0"/>
              <a:t>Marzo 2023</a:t>
            </a:r>
            <a:br>
              <a:rPr lang="es-AR" altLang="es-AR" sz="2000" dirty="0"/>
            </a:br>
            <a:br>
              <a:rPr lang="es-AR" altLang="es-AR" sz="2000" dirty="0"/>
            </a:br>
            <a:r>
              <a:rPr lang="es-AR" altLang="es-AR" sz="2000" dirty="0"/>
              <a:t>Comisión 32725</a:t>
            </a:r>
            <a:br>
              <a:rPr lang="es-AR" altLang="es-AR" sz="2000" dirty="0"/>
            </a:br>
            <a:endParaRPr lang="es-AR" altLang="es-AR" sz="2000" dirty="0"/>
          </a:p>
        </p:txBody>
      </p:sp>
      <p:sp>
        <p:nvSpPr>
          <p:cNvPr id="3" name="Subtítulo 2">
            <a:extLst>
              <a:ext uri="{FF2B5EF4-FFF2-40B4-BE49-F238E27FC236}">
                <a16:creationId xmlns:a16="http://schemas.microsoft.com/office/drawing/2014/main" id="{801362F6-AAEE-E6D8-9F4D-095ECD40C94D}"/>
              </a:ext>
            </a:extLst>
          </p:cNvPr>
          <p:cNvSpPr>
            <a:spLocks noGrp="1"/>
          </p:cNvSpPr>
          <p:nvPr>
            <p:ph type="subTitle" idx="1"/>
          </p:nvPr>
        </p:nvSpPr>
        <p:spPr>
          <a:xfrm>
            <a:off x="690612" y="4899896"/>
            <a:ext cx="3541909" cy="1412414"/>
          </a:xfrm>
        </p:spPr>
        <p:txBody>
          <a:bodyPr numCol="1">
            <a:normAutofit/>
          </a:bodyPr>
          <a:lstStyle/>
          <a:p>
            <a:r>
              <a:rPr lang="es-AR" altLang="es-AR" dirty="0"/>
              <a:t>María Laura </a:t>
            </a:r>
            <a:r>
              <a:rPr lang="es-AR" altLang="es-AR" dirty="0" err="1"/>
              <a:t>Balquinta</a:t>
            </a:r>
            <a:endParaRPr lang="es-AR" altLang="es-AR" dirty="0"/>
          </a:p>
          <a:p>
            <a:r>
              <a:rPr lang="es-AR" altLang="es-AR" dirty="0"/>
              <a:t>Matías </a:t>
            </a:r>
            <a:r>
              <a:rPr lang="es-AR" altLang="es-AR" dirty="0" err="1"/>
              <a:t>Molinari</a:t>
            </a:r>
            <a:endParaRPr lang="es-AR" altLang="es-AR" dirty="0"/>
          </a:p>
          <a:p>
            <a:r>
              <a:rPr lang="es-AR" altLang="es-AR" dirty="0"/>
              <a:t>María Alejandra </a:t>
            </a:r>
            <a:r>
              <a:rPr lang="es-AR" altLang="es-AR" dirty="0" err="1"/>
              <a:t>Riol</a:t>
            </a:r>
            <a:endParaRPr lang="es-AR" altLang="es-AR" dirty="0"/>
          </a:p>
        </p:txBody>
      </p:sp>
    </p:spTree>
    <p:extLst>
      <p:ext uri="{BB962C8B-B14F-4D97-AF65-F5344CB8AC3E}">
        <p14:creationId xmlns:p14="http://schemas.microsoft.com/office/powerpoint/2010/main" val="368865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C767323-DD24-87DC-C8FE-DF5EAD8D7C4E}"/>
              </a:ext>
            </a:extLst>
          </p:cNvPr>
          <p:cNvSpPr>
            <a:spLocks noGrp="1"/>
          </p:cNvSpPr>
          <p:nvPr>
            <p:ph type="title"/>
          </p:nvPr>
        </p:nvSpPr>
        <p:spPr>
          <a:xfrm>
            <a:off x="320482" y="580935"/>
            <a:ext cx="11547987" cy="918242"/>
          </a:xfrm>
        </p:spPr>
        <p:txBody>
          <a:bodyPr vert="horz" lIns="91440" tIns="45720" rIns="91440" bIns="45720" numCol="1" rtlCol="0" anchor="b">
            <a:normAutofit/>
          </a:bodyPr>
          <a:lstStyle/>
          <a:p>
            <a:r>
              <a:rPr lang="en-US" sz="4000" b="1" kern="1200" dirty="0">
                <a:solidFill>
                  <a:schemeClr val="tx1"/>
                </a:solidFill>
                <a:latin typeface="+mj-lt"/>
                <a:ea typeface="+mj-ea"/>
                <a:cs typeface="+mj-cs"/>
              </a:rPr>
              <a:t>¿</a:t>
            </a:r>
            <a:r>
              <a:rPr lang="en-US" sz="4000" b="1" kern="1200" dirty="0" err="1">
                <a:solidFill>
                  <a:schemeClr val="tx1"/>
                </a:solidFill>
                <a:latin typeface="+mj-lt"/>
                <a:ea typeface="+mj-ea"/>
                <a:cs typeface="+mj-cs"/>
              </a:rPr>
              <a:t>Cuál</a:t>
            </a:r>
            <a:r>
              <a:rPr lang="en-US" sz="4000" b="1" kern="1200" dirty="0">
                <a:solidFill>
                  <a:schemeClr val="tx1"/>
                </a:solidFill>
                <a:latin typeface="+mj-lt"/>
                <a:ea typeface="+mj-ea"/>
                <a:cs typeface="+mj-cs"/>
              </a:rPr>
              <a:t> es la </a:t>
            </a:r>
            <a:r>
              <a:rPr lang="en-US" sz="4000" b="1" dirty="0" err="1"/>
              <a:t>ubicación</a:t>
            </a:r>
            <a:r>
              <a:rPr lang="en-US" sz="4000" b="1" dirty="0"/>
              <a:t> con</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más</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ventas</a:t>
            </a:r>
            <a:r>
              <a:rPr lang="en-US" sz="4000" b="1" kern="1200" dirty="0">
                <a:solidFill>
                  <a:schemeClr val="tx1"/>
                </a:solidFill>
                <a:latin typeface="+mj-lt"/>
                <a:ea typeface="+mj-ea"/>
                <a:cs typeface="+mj-cs"/>
              </a:rPr>
              <a:t>?</a:t>
            </a:r>
          </a:p>
        </p:txBody>
      </p:sp>
      <p:sp>
        <p:nvSpPr>
          <p:cNvPr id="4" name="Marcador de contenido 3">
            <a:extLst>
              <a:ext uri="{FF2B5EF4-FFF2-40B4-BE49-F238E27FC236}">
                <a16:creationId xmlns:a16="http://schemas.microsoft.com/office/drawing/2014/main" id="{DDB03E55-AB18-DCC8-BE73-83401C733858}"/>
              </a:ext>
            </a:extLst>
          </p:cNvPr>
          <p:cNvSpPr>
            <a:spLocks noGrp="1"/>
          </p:cNvSpPr>
          <p:nvPr>
            <p:ph sz="half" idx="1"/>
          </p:nvPr>
        </p:nvSpPr>
        <p:spPr>
          <a:xfrm>
            <a:off x="320483" y="2397689"/>
            <a:ext cx="4039140" cy="3445893"/>
          </a:xfrm>
        </p:spPr>
        <p:txBody>
          <a:bodyPr vert="horz" lIns="91440" tIns="45720" rIns="91440" bIns="45720" numCol="1" rtlCol="0">
            <a:normAutofit/>
          </a:bodyPr>
          <a:lstStyle/>
          <a:p>
            <a:pPr>
              <a:lnSpc>
                <a:spcPct val="100000"/>
              </a:lnSpc>
            </a:pPr>
            <a:r>
              <a:rPr lang="en-US" dirty="0"/>
              <a:t>Si </a:t>
            </a:r>
            <a:r>
              <a:rPr lang="en-US" dirty="0" err="1"/>
              <a:t>hacemos</a:t>
            </a:r>
            <a:r>
              <a:rPr lang="en-US" dirty="0"/>
              <a:t> un </a:t>
            </a:r>
            <a:r>
              <a:rPr lang="en-US" dirty="0" err="1"/>
              <a:t>análisis</a:t>
            </a:r>
            <a:r>
              <a:rPr lang="en-US" dirty="0"/>
              <a:t> general, </a:t>
            </a:r>
            <a:r>
              <a:rPr lang="en-US" dirty="0" err="1"/>
              <a:t>considerando</a:t>
            </a:r>
            <a:r>
              <a:rPr lang="en-US" dirty="0"/>
              <a:t> las cuatro </a:t>
            </a:r>
            <a:r>
              <a:rPr lang="en-US" dirty="0" err="1"/>
              <a:t>categorías</a:t>
            </a:r>
            <a:r>
              <a:rPr lang="en-US" dirty="0"/>
              <a:t>, las </a:t>
            </a:r>
            <a:r>
              <a:rPr lang="en-US" dirty="0" err="1"/>
              <a:t>ubicaciones</a:t>
            </a:r>
            <a:r>
              <a:rPr lang="en-US" dirty="0"/>
              <a:t> </a:t>
            </a:r>
            <a:r>
              <a:rPr lang="en-US" dirty="0" err="1"/>
              <a:t>quedan</a:t>
            </a:r>
            <a:r>
              <a:rPr lang="en-US" dirty="0"/>
              <a:t> </a:t>
            </a:r>
            <a:r>
              <a:rPr lang="en-US" dirty="0" err="1"/>
              <a:t>en</a:t>
            </a:r>
            <a:r>
              <a:rPr lang="en-US" dirty="0"/>
              <a:t> las </a:t>
            </a:r>
            <a:r>
              <a:rPr lang="en-US" dirty="0" err="1"/>
              <a:t>siguientes</a:t>
            </a:r>
            <a:r>
              <a:rPr lang="en-US" dirty="0"/>
              <a:t> </a:t>
            </a:r>
            <a:r>
              <a:rPr lang="en-US" dirty="0" err="1"/>
              <a:t>posiciones</a:t>
            </a:r>
            <a:r>
              <a:rPr lang="en-US" dirty="0"/>
              <a:t>:</a:t>
            </a:r>
          </a:p>
          <a:p>
            <a:pPr marL="457200">
              <a:lnSpc>
                <a:spcPct val="100000"/>
              </a:lnSpc>
            </a:pPr>
            <a:r>
              <a:rPr lang="en-US" dirty="0"/>
              <a:t>EB Public Library: 81.117</a:t>
            </a:r>
          </a:p>
          <a:p>
            <a:pPr marL="457200">
              <a:lnSpc>
                <a:spcPct val="100000"/>
              </a:lnSpc>
            </a:pPr>
            <a:r>
              <a:rPr lang="en-US" dirty="0" err="1"/>
              <a:t>Guttenplan’s</a:t>
            </a:r>
            <a:r>
              <a:rPr lang="en-US" dirty="0"/>
              <a:t>: 50.314</a:t>
            </a:r>
          </a:p>
          <a:p>
            <a:pPr marL="457200">
              <a:lnSpc>
                <a:spcPct val="100000"/>
              </a:lnSpc>
            </a:pPr>
            <a:r>
              <a:rPr lang="en-US" dirty="0"/>
              <a:t>Brunswick Sq Mall: 48.430</a:t>
            </a:r>
          </a:p>
          <a:p>
            <a:pPr marL="457200">
              <a:lnSpc>
                <a:spcPct val="100000"/>
              </a:lnSpc>
            </a:pPr>
            <a:r>
              <a:rPr lang="en-US" dirty="0"/>
              <a:t>Earle Asphalt: 16.939</a:t>
            </a:r>
          </a:p>
          <a:p>
            <a:pPr>
              <a:lnSpc>
                <a:spcPct val="100000"/>
              </a:lnSpc>
            </a:pPr>
            <a:endParaRPr lang="en-US" dirty="0"/>
          </a:p>
          <a:p>
            <a:pPr>
              <a:lnSpc>
                <a:spcPct val="100000"/>
              </a:lnSpc>
            </a:pPr>
            <a:endParaRPr lang="en-US" dirty="0"/>
          </a:p>
        </p:txBody>
      </p:sp>
      <p:pic>
        <p:nvPicPr>
          <p:cNvPr id="1028" name="Picture 4">
            <a:extLst>
              <a:ext uri="{FF2B5EF4-FFF2-40B4-BE49-F238E27FC236}">
                <a16:creationId xmlns:a16="http://schemas.microsoft.com/office/drawing/2014/main" id="{5A340201-144D-5238-B710-2382A5D67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75313" y="1620231"/>
            <a:ext cx="6693156" cy="465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8" name="Rectangle 108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139" name="Freeform: Shape 108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114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141" name="Rectangle 1091">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142" name="Freeform: Shape 1093">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3" name="Título 2">
            <a:extLst>
              <a:ext uri="{FF2B5EF4-FFF2-40B4-BE49-F238E27FC236}">
                <a16:creationId xmlns:a16="http://schemas.microsoft.com/office/drawing/2014/main" id="{4C767323-DD24-87DC-C8FE-DF5EAD8D7C4E}"/>
              </a:ext>
            </a:extLst>
          </p:cNvPr>
          <p:cNvSpPr>
            <a:spLocks noGrp="1"/>
          </p:cNvSpPr>
          <p:nvPr>
            <p:ph type="title"/>
          </p:nvPr>
        </p:nvSpPr>
        <p:spPr>
          <a:xfrm>
            <a:off x="320482" y="580935"/>
            <a:ext cx="11547987" cy="918242"/>
          </a:xfrm>
        </p:spPr>
        <p:txBody>
          <a:bodyPr vert="horz" lIns="91440" tIns="45720" rIns="91440" bIns="45720" numCol="1" rtlCol="0" anchor="b">
            <a:normAutofit/>
          </a:bodyPr>
          <a:lstStyle/>
          <a:p>
            <a:r>
              <a:rPr lang="en-US" sz="4000" b="1" kern="1200" dirty="0">
                <a:solidFill>
                  <a:schemeClr val="tx1"/>
                </a:solidFill>
                <a:latin typeface="+mj-lt"/>
                <a:ea typeface="+mj-ea"/>
                <a:cs typeface="+mj-cs"/>
              </a:rPr>
              <a:t>¿</a:t>
            </a:r>
            <a:r>
              <a:rPr lang="en-US" sz="4000" b="1" kern="1200" dirty="0" err="1">
                <a:solidFill>
                  <a:schemeClr val="tx1"/>
                </a:solidFill>
                <a:latin typeface="+mj-lt"/>
                <a:ea typeface="+mj-ea"/>
                <a:cs typeface="+mj-cs"/>
              </a:rPr>
              <a:t>Cuál</a:t>
            </a:r>
            <a:r>
              <a:rPr lang="en-US" sz="4000" b="1" kern="1200" dirty="0">
                <a:solidFill>
                  <a:schemeClr val="tx1"/>
                </a:solidFill>
                <a:latin typeface="+mj-lt"/>
                <a:ea typeface="+mj-ea"/>
                <a:cs typeface="+mj-cs"/>
              </a:rPr>
              <a:t> es la </a:t>
            </a:r>
            <a:r>
              <a:rPr lang="en-US" sz="4000" b="1" kern="1200" dirty="0" err="1">
                <a:solidFill>
                  <a:schemeClr val="tx1"/>
                </a:solidFill>
                <a:latin typeface="+mj-lt"/>
                <a:ea typeface="+mj-ea"/>
                <a:cs typeface="+mj-cs"/>
              </a:rPr>
              <a:t>categoría</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más</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vendida</a:t>
            </a:r>
            <a:r>
              <a:rPr lang="en-US" sz="4000" b="1" kern="1200" dirty="0">
                <a:solidFill>
                  <a:schemeClr val="tx1"/>
                </a:solidFill>
                <a:latin typeface="+mj-lt"/>
                <a:ea typeface="+mj-ea"/>
                <a:cs typeface="+mj-cs"/>
              </a:rPr>
              <a:t>?</a:t>
            </a:r>
          </a:p>
        </p:txBody>
      </p:sp>
      <p:sp>
        <p:nvSpPr>
          <p:cNvPr id="4" name="Marcador de contenido 3">
            <a:extLst>
              <a:ext uri="{FF2B5EF4-FFF2-40B4-BE49-F238E27FC236}">
                <a16:creationId xmlns:a16="http://schemas.microsoft.com/office/drawing/2014/main" id="{DDB03E55-AB18-DCC8-BE73-83401C733858}"/>
              </a:ext>
            </a:extLst>
          </p:cNvPr>
          <p:cNvSpPr>
            <a:spLocks noGrp="1"/>
          </p:cNvSpPr>
          <p:nvPr>
            <p:ph sz="half" idx="1"/>
          </p:nvPr>
        </p:nvSpPr>
        <p:spPr>
          <a:xfrm>
            <a:off x="320483" y="2397689"/>
            <a:ext cx="4039140" cy="3445893"/>
          </a:xfrm>
        </p:spPr>
        <p:txBody>
          <a:bodyPr vert="horz" lIns="91440" tIns="45720" rIns="91440" bIns="45720" numCol="1" rtlCol="0">
            <a:normAutofit/>
          </a:bodyPr>
          <a:lstStyle/>
          <a:p>
            <a:pPr>
              <a:lnSpc>
                <a:spcPct val="100000"/>
              </a:lnSpc>
            </a:pPr>
            <a:r>
              <a:rPr lang="en-US" dirty="0"/>
              <a:t>Si </a:t>
            </a:r>
            <a:r>
              <a:rPr lang="en-US" dirty="0" err="1"/>
              <a:t>hacemos</a:t>
            </a:r>
            <a:r>
              <a:rPr lang="en-US" dirty="0"/>
              <a:t> un </a:t>
            </a:r>
            <a:r>
              <a:rPr lang="en-US" dirty="0" err="1"/>
              <a:t>análisis</a:t>
            </a:r>
            <a:r>
              <a:rPr lang="en-US" dirty="0"/>
              <a:t> general, </a:t>
            </a:r>
            <a:r>
              <a:rPr lang="en-US" dirty="0" err="1"/>
              <a:t>considerando</a:t>
            </a:r>
            <a:r>
              <a:rPr lang="en-US" dirty="0"/>
              <a:t> las cuatro </a:t>
            </a:r>
            <a:r>
              <a:rPr lang="en-US" dirty="0" err="1"/>
              <a:t>ubicaciones</a:t>
            </a:r>
            <a:r>
              <a:rPr lang="en-US" dirty="0"/>
              <a:t>, las </a:t>
            </a:r>
            <a:r>
              <a:rPr lang="en-US" dirty="0" err="1"/>
              <a:t>categorías</a:t>
            </a:r>
            <a:r>
              <a:rPr lang="en-US" dirty="0"/>
              <a:t> </a:t>
            </a:r>
            <a:r>
              <a:rPr lang="en-US" dirty="0" err="1"/>
              <a:t>quedan</a:t>
            </a:r>
            <a:r>
              <a:rPr lang="en-US" dirty="0"/>
              <a:t> </a:t>
            </a:r>
            <a:r>
              <a:rPr lang="en-US" dirty="0" err="1"/>
              <a:t>en</a:t>
            </a:r>
            <a:r>
              <a:rPr lang="en-US" dirty="0"/>
              <a:t> las </a:t>
            </a:r>
            <a:r>
              <a:rPr lang="en-US" dirty="0" err="1"/>
              <a:t>siguientes</a:t>
            </a:r>
            <a:r>
              <a:rPr lang="en-US" dirty="0"/>
              <a:t> </a:t>
            </a:r>
            <a:r>
              <a:rPr lang="en-US" dirty="0" err="1"/>
              <a:t>posiciones</a:t>
            </a:r>
            <a:r>
              <a:rPr lang="en-US" dirty="0"/>
              <a:t>:</a:t>
            </a:r>
          </a:p>
          <a:p>
            <a:pPr marL="457200">
              <a:lnSpc>
                <a:spcPct val="100000"/>
              </a:lnSpc>
            </a:pPr>
            <a:r>
              <a:rPr lang="en-US" dirty="0"/>
              <a:t>Food: 92.427</a:t>
            </a:r>
          </a:p>
          <a:p>
            <a:pPr marL="457200">
              <a:lnSpc>
                <a:spcPct val="100000"/>
              </a:lnSpc>
            </a:pPr>
            <a:r>
              <a:rPr lang="en-US" dirty="0"/>
              <a:t>Non Carbonated: 41.002</a:t>
            </a:r>
          </a:p>
          <a:p>
            <a:pPr marL="457200">
              <a:lnSpc>
                <a:spcPct val="100000"/>
              </a:lnSpc>
            </a:pPr>
            <a:r>
              <a:rPr lang="en-US" dirty="0"/>
              <a:t>Carbonated: 34.310</a:t>
            </a:r>
          </a:p>
          <a:p>
            <a:pPr marL="457200">
              <a:lnSpc>
                <a:spcPct val="100000"/>
              </a:lnSpc>
            </a:pPr>
            <a:r>
              <a:rPr lang="en-US" dirty="0"/>
              <a:t>Water: 29.059</a:t>
            </a:r>
          </a:p>
          <a:p>
            <a:pPr>
              <a:lnSpc>
                <a:spcPct val="100000"/>
              </a:lnSpc>
            </a:pPr>
            <a:endParaRPr lang="en-US" dirty="0"/>
          </a:p>
          <a:p>
            <a:pPr>
              <a:lnSpc>
                <a:spcPct val="100000"/>
              </a:lnSpc>
            </a:pPr>
            <a:endParaRPr lang="en-US" dirty="0"/>
          </a:p>
        </p:txBody>
      </p:sp>
      <p:pic>
        <p:nvPicPr>
          <p:cNvPr id="2050" name="Picture 2">
            <a:extLst>
              <a:ext uri="{FF2B5EF4-FFF2-40B4-BE49-F238E27FC236}">
                <a16:creationId xmlns:a16="http://schemas.microsoft.com/office/drawing/2014/main" id="{E963F943-FFC8-589E-0A50-CD06026C4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67644" y="1981858"/>
            <a:ext cx="6314614" cy="439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94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77" name="Rectangle 206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078" name="Freeform: Shape 206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207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080" name="Rectangle 2073">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076" name="Freeform: Shape 2075">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ítulo 1">
            <a:extLst>
              <a:ext uri="{FF2B5EF4-FFF2-40B4-BE49-F238E27FC236}">
                <a16:creationId xmlns:a16="http://schemas.microsoft.com/office/drawing/2014/main" id="{9C8E8540-8950-E277-3F94-64E513B77F3E}"/>
              </a:ext>
            </a:extLst>
          </p:cNvPr>
          <p:cNvSpPr>
            <a:spLocks noGrp="1"/>
          </p:cNvSpPr>
          <p:nvPr>
            <p:ph type="title"/>
          </p:nvPr>
        </p:nvSpPr>
        <p:spPr>
          <a:xfrm>
            <a:off x="349979" y="543931"/>
            <a:ext cx="11488993" cy="771397"/>
          </a:xfrm>
        </p:spPr>
        <p:txBody>
          <a:bodyPr vert="horz" lIns="91440" tIns="45720" rIns="91440" bIns="45720" numCol="1" rtlCol="0" anchor="b">
            <a:normAutofit/>
          </a:bodyPr>
          <a:lstStyle/>
          <a:p>
            <a:r>
              <a:rPr lang="en-US" sz="4000" b="1" kern="1200" dirty="0">
                <a:solidFill>
                  <a:schemeClr val="tx1"/>
                </a:solidFill>
                <a:latin typeface="+mj-lt"/>
                <a:ea typeface="+mj-ea"/>
                <a:cs typeface="+mj-cs"/>
              </a:rPr>
              <a:t>¿</a:t>
            </a:r>
            <a:r>
              <a:rPr lang="en-US" sz="4000" b="1" kern="1200" dirty="0" err="1">
                <a:solidFill>
                  <a:schemeClr val="tx1"/>
                </a:solidFill>
                <a:latin typeface="+mj-lt"/>
                <a:ea typeface="+mj-ea"/>
                <a:cs typeface="+mj-cs"/>
              </a:rPr>
              <a:t>Cuál</a:t>
            </a:r>
            <a:r>
              <a:rPr lang="en-US" sz="4000" b="1" kern="1200" dirty="0">
                <a:solidFill>
                  <a:schemeClr val="tx1"/>
                </a:solidFill>
                <a:latin typeface="+mj-lt"/>
                <a:ea typeface="+mj-ea"/>
                <a:cs typeface="+mj-cs"/>
              </a:rPr>
              <a:t> es la </a:t>
            </a:r>
            <a:r>
              <a:rPr lang="en-US" sz="4000" b="1" kern="1200" dirty="0" err="1">
                <a:solidFill>
                  <a:schemeClr val="tx1"/>
                </a:solidFill>
                <a:latin typeface="+mj-lt"/>
                <a:ea typeface="+mj-ea"/>
                <a:cs typeface="+mj-cs"/>
              </a:rPr>
              <a:t>categoría</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más</a:t>
            </a:r>
            <a:r>
              <a:rPr lang="en-US" sz="4000" b="1" kern="1200" dirty="0">
                <a:solidFill>
                  <a:schemeClr val="tx1"/>
                </a:solidFill>
                <a:latin typeface="+mj-lt"/>
                <a:ea typeface="+mj-ea"/>
                <a:cs typeface="+mj-cs"/>
              </a:rPr>
              <a:t> </a:t>
            </a:r>
            <a:r>
              <a:rPr lang="en-US" sz="4000" b="1" kern="1200" dirty="0" err="1">
                <a:solidFill>
                  <a:schemeClr val="tx1"/>
                </a:solidFill>
                <a:latin typeface="+mj-lt"/>
                <a:ea typeface="+mj-ea"/>
                <a:cs typeface="+mj-cs"/>
              </a:rPr>
              <a:t>vendida</a:t>
            </a:r>
            <a:r>
              <a:rPr lang="en-US" sz="4000" b="1" kern="1200" dirty="0">
                <a:solidFill>
                  <a:schemeClr val="tx1"/>
                </a:solidFill>
                <a:latin typeface="+mj-lt"/>
                <a:ea typeface="+mj-ea"/>
                <a:cs typeface="+mj-cs"/>
              </a:rPr>
              <a:t>?</a:t>
            </a:r>
          </a:p>
        </p:txBody>
      </p:sp>
      <p:sp>
        <p:nvSpPr>
          <p:cNvPr id="3" name="Marcador de contenido 2">
            <a:extLst>
              <a:ext uri="{FF2B5EF4-FFF2-40B4-BE49-F238E27FC236}">
                <a16:creationId xmlns:a16="http://schemas.microsoft.com/office/drawing/2014/main" id="{439E79E9-3ADF-0BEE-3682-772A61C5D8EB}"/>
              </a:ext>
            </a:extLst>
          </p:cNvPr>
          <p:cNvSpPr>
            <a:spLocks noGrp="1"/>
          </p:cNvSpPr>
          <p:nvPr>
            <p:ph sz="half" idx="1"/>
          </p:nvPr>
        </p:nvSpPr>
        <p:spPr>
          <a:xfrm>
            <a:off x="346931" y="1260312"/>
            <a:ext cx="11488992" cy="1004392"/>
          </a:xfrm>
        </p:spPr>
        <p:txBody>
          <a:bodyPr vert="horz" lIns="91440" tIns="45720" rIns="91440" bIns="45720" numCol="1" rtlCol="0">
            <a:normAutofit/>
          </a:bodyPr>
          <a:lstStyle/>
          <a:p>
            <a:pPr algn="just"/>
            <a:r>
              <a:rPr lang="en-US" dirty="0"/>
              <a:t>Al </a:t>
            </a:r>
            <a:r>
              <a:rPr lang="en-US" dirty="0" err="1"/>
              <a:t>hacer</a:t>
            </a:r>
            <a:r>
              <a:rPr lang="en-US" dirty="0"/>
              <a:t> </a:t>
            </a:r>
            <a:r>
              <a:rPr lang="en-US" dirty="0" err="1"/>
              <a:t>el</a:t>
            </a:r>
            <a:r>
              <a:rPr lang="en-US" dirty="0"/>
              <a:t> </a:t>
            </a:r>
            <a:r>
              <a:rPr lang="en-US" dirty="0" err="1"/>
              <a:t>análisis</a:t>
            </a:r>
            <a:r>
              <a:rPr lang="en-US" dirty="0"/>
              <a:t>, </a:t>
            </a:r>
            <a:r>
              <a:rPr lang="en-US" dirty="0" err="1"/>
              <a:t>considerando</a:t>
            </a:r>
            <a:r>
              <a:rPr lang="en-US" dirty="0"/>
              <a:t> las </a:t>
            </a:r>
            <a:r>
              <a:rPr lang="en-US" dirty="0" err="1"/>
              <a:t>ubicaciones</a:t>
            </a:r>
            <a:r>
              <a:rPr lang="en-US" dirty="0"/>
              <a:t> </a:t>
            </a:r>
            <a:r>
              <a:rPr lang="en-US" dirty="0" err="1"/>
              <a:t>por</a:t>
            </a:r>
            <a:r>
              <a:rPr lang="en-US" dirty="0"/>
              <a:t> </a:t>
            </a:r>
            <a:r>
              <a:rPr lang="en-US" dirty="0" err="1"/>
              <a:t>separado</a:t>
            </a:r>
            <a:r>
              <a:rPr lang="en-US" dirty="0"/>
              <a:t>, </a:t>
            </a:r>
            <a:r>
              <a:rPr lang="en-US" dirty="0" err="1"/>
              <a:t>podemos</a:t>
            </a:r>
            <a:r>
              <a:rPr lang="en-US" dirty="0"/>
              <a:t> </a:t>
            </a:r>
            <a:r>
              <a:rPr lang="en-US" dirty="0" err="1"/>
              <a:t>ver</a:t>
            </a:r>
            <a:r>
              <a:rPr lang="en-US" dirty="0"/>
              <a:t> que </a:t>
            </a:r>
            <a:r>
              <a:rPr lang="en-US" dirty="0" err="1"/>
              <a:t>en</a:t>
            </a:r>
            <a:r>
              <a:rPr lang="en-US" dirty="0"/>
              <a:t> </a:t>
            </a:r>
            <a:r>
              <a:rPr lang="en-US" dirty="0" err="1"/>
              <a:t>tres</a:t>
            </a:r>
            <a:r>
              <a:rPr lang="en-US" dirty="0"/>
              <a:t> de las cuatro </a:t>
            </a:r>
            <a:r>
              <a:rPr lang="en-US" dirty="0" err="1"/>
              <a:t>ubicaciones</a:t>
            </a:r>
            <a:r>
              <a:rPr lang="en-US" dirty="0"/>
              <a:t>, la </a:t>
            </a:r>
            <a:r>
              <a:rPr lang="en-US" dirty="0" err="1"/>
              <a:t>categoría</a:t>
            </a:r>
            <a:r>
              <a:rPr lang="en-US" dirty="0"/>
              <a:t> Food </a:t>
            </a:r>
            <a:r>
              <a:rPr lang="en-US" dirty="0" err="1"/>
              <a:t>fue</a:t>
            </a:r>
            <a:r>
              <a:rPr lang="en-US" dirty="0"/>
              <a:t> la </a:t>
            </a:r>
            <a:r>
              <a:rPr lang="en-US" dirty="0" err="1"/>
              <a:t>más</a:t>
            </a:r>
            <a:r>
              <a:rPr lang="en-US" dirty="0"/>
              <a:t> </a:t>
            </a:r>
            <a:r>
              <a:rPr lang="en-US" dirty="0" err="1"/>
              <a:t>vendida</a:t>
            </a:r>
            <a:r>
              <a:rPr lang="en-US" dirty="0"/>
              <a:t>.</a:t>
            </a:r>
          </a:p>
        </p:txBody>
      </p:sp>
      <p:pic>
        <p:nvPicPr>
          <p:cNvPr id="2052" name="Picture 4">
            <a:extLst>
              <a:ext uri="{FF2B5EF4-FFF2-40B4-BE49-F238E27FC236}">
                <a16:creationId xmlns:a16="http://schemas.microsoft.com/office/drawing/2014/main" id="{D134823C-22D1-453D-A89F-3B2D9CDD45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649245" y="2264704"/>
            <a:ext cx="6542755" cy="402630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Tabla  Descripción generada automáticamente">
            <a:extLst>
              <a:ext uri="{FF2B5EF4-FFF2-40B4-BE49-F238E27FC236}">
                <a16:creationId xmlns:a16="http://schemas.microsoft.com/office/drawing/2014/main" id="{EE55A2A1-4394-920C-42E0-49C9D42DB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36165"/>
            <a:ext cx="5649113" cy="1905266"/>
          </a:xfrm>
          <a:prstGeom prst="rect">
            <a:avLst/>
          </a:prstGeom>
        </p:spPr>
      </p:pic>
      <p:sp>
        <p:nvSpPr>
          <p:cNvPr id="8" name="CuadroTexto 7">
            <a:extLst>
              <a:ext uri="{FF2B5EF4-FFF2-40B4-BE49-F238E27FC236}">
                <a16:creationId xmlns:a16="http://schemas.microsoft.com/office/drawing/2014/main" id="{7D9A502F-7705-1087-25AB-A1F64D7F61CB}"/>
              </a:ext>
            </a:extLst>
          </p:cNvPr>
          <p:cNvSpPr txBox="1"/>
          <p:nvPr/>
        </p:nvSpPr>
        <p:spPr>
          <a:xfrm>
            <a:off x="281118" y="3017658"/>
            <a:ext cx="5086875" cy="1015663"/>
          </a:xfrm>
          <a:prstGeom prst="rect">
            <a:avLst/>
          </a:prstGeom>
          <a:noFill/>
        </p:spPr>
        <p:txBody>
          <a:bodyPr wrap="square" numCol="1" rtlCol="0">
            <a:spAutoFit/>
          </a:bodyPr>
          <a:lstStyle/>
          <a:p>
            <a:pPr algn="just"/>
            <a:r>
              <a:rPr lang="en-US" sz="2000" dirty="0"/>
              <a:t>De la </a:t>
            </a:r>
            <a:r>
              <a:rPr lang="en-US" sz="2000" dirty="0" err="1"/>
              <a:t>misma</a:t>
            </a:r>
            <a:r>
              <a:rPr lang="en-US" sz="2000" dirty="0"/>
              <a:t> forma </a:t>
            </a:r>
            <a:r>
              <a:rPr lang="en-US" sz="2000" dirty="0" err="1"/>
              <a:t>podemos</a:t>
            </a:r>
            <a:r>
              <a:rPr lang="en-US" sz="2000" dirty="0"/>
              <a:t> </a:t>
            </a:r>
            <a:r>
              <a:rPr lang="en-US" sz="2000" dirty="0" err="1"/>
              <a:t>observar</a:t>
            </a:r>
            <a:r>
              <a:rPr lang="en-US" sz="2000" dirty="0"/>
              <a:t> que las </a:t>
            </a:r>
            <a:r>
              <a:rPr lang="en-US" sz="2000" dirty="0" err="1"/>
              <a:t>ventas</a:t>
            </a:r>
            <a:r>
              <a:rPr lang="en-US" sz="2000" dirty="0"/>
              <a:t> </a:t>
            </a:r>
            <a:r>
              <a:rPr lang="en-US" sz="2000" dirty="0" err="1"/>
              <a:t>por</a:t>
            </a:r>
            <a:r>
              <a:rPr lang="en-US" sz="2000" dirty="0"/>
              <a:t> </a:t>
            </a:r>
            <a:r>
              <a:rPr lang="en-US" sz="2000" dirty="0" err="1"/>
              <a:t>categoría</a:t>
            </a:r>
            <a:r>
              <a:rPr lang="en-US" sz="2000" dirty="0"/>
              <a:t> son </a:t>
            </a:r>
            <a:r>
              <a:rPr lang="en-US" sz="2000" dirty="0" err="1"/>
              <a:t>muy</a:t>
            </a:r>
            <a:r>
              <a:rPr lang="en-US" sz="2000" dirty="0"/>
              <a:t> </a:t>
            </a:r>
            <a:r>
              <a:rPr lang="en-US" sz="2000" dirty="0" err="1"/>
              <a:t>dispares</a:t>
            </a:r>
            <a:r>
              <a:rPr lang="en-US" sz="2000" dirty="0"/>
              <a:t> entre las </a:t>
            </a:r>
            <a:r>
              <a:rPr lang="en-US" sz="2000" dirty="0" err="1"/>
              <a:t>ubicaciones</a:t>
            </a:r>
            <a:r>
              <a:rPr lang="en-US" sz="2000" dirty="0"/>
              <a:t>. </a:t>
            </a:r>
          </a:p>
        </p:txBody>
      </p:sp>
    </p:spTree>
    <p:extLst>
      <p:ext uri="{BB962C8B-B14F-4D97-AF65-F5344CB8AC3E}">
        <p14:creationId xmlns:p14="http://schemas.microsoft.com/office/powerpoint/2010/main" val="29658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B4D61-664E-FBCE-28C8-9FB8EE73D42D}"/>
              </a:ext>
            </a:extLst>
          </p:cNvPr>
          <p:cNvSpPr>
            <a:spLocks noGrp="1"/>
          </p:cNvSpPr>
          <p:nvPr>
            <p:ph type="title"/>
          </p:nvPr>
        </p:nvSpPr>
        <p:spPr>
          <a:xfrm>
            <a:off x="398206" y="557784"/>
            <a:ext cx="11415252" cy="1256267"/>
          </a:xfrm>
        </p:spPr>
        <p:txBody>
          <a:bodyPr numCol="1">
            <a:normAutofit fontScale="90000"/>
          </a:bodyPr>
          <a:lstStyle/>
          <a:p>
            <a:r>
              <a:rPr lang="es-AR" altLang="es-AR" sz="4000" b="1" dirty="0"/>
              <a:t>¿Cuál es la relación entre los productos más vendidos y la variedad ofrecida?</a:t>
            </a:r>
          </a:p>
        </p:txBody>
      </p:sp>
      <p:sp>
        <p:nvSpPr>
          <p:cNvPr id="3" name="Marcador de contenido 2">
            <a:extLst>
              <a:ext uri="{FF2B5EF4-FFF2-40B4-BE49-F238E27FC236}">
                <a16:creationId xmlns:a16="http://schemas.microsoft.com/office/drawing/2014/main" id="{F7BF98A8-241D-001A-A08C-65C9FA5D53BB}"/>
              </a:ext>
            </a:extLst>
          </p:cNvPr>
          <p:cNvSpPr>
            <a:spLocks noGrp="1"/>
          </p:cNvSpPr>
          <p:nvPr>
            <p:ph sz="half" idx="1"/>
          </p:nvPr>
        </p:nvSpPr>
        <p:spPr>
          <a:xfrm>
            <a:off x="609600" y="2081369"/>
            <a:ext cx="4074942" cy="4095593"/>
          </a:xfrm>
        </p:spPr>
        <p:txBody>
          <a:bodyPr numCol="1"/>
          <a:lstStyle/>
          <a:p>
            <a:r>
              <a:rPr lang="es-AR" altLang="es-AR" dirty="0"/>
              <a:t>Entre las cuatro categorías se ofrecen 170 productos distintos, pero no lo hacen de manera proporcional entre las categorías. </a:t>
            </a:r>
          </a:p>
          <a:p>
            <a:r>
              <a:rPr lang="es-AR" altLang="es-AR" dirty="0" err="1"/>
              <a:t>Food</a:t>
            </a:r>
            <a:r>
              <a:rPr lang="es-AR" altLang="es-AR" dirty="0"/>
              <a:t>: 116 </a:t>
            </a:r>
          </a:p>
          <a:p>
            <a:r>
              <a:rPr lang="es-AR" altLang="es-AR" dirty="0"/>
              <a:t>Non </a:t>
            </a:r>
            <a:r>
              <a:rPr lang="es-AR" altLang="es-AR" dirty="0" err="1"/>
              <a:t>Carbonated</a:t>
            </a:r>
            <a:r>
              <a:rPr lang="es-AR" altLang="es-AR" dirty="0"/>
              <a:t>: 25</a:t>
            </a:r>
          </a:p>
          <a:p>
            <a:r>
              <a:rPr lang="es-AR" altLang="es-AR" dirty="0" err="1"/>
              <a:t>Carbonated</a:t>
            </a:r>
            <a:r>
              <a:rPr lang="es-AR" altLang="es-AR" dirty="0"/>
              <a:t>: 18</a:t>
            </a:r>
          </a:p>
          <a:p>
            <a:r>
              <a:rPr lang="es-AR" altLang="es-AR" dirty="0" err="1"/>
              <a:t>Water</a:t>
            </a:r>
            <a:r>
              <a:rPr lang="es-AR" altLang="es-AR" dirty="0"/>
              <a:t>: 11</a:t>
            </a:r>
          </a:p>
        </p:txBody>
      </p:sp>
      <p:pic>
        <p:nvPicPr>
          <p:cNvPr id="1028" name="Picture 4">
            <a:extLst>
              <a:ext uri="{FF2B5EF4-FFF2-40B4-BE49-F238E27FC236}">
                <a16:creationId xmlns:a16="http://schemas.microsoft.com/office/drawing/2014/main" id="{79DAA809-84A2-85F2-0FCA-BDB4E6E0A73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81822" y="1995681"/>
            <a:ext cx="4892303" cy="430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77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3" name="Rectangle 103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054" name="Freeform: Shape 103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105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056" name="Rectangle 1042">
            <a:extLst>
              <a:ext uri="{FF2B5EF4-FFF2-40B4-BE49-F238E27FC236}">
                <a16:creationId xmlns:a16="http://schemas.microsoft.com/office/drawing/2014/main" id="{631C2FCB-6778-4E27-B50C-7C9F15E71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057" name="Freeform: Shape 1044">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 name="Título 1">
            <a:extLst>
              <a:ext uri="{FF2B5EF4-FFF2-40B4-BE49-F238E27FC236}">
                <a16:creationId xmlns:a16="http://schemas.microsoft.com/office/drawing/2014/main" id="{04B2B72B-A42F-9B29-4C9E-33D8A7794CDC}"/>
              </a:ext>
            </a:extLst>
          </p:cNvPr>
          <p:cNvSpPr>
            <a:spLocks noGrp="1"/>
          </p:cNvSpPr>
          <p:nvPr>
            <p:ph type="title"/>
          </p:nvPr>
        </p:nvSpPr>
        <p:spPr>
          <a:xfrm>
            <a:off x="339213" y="552782"/>
            <a:ext cx="11547987" cy="1002835"/>
          </a:xfrm>
        </p:spPr>
        <p:txBody>
          <a:bodyPr vert="horz" lIns="91440" tIns="45720" rIns="91440" bIns="45720" numCol="1" rtlCol="0" anchor="ctr">
            <a:normAutofit fontScale="90000"/>
          </a:bodyPr>
          <a:lstStyle/>
          <a:p>
            <a:r>
              <a:rPr lang="es-AR" altLang="es-AR" sz="4000" b="1" dirty="0"/>
              <a:t>¿Cuál es la relación entre los productos más vendidos y la variedad ofrecida?</a:t>
            </a:r>
            <a:endParaRPr lang="en-US" sz="4000" b="1" kern="1200" dirty="0">
              <a:solidFill>
                <a:schemeClr val="tx1"/>
              </a:solidFill>
              <a:latin typeface="+mj-lt"/>
              <a:ea typeface="+mj-ea"/>
              <a:cs typeface="+mj-cs"/>
            </a:endParaRPr>
          </a:p>
        </p:txBody>
      </p:sp>
      <p:sp>
        <p:nvSpPr>
          <p:cNvPr id="4" name="Marcador de contenido 3">
            <a:extLst>
              <a:ext uri="{FF2B5EF4-FFF2-40B4-BE49-F238E27FC236}">
                <a16:creationId xmlns:a16="http://schemas.microsoft.com/office/drawing/2014/main" id="{7B3778D1-2DB6-7EDC-983F-74F8836AA550}"/>
              </a:ext>
            </a:extLst>
          </p:cNvPr>
          <p:cNvSpPr>
            <a:spLocks noGrp="1"/>
          </p:cNvSpPr>
          <p:nvPr>
            <p:ph sz="half" idx="2"/>
          </p:nvPr>
        </p:nvSpPr>
        <p:spPr>
          <a:xfrm>
            <a:off x="339213" y="1788585"/>
            <a:ext cx="11547987" cy="1517322"/>
          </a:xfrm>
        </p:spPr>
        <p:txBody>
          <a:bodyPr vert="horz" lIns="91440" tIns="45720" rIns="91440" bIns="45720" numCol="1" rtlCol="0" anchor="ctr">
            <a:normAutofit lnSpcReduction="10000"/>
          </a:bodyPr>
          <a:lstStyle/>
          <a:p>
            <a:pPr>
              <a:lnSpc>
                <a:spcPct val="100000"/>
              </a:lnSpc>
            </a:pPr>
            <a:r>
              <a:rPr lang="es-AR" altLang="es-AR" dirty="0"/>
              <a:t>Considerando las ubicaciones, ninguna ofrece toda la variedad de productos, para ninguna de las categorías. </a:t>
            </a:r>
          </a:p>
          <a:p>
            <a:r>
              <a:rPr lang="es-AR" altLang="es-AR" dirty="0"/>
              <a:t>Brunswick </a:t>
            </a:r>
            <a:r>
              <a:rPr lang="es-AR" altLang="es-AR" dirty="0" err="1"/>
              <a:t>Sq</a:t>
            </a:r>
            <a:r>
              <a:rPr lang="es-AR" altLang="es-AR" dirty="0"/>
              <a:t> Mall: 92                  EB </a:t>
            </a:r>
            <a:r>
              <a:rPr lang="es-AR" altLang="es-AR" dirty="0" err="1"/>
              <a:t>public</a:t>
            </a:r>
            <a:r>
              <a:rPr lang="es-AR" altLang="es-AR" dirty="0"/>
              <a:t> Library: 88</a:t>
            </a:r>
          </a:p>
          <a:p>
            <a:r>
              <a:rPr lang="es-AR" altLang="es-AR" dirty="0" err="1"/>
              <a:t>Earle</a:t>
            </a:r>
            <a:r>
              <a:rPr lang="es-AR" altLang="es-AR" dirty="0"/>
              <a:t> </a:t>
            </a:r>
            <a:r>
              <a:rPr lang="es-AR" altLang="es-AR" dirty="0" err="1"/>
              <a:t>Asphalt</a:t>
            </a:r>
            <a:r>
              <a:rPr lang="es-AR" altLang="es-AR" dirty="0"/>
              <a:t>: 56                          </a:t>
            </a:r>
            <a:r>
              <a:rPr lang="es-AR" altLang="es-AR" dirty="0" err="1"/>
              <a:t>GuttenPlans</a:t>
            </a:r>
            <a:r>
              <a:rPr lang="es-AR" altLang="es-AR" dirty="0"/>
              <a:t>: 72</a:t>
            </a:r>
            <a:endParaRPr lang="en-US" dirty="0"/>
          </a:p>
        </p:txBody>
      </p:sp>
      <p:pic>
        <p:nvPicPr>
          <p:cNvPr id="1028" name="Picture 4">
            <a:extLst>
              <a:ext uri="{FF2B5EF4-FFF2-40B4-BE49-F238E27FC236}">
                <a16:creationId xmlns:a16="http://schemas.microsoft.com/office/drawing/2014/main" id="{683C9980-16EC-0BC9-DFE2-79E8CEE567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360602" y="3738104"/>
            <a:ext cx="2594211" cy="2305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A1A5E64-D0DB-4800-1648-990A395174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111604" y="3742222"/>
            <a:ext cx="2594211" cy="22977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81DE73-1CC8-98AA-A98F-04910EEC6FF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a:xfrm>
            <a:off x="8862605" y="3778000"/>
            <a:ext cx="2594211" cy="22261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1CB6D9E-D048-808A-D568-5D16918E7F3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a:xfrm>
            <a:off x="609600" y="3832921"/>
            <a:ext cx="2594211" cy="211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9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D389-14CE-58A1-0AA4-FEFA62B19D74}"/>
              </a:ext>
            </a:extLst>
          </p:cNvPr>
          <p:cNvSpPr>
            <a:spLocks noGrp="1"/>
          </p:cNvSpPr>
          <p:nvPr>
            <p:ph type="title"/>
          </p:nvPr>
        </p:nvSpPr>
        <p:spPr>
          <a:xfrm>
            <a:off x="339213" y="557784"/>
            <a:ext cx="11474245" cy="1123531"/>
          </a:xfrm>
        </p:spPr>
        <p:txBody>
          <a:bodyPr numCol="1">
            <a:normAutofit fontScale="90000"/>
          </a:bodyPr>
          <a:lstStyle/>
          <a:p>
            <a:r>
              <a:rPr lang="es-AR" altLang="es-AR" sz="4400" b="1" dirty="0"/>
              <a:t>¿Cuál es la relación entre los productos más vendidos y la variedad ofrecida?</a:t>
            </a:r>
            <a:endParaRPr lang="es-AR" altLang="es-AR" b="1" dirty="0"/>
          </a:p>
        </p:txBody>
      </p:sp>
      <p:pic>
        <p:nvPicPr>
          <p:cNvPr id="5" name="Marcador de contenido 4" descr="Tabla  Descripción generada automáticamente">
            <a:extLst>
              <a:ext uri="{FF2B5EF4-FFF2-40B4-BE49-F238E27FC236}">
                <a16:creationId xmlns:a16="http://schemas.microsoft.com/office/drawing/2014/main" id="{58B98FC5-7A00-681D-D655-A942F3D4A8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7136" y="2623641"/>
            <a:ext cx="2300748" cy="4234359"/>
          </a:xfrm>
        </p:spPr>
      </p:pic>
      <p:pic>
        <p:nvPicPr>
          <p:cNvPr id="2050" name="Picture 2">
            <a:extLst>
              <a:ext uri="{FF2B5EF4-FFF2-40B4-BE49-F238E27FC236}">
                <a16:creationId xmlns:a16="http://schemas.microsoft.com/office/drawing/2014/main" id="{6F45E47D-4B46-401A-C7DA-ACFDFD36285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21167" y="2693023"/>
            <a:ext cx="6523697" cy="409559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CFE0058-E42B-4BA7-DA1A-6213750E56AC}"/>
              </a:ext>
            </a:extLst>
          </p:cNvPr>
          <p:cNvSpPr txBox="1"/>
          <p:nvPr/>
        </p:nvSpPr>
        <p:spPr>
          <a:xfrm>
            <a:off x="339213" y="1784555"/>
            <a:ext cx="11474245" cy="646331"/>
          </a:xfrm>
          <a:prstGeom prst="rect">
            <a:avLst/>
          </a:prstGeom>
          <a:noFill/>
        </p:spPr>
        <p:txBody>
          <a:bodyPr wrap="square" numCol="1" rtlCol="0">
            <a:spAutoFit/>
          </a:bodyPr>
          <a:lstStyle/>
          <a:p>
            <a:r>
              <a:rPr lang="es-AR" altLang="es-AR" dirty="0"/>
              <a:t>La diferencia entre los productos más vendidos y los menos vendidos es muy amplia. El 75% de los productos ofrecidos no logra alcanzar la media de productos vendidos. </a:t>
            </a:r>
          </a:p>
        </p:txBody>
      </p:sp>
    </p:spTree>
    <p:extLst>
      <p:ext uri="{BB962C8B-B14F-4D97-AF65-F5344CB8AC3E}">
        <p14:creationId xmlns:p14="http://schemas.microsoft.com/office/powerpoint/2010/main" val="367493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057" name="Freeform: Shape 205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205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061" name="Rectangle 2060">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063" name="Freeform: Shape 2062">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ítulo 1">
            <a:extLst>
              <a:ext uri="{FF2B5EF4-FFF2-40B4-BE49-F238E27FC236}">
                <a16:creationId xmlns:a16="http://schemas.microsoft.com/office/drawing/2014/main" id="{A76A8A47-D634-5641-7530-285E882E6E5C}"/>
              </a:ext>
            </a:extLst>
          </p:cNvPr>
          <p:cNvSpPr>
            <a:spLocks noGrp="1"/>
          </p:cNvSpPr>
          <p:nvPr>
            <p:ph type="title"/>
          </p:nvPr>
        </p:nvSpPr>
        <p:spPr>
          <a:xfrm>
            <a:off x="609600" y="552784"/>
            <a:ext cx="10972800" cy="830488"/>
          </a:xfrm>
        </p:spPr>
        <p:txBody>
          <a:bodyPr vert="horz" lIns="91440" tIns="45720" rIns="91440" bIns="45720" numCol="1" rtlCol="0" anchor="b">
            <a:normAutofit fontScale="90000"/>
          </a:bodyPr>
          <a:lstStyle/>
          <a:p>
            <a:r>
              <a:rPr lang="en-US" b="1" kern="1200" dirty="0">
                <a:solidFill>
                  <a:schemeClr val="tx1"/>
                </a:solidFill>
                <a:latin typeface="+mj-lt"/>
                <a:ea typeface="+mj-ea"/>
                <a:cs typeface="+mj-cs"/>
              </a:rPr>
              <a:t>¿</a:t>
            </a:r>
            <a:r>
              <a:rPr lang="en-US" b="1" kern="1200" dirty="0" err="1">
                <a:solidFill>
                  <a:schemeClr val="tx1"/>
                </a:solidFill>
                <a:latin typeface="+mj-lt"/>
                <a:ea typeface="+mj-ea"/>
                <a:cs typeface="+mj-cs"/>
              </a:rPr>
              <a:t>Cuál</a:t>
            </a:r>
            <a:r>
              <a:rPr lang="en-US" b="1" kern="1200" dirty="0">
                <a:solidFill>
                  <a:schemeClr val="tx1"/>
                </a:solidFill>
                <a:latin typeface="+mj-lt"/>
                <a:ea typeface="+mj-ea"/>
                <a:cs typeface="+mj-cs"/>
              </a:rPr>
              <a:t> es la </a:t>
            </a:r>
            <a:r>
              <a:rPr lang="en-US" b="1" kern="1200" dirty="0" err="1">
                <a:solidFill>
                  <a:schemeClr val="tx1"/>
                </a:solidFill>
                <a:latin typeface="+mj-lt"/>
                <a:ea typeface="+mj-ea"/>
                <a:cs typeface="+mj-cs"/>
              </a:rPr>
              <a:t>relación</a:t>
            </a:r>
            <a:r>
              <a:rPr lang="en-US" b="1" kern="1200" dirty="0">
                <a:solidFill>
                  <a:schemeClr val="tx1"/>
                </a:solidFill>
                <a:latin typeface="+mj-lt"/>
                <a:ea typeface="+mj-ea"/>
                <a:cs typeface="+mj-cs"/>
              </a:rPr>
              <a:t> con la </a:t>
            </a:r>
            <a:r>
              <a:rPr lang="en-US" b="1" kern="1200" dirty="0" err="1">
                <a:solidFill>
                  <a:schemeClr val="tx1"/>
                </a:solidFill>
                <a:latin typeface="+mj-lt"/>
                <a:ea typeface="+mj-ea"/>
                <a:cs typeface="+mj-cs"/>
              </a:rPr>
              <a:t>estacionalidad</a:t>
            </a:r>
            <a:r>
              <a:rPr lang="en-US" b="1" kern="1200" dirty="0">
                <a:solidFill>
                  <a:schemeClr val="tx1"/>
                </a:solidFill>
                <a:latin typeface="+mj-lt"/>
                <a:ea typeface="+mj-ea"/>
                <a:cs typeface="+mj-cs"/>
              </a:rPr>
              <a:t>?</a:t>
            </a:r>
          </a:p>
        </p:txBody>
      </p:sp>
      <p:sp>
        <p:nvSpPr>
          <p:cNvPr id="3" name="Marcador de contenido 2">
            <a:extLst>
              <a:ext uri="{FF2B5EF4-FFF2-40B4-BE49-F238E27FC236}">
                <a16:creationId xmlns:a16="http://schemas.microsoft.com/office/drawing/2014/main" id="{4826BB5D-26A7-F31F-BE59-FFED1702CBAB}"/>
              </a:ext>
            </a:extLst>
          </p:cNvPr>
          <p:cNvSpPr>
            <a:spLocks noGrp="1"/>
          </p:cNvSpPr>
          <p:nvPr>
            <p:ph sz="half" idx="1"/>
          </p:nvPr>
        </p:nvSpPr>
        <p:spPr>
          <a:xfrm>
            <a:off x="839291" y="1936056"/>
            <a:ext cx="2300874" cy="4202669"/>
          </a:xfrm>
        </p:spPr>
        <p:txBody>
          <a:bodyPr vert="horz" lIns="91440" tIns="45720" rIns="91440" bIns="45720" numCol="1" rtlCol="0">
            <a:normAutofit/>
          </a:bodyPr>
          <a:lstStyle/>
          <a:p>
            <a:pPr>
              <a:lnSpc>
                <a:spcPct val="100000"/>
              </a:lnSpc>
              <a:spcBef>
                <a:spcPts val="1000"/>
              </a:spcBef>
              <a:spcAft>
                <a:spcPts val="0"/>
              </a:spcAft>
            </a:pPr>
            <a:r>
              <a:rPr lang="en-US" sz="1900" b="0" i="0" u="none" strike="noStrike" dirty="0">
                <a:effectLst/>
              </a:rPr>
              <a:t>Si </a:t>
            </a:r>
            <a:r>
              <a:rPr lang="en-US" sz="1900" b="0" i="0" u="none" strike="noStrike" dirty="0" err="1">
                <a:effectLst/>
              </a:rPr>
              <a:t>hiciéramos</a:t>
            </a:r>
            <a:r>
              <a:rPr lang="en-US" sz="1900" b="0" i="0" u="none" strike="noStrike" dirty="0">
                <a:effectLst/>
              </a:rPr>
              <a:t> un ranking de </a:t>
            </a:r>
            <a:r>
              <a:rPr lang="en-US" sz="1900" b="0" i="0" u="none" strike="noStrike" dirty="0" err="1">
                <a:effectLst/>
              </a:rPr>
              <a:t>ventas</a:t>
            </a:r>
            <a:r>
              <a:rPr lang="en-US" sz="1900" b="0" i="0" u="none" strike="noStrike" dirty="0">
                <a:effectLst/>
              </a:rPr>
              <a:t> </a:t>
            </a:r>
            <a:r>
              <a:rPr lang="en-US" sz="1900" b="0" i="0" u="none" strike="noStrike" dirty="0" err="1">
                <a:effectLst/>
              </a:rPr>
              <a:t>por</a:t>
            </a:r>
            <a:r>
              <a:rPr lang="en-US" sz="1900" b="0" i="0" u="none" strike="noStrike" dirty="0">
                <a:effectLst/>
              </a:rPr>
              <a:t> </a:t>
            </a:r>
            <a:r>
              <a:rPr lang="en-US" sz="1900" b="0" i="0" u="none" strike="noStrike" dirty="0" err="1">
                <a:effectLst/>
              </a:rPr>
              <a:t>mes</a:t>
            </a:r>
            <a:r>
              <a:rPr lang="en-US" sz="1900" b="0" i="0" u="none" strike="noStrike" dirty="0">
                <a:effectLst/>
              </a:rPr>
              <a:t>, </a:t>
            </a:r>
            <a:r>
              <a:rPr lang="en-US" sz="1900" b="0" i="0" u="none" strike="noStrike" dirty="0" err="1">
                <a:effectLst/>
              </a:rPr>
              <a:t>estos</a:t>
            </a:r>
            <a:r>
              <a:rPr lang="en-US" sz="1900" b="0" i="0" u="none" strike="noStrike" dirty="0">
                <a:effectLst/>
              </a:rPr>
              <a:t> </a:t>
            </a:r>
            <a:r>
              <a:rPr lang="en-US" sz="1900" b="0" i="0" u="none" strike="noStrike" dirty="0" err="1">
                <a:effectLst/>
              </a:rPr>
              <a:t>serían</a:t>
            </a:r>
            <a:r>
              <a:rPr lang="en-US" sz="1900" b="0" i="0" u="none" strike="noStrike" dirty="0">
                <a:effectLst/>
              </a:rPr>
              <a:t> </a:t>
            </a:r>
            <a:r>
              <a:rPr lang="en-US" sz="1900" b="0" i="0" u="none" strike="noStrike" dirty="0" err="1">
                <a:effectLst/>
              </a:rPr>
              <a:t>los</a:t>
            </a:r>
            <a:r>
              <a:rPr lang="en-US" sz="1900" b="0" i="0" u="none" strike="noStrike" dirty="0">
                <a:effectLst/>
              </a:rPr>
              <a:t> </a:t>
            </a:r>
            <a:r>
              <a:rPr lang="en-US" sz="1900" b="0" i="0" u="none" strike="noStrike" dirty="0" err="1">
                <a:effectLst/>
              </a:rPr>
              <a:t>resultados</a:t>
            </a:r>
            <a:r>
              <a:rPr lang="en-US" sz="1900" b="0" i="0" u="none" strike="noStrike" dirty="0">
                <a:effectLst/>
              </a:rPr>
              <a:t>:</a:t>
            </a:r>
            <a:endParaRPr lang="en-US" sz="1900" b="0" dirty="0">
              <a:effectLst/>
            </a:endParaRPr>
          </a:p>
          <a:p>
            <a:pPr fontAlgn="base">
              <a:lnSpc>
                <a:spcPct val="100000"/>
              </a:lnSpc>
              <a:spcBef>
                <a:spcPts val="1000"/>
              </a:spcBef>
              <a:spcAft>
                <a:spcPts val="0"/>
              </a:spcAft>
            </a:pPr>
            <a:r>
              <a:rPr lang="en-US" sz="1900" b="0" i="0" u="none" strike="noStrike" dirty="0">
                <a:effectLst/>
              </a:rPr>
              <a:t>Julio: 37.692</a:t>
            </a:r>
          </a:p>
          <a:p>
            <a:pPr fontAlgn="base">
              <a:lnSpc>
                <a:spcPct val="100000"/>
              </a:lnSpc>
              <a:spcBef>
                <a:spcPts val="0"/>
              </a:spcBef>
              <a:spcAft>
                <a:spcPts val="0"/>
              </a:spcAft>
            </a:pPr>
            <a:r>
              <a:rPr lang="en-US" sz="1900" b="0" i="0" u="none" strike="noStrike" dirty="0">
                <a:effectLst/>
              </a:rPr>
              <a:t>Junio: 35.115</a:t>
            </a:r>
          </a:p>
          <a:p>
            <a:pPr fontAlgn="base">
              <a:lnSpc>
                <a:spcPct val="100000"/>
              </a:lnSpc>
              <a:spcBef>
                <a:spcPts val="0"/>
              </a:spcBef>
              <a:spcAft>
                <a:spcPts val="0"/>
              </a:spcAft>
            </a:pPr>
            <a:r>
              <a:rPr lang="en-US" sz="1900" b="0" i="0" u="none" strike="noStrike" dirty="0">
                <a:effectLst/>
              </a:rPr>
              <a:t>Abril: 28.545</a:t>
            </a:r>
          </a:p>
          <a:p>
            <a:pPr fontAlgn="base">
              <a:lnSpc>
                <a:spcPct val="100000"/>
              </a:lnSpc>
              <a:spcBef>
                <a:spcPts val="0"/>
              </a:spcBef>
              <a:spcAft>
                <a:spcPts val="0"/>
              </a:spcAft>
            </a:pPr>
            <a:r>
              <a:rPr lang="en-US" sz="1900" b="0" i="0" u="none" strike="noStrike" dirty="0">
                <a:effectLst/>
              </a:rPr>
              <a:t>Mayo: 28.100</a:t>
            </a:r>
          </a:p>
          <a:p>
            <a:pPr fontAlgn="base">
              <a:lnSpc>
                <a:spcPct val="100000"/>
              </a:lnSpc>
              <a:spcBef>
                <a:spcPts val="0"/>
              </a:spcBef>
              <a:spcAft>
                <a:spcPts val="0"/>
              </a:spcAft>
            </a:pPr>
            <a:r>
              <a:rPr lang="en-US" sz="1900" b="0" i="0" u="none" strike="noStrike" dirty="0">
                <a:effectLst/>
              </a:rPr>
              <a:t>Agosto: 27.296</a:t>
            </a:r>
          </a:p>
          <a:p>
            <a:pPr fontAlgn="base">
              <a:lnSpc>
                <a:spcPct val="100000"/>
              </a:lnSpc>
              <a:spcBef>
                <a:spcPts val="0"/>
              </a:spcBef>
              <a:spcAft>
                <a:spcPts val="0"/>
              </a:spcAft>
            </a:pPr>
            <a:r>
              <a:rPr lang="en-US" sz="1900" b="0" i="0" u="none" strike="noStrike" dirty="0" err="1">
                <a:effectLst/>
              </a:rPr>
              <a:t>Marzo</a:t>
            </a:r>
            <a:r>
              <a:rPr lang="en-US" sz="1900" b="0" i="0" u="none" strike="noStrike" dirty="0">
                <a:effectLst/>
              </a:rPr>
              <a:t>: 22.148</a:t>
            </a:r>
          </a:p>
          <a:p>
            <a:pPr fontAlgn="base">
              <a:lnSpc>
                <a:spcPct val="100000"/>
              </a:lnSpc>
              <a:spcBef>
                <a:spcPts val="0"/>
              </a:spcBef>
              <a:spcAft>
                <a:spcPts val="0"/>
              </a:spcAft>
            </a:pPr>
            <a:r>
              <a:rPr lang="en-US" sz="1900" b="0" i="0" u="none" strike="noStrike" dirty="0" err="1">
                <a:effectLst/>
              </a:rPr>
              <a:t>Febrero</a:t>
            </a:r>
            <a:r>
              <a:rPr lang="en-US" sz="1900" b="0" i="0" u="none" strike="noStrike" dirty="0">
                <a:effectLst/>
              </a:rPr>
              <a:t>: 9.038</a:t>
            </a:r>
          </a:p>
          <a:p>
            <a:pPr fontAlgn="base">
              <a:lnSpc>
                <a:spcPct val="100000"/>
              </a:lnSpc>
              <a:spcBef>
                <a:spcPts val="0"/>
              </a:spcBef>
              <a:spcAft>
                <a:spcPts val="0"/>
              </a:spcAft>
            </a:pPr>
            <a:r>
              <a:rPr lang="en-US" sz="1900" b="0" i="0" u="none" strike="noStrike" dirty="0" err="1">
                <a:effectLst/>
              </a:rPr>
              <a:t>Enero</a:t>
            </a:r>
            <a:r>
              <a:rPr lang="en-US" sz="1900" b="0" i="0" u="none" strike="noStrike" dirty="0">
                <a:effectLst/>
              </a:rPr>
              <a:t>: 8.864</a:t>
            </a:r>
          </a:p>
          <a:p>
            <a:pPr fontAlgn="base">
              <a:lnSpc>
                <a:spcPct val="100000"/>
              </a:lnSpc>
              <a:spcBef>
                <a:spcPts val="0"/>
              </a:spcBef>
              <a:spcAft>
                <a:spcPts val="0"/>
              </a:spcAft>
            </a:pPr>
            <a:endParaRPr lang="en-US" sz="1900" dirty="0"/>
          </a:p>
          <a:p>
            <a:pPr fontAlgn="base">
              <a:lnSpc>
                <a:spcPct val="100000"/>
              </a:lnSpc>
              <a:spcBef>
                <a:spcPts val="0"/>
              </a:spcBef>
              <a:spcAft>
                <a:spcPts val="0"/>
              </a:spcAft>
            </a:pPr>
            <a:endParaRPr lang="en-US" sz="1900" b="0" i="0" u="none" strike="noStrike" dirty="0">
              <a:effectLst/>
            </a:endParaRPr>
          </a:p>
          <a:p>
            <a:pPr>
              <a:lnSpc>
                <a:spcPct val="100000"/>
              </a:lnSpc>
            </a:pPr>
            <a:endParaRPr lang="en-US" sz="1900" dirty="0"/>
          </a:p>
        </p:txBody>
      </p:sp>
      <p:pic>
        <p:nvPicPr>
          <p:cNvPr id="2050" name="Picture 2" descr="Gráfico, Gráfico de líneas  Descripción generada automáticamente">
            <a:extLst>
              <a:ext uri="{FF2B5EF4-FFF2-40B4-BE49-F238E27FC236}">
                <a16:creationId xmlns:a16="http://schemas.microsoft.com/office/drawing/2014/main" id="{759FEC15-EFB6-8851-6045-67033B74F5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851564" y="1616240"/>
            <a:ext cx="7625989" cy="510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81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2B186F0-FEA7-A48B-DF15-FE1C86538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6725" y="542925"/>
            <a:ext cx="11258550"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53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98A7-1A5B-078A-9AE1-B03DAB0E5308}"/>
              </a:ext>
            </a:extLst>
          </p:cNvPr>
          <p:cNvSpPr>
            <a:spLocks noGrp="1"/>
          </p:cNvSpPr>
          <p:nvPr>
            <p:ph type="title"/>
          </p:nvPr>
        </p:nvSpPr>
        <p:spPr>
          <a:xfrm>
            <a:off x="609600" y="207817"/>
            <a:ext cx="7647708" cy="2432144"/>
          </a:xfrm>
        </p:spPr>
        <p:txBody>
          <a:bodyPr numCol="1">
            <a:normAutofit fontScale="90000"/>
          </a:bodyPr>
          <a:lstStyle/>
          <a:p>
            <a:pPr algn="ctr"/>
            <a:r>
              <a:rPr lang="es-AR" altLang="es-AR" b="1" dirty="0"/>
              <a:t>¿Cuál es la relación entre la recaudación y las categorías?¿Y con las ubicaciones?</a:t>
            </a:r>
          </a:p>
        </p:txBody>
      </p:sp>
      <p:sp>
        <p:nvSpPr>
          <p:cNvPr id="3" name="Marcador de contenido 2">
            <a:extLst>
              <a:ext uri="{FF2B5EF4-FFF2-40B4-BE49-F238E27FC236}">
                <a16:creationId xmlns:a16="http://schemas.microsoft.com/office/drawing/2014/main" id="{561E6B97-F15E-17E9-EB92-D87779EA6A8F}"/>
              </a:ext>
            </a:extLst>
          </p:cNvPr>
          <p:cNvSpPr>
            <a:spLocks noGrp="1"/>
          </p:cNvSpPr>
          <p:nvPr>
            <p:ph sz="half" idx="1"/>
          </p:nvPr>
        </p:nvSpPr>
        <p:spPr>
          <a:xfrm>
            <a:off x="8257309" y="411544"/>
            <a:ext cx="3718228" cy="2228417"/>
          </a:xfrm>
        </p:spPr>
        <p:txBody>
          <a:bodyPr numCol="1"/>
          <a:lstStyle/>
          <a:p>
            <a:r>
              <a:rPr lang="es-AR" altLang="es-AR" dirty="0"/>
              <a:t>A pesar de que la categoría </a:t>
            </a:r>
            <a:r>
              <a:rPr lang="es-AR" altLang="es-AR" dirty="0" err="1"/>
              <a:t>Food</a:t>
            </a:r>
            <a:r>
              <a:rPr lang="es-AR" altLang="es-AR" dirty="0"/>
              <a:t> es la más vendida (muy por encima de las demás), se encuentra entre las de menor recaudación. </a:t>
            </a:r>
          </a:p>
          <a:p>
            <a:endParaRPr lang="es-AR" altLang="es-AR" dirty="0"/>
          </a:p>
        </p:txBody>
      </p:sp>
      <p:pic>
        <p:nvPicPr>
          <p:cNvPr id="3074" name="Picture 2">
            <a:extLst>
              <a:ext uri="{FF2B5EF4-FFF2-40B4-BE49-F238E27FC236}">
                <a16:creationId xmlns:a16="http://schemas.microsoft.com/office/drawing/2014/main" id="{F639705A-06A8-28C1-1F9F-18502865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23819" y="2852138"/>
            <a:ext cx="5751718" cy="40018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ED492F-06A6-F2EB-6136-0FDD6E4EB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6755" y="2852138"/>
            <a:ext cx="5398581" cy="400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54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33" name="Rectangle 513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5135" name="Freeform: Shape 513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513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5139" name="Rectangle 5138">
            <a:extLst>
              <a:ext uri="{FF2B5EF4-FFF2-40B4-BE49-F238E27FC236}">
                <a16:creationId xmlns:a16="http://schemas.microsoft.com/office/drawing/2014/main" id="{631C2FCB-6778-4E27-B50C-7C9F15E71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5141" name="Freeform: Shape 5140">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3" name="Marcador de contenido 2">
            <a:extLst>
              <a:ext uri="{FF2B5EF4-FFF2-40B4-BE49-F238E27FC236}">
                <a16:creationId xmlns:a16="http://schemas.microsoft.com/office/drawing/2014/main" id="{18527607-FF81-1D61-7268-8EB53D21828F}"/>
              </a:ext>
            </a:extLst>
          </p:cNvPr>
          <p:cNvSpPr>
            <a:spLocks noGrp="1"/>
          </p:cNvSpPr>
          <p:nvPr>
            <p:ph sz="half" idx="1"/>
          </p:nvPr>
        </p:nvSpPr>
        <p:spPr>
          <a:xfrm>
            <a:off x="4673074" y="671524"/>
            <a:ext cx="6778027" cy="1625876"/>
          </a:xfrm>
        </p:spPr>
        <p:txBody>
          <a:bodyPr vert="horz" lIns="91440" tIns="45720" rIns="91440" bIns="45720" numCol="1" rtlCol="0" anchor="ctr">
            <a:normAutofit fontScale="85000" lnSpcReduction="20000"/>
          </a:bodyPr>
          <a:lstStyle/>
          <a:p>
            <a:r>
              <a:rPr lang="en-US" dirty="0" err="1"/>
              <a:t>Haciendo</a:t>
            </a:r>
            <a:r>
              <a:rPr lang="en-US" dirty="0"/>
              <a:t> un </a:t>
            </a:r>
            <a:r>
              <a:rPr lang="en-US" dirty="0" err="1"/>
              <a:t>análisis</a:t>
            </a:r>
            <a:r>
              <a:rPr lang="en-US" dirty="0"/>
              <a:t> del </a:t>
            </a:r>
            <a:r>
              <a:rPr lang="en-US" dirty="0" err="1"/>
              <a:t>precio</a:t>
            </a:r>
            <a:r>
              <a:rPr lang="en-US" dirty="0"/>
              <a:t> de </a:t>
            </a:r>
            <a:r>
              <a:rPr lang="en-US" dirty="0" err="1"/>
              <a:t>los</a:t>
            </a:r>
            <a:r>
              <a:rPr lang="en-US" dirty="0"/>
              <a:t> </a:t>
            </a:r>
            <a:r>
              <a:rPr lang="en-US" dirty="0" err="1"/>
              <a:t>productos</a:t>
            </a:r>
            <a:r>
              <a:rPr lang="en-US" dirty="0"/>
              <a:t> </a:t>
            </a:r>
            <a:r>
              <a:rPr lang="en-US" dirty="0" err="1"/>
              <a:t>ofrecidos</a:t>
            </a:r>
            <a:r>
              <a:rPr lang="en-US" dirty="0"/>
              <a:t>, la </a:t>
            </a:r>
            <a:r>
              <a:rPr lang="en-US" dirty="0" err="1"/>
              <a:t>mayoría</a:t>
            </a:r>
            <a:r>
              <a:rPr lang="en-US" dirty="0"/>
              <a:t> se </a:t>
            </a:r>
            <a:r>
              <a:rPr lang="en-US" dirty="0" err="1"/>
              <a:t>ubican</a:t>
            </a:r>
            <a:r>
              <a:rPr lang="en-US" dirty="0"/>
              <a:t> entre $1 y $35 (inclusive). </a:t>
            </a:r>
          </a:p>
          <a:p>
            <a:r>
              <a:rPr lang="en-US" dirty="0"/>
              <a:t>Una sola </a:t>
            </a:r>
            <a:r>
              <a:rPr lang="en-US" dirty="0" err="1"/>
              <a:t>ubicación</a:t>
            </a:r>
            <a:r>
              <a:rPr lang="en-US" dirty="0"/>
              <a:t> </a:t>
            </a:r>
            <a:r>
              <a:rPr lang="en-US" dirty="0" err="1"/>
              <a:t>ofrece</a:t>
            </a:r>
            <a:r>
              <a:rPr lang="en-US" dirty="0"/>
              <a:t> </a:t>
            </a:r>
            <a:r>
              <a:rPr lang="en-US" dirty="0" err="1"/>
              <a:t>el</a:t>
            </a:r>
            <a:r>
              <a:rPr lang="en-US" dirty="0"/>
              <a:t> product </a:t>
            </a:r>
            <a:r>
              <a:rPr lang="en-US" dirty="0" err="1"/>
              <a:t>más</a:t>
            </a:r>
            <a:r>
              <a:rPr lang="en-US" dirty="0"/>
              <a:t> </a:t>
            </a:r>
            <a:r>
              <a:rPr lang="en-US" dirty="0" err="1"/>
              <a:t>caro</a:t>
            </a:r>
            <a:r>
              <a:rPr lang="en-US" dirty="0"/>
              <a:t>; Food es la </a:t>
            </a:r>
            <a:r>
              <a:rPr lang="en-US" dirty="0" err="1"/>
              <a:t>única</a:t>
            </a:r>
            <a:r>
              <a:rPr lang="en-US" dirty="0"/>
              <a:t> </a:t>
            </a:r>
            <a:r>
              <a:rPr lang="en-US" dirty="0" err="1"/>
              <a:t>categoría</a:t>
            </a:r>
            <a:r>
              <a:rPr lang="en-US" dirty="0"/>
              <a:t> que no </a:t>
            </a:r>
            <a:r>
              <a:rPr lang="en-US" dirty="0" err="1"/>
              <a:t>ofrece</a:t>
            </a:r>
            <a:r>
              <a:rPr lang="en-US" dirty="0"/>
              <a:t> </a:t>
            </a:r>
            <a:r>
              <a:rPr lang="en-US" dirty="0" err="1"/>
              <a:t>el</a:t>
            </a:r>
            <a:r>
              <a:rPr lang="en-US" dirty="0"/>
              <a:t> Segundo </a:t>
            </a:r>
            <a:r>
              <a:rPr lang="en-US" dirty="0" err="1"/>
              <a:t>producto</a:t>
            </a:r>
            <a:r>
              <a:rPr lang="en-US" dirty="0"/>
              <a:t> </a:t>
            </a:r>
            <a:r>
              <a:rPr lang="en-US" dirty="0" err="1"/>
              <a:t>más</a:t>
            </a:r>
            <a:r>
              <a:rPr lang="en-US" dirty="0"/>
              <a:t> </a:t>
            </a:r>
            <a:r>
              <a:rPr lang="en-US" dirty="0" err="1"/>
              <a:t>caro</a:t>
            </a:r>
            <a:r>
              <a:rPr lang="en-US" dirty="0"/>
              <a:t>. </a:t>
            </a:r>
          </a:p>
          <a:p>
            <a:r>
              <a:rPr lang="en-US" dirty="0"/>
              <a:t>Para </a:t>
            </a:r>
            <a:r>
              <a:rPr lang="en-US" dirty="0" err="1"/>
              <a:t>los</a:t>
            </a:r>
            <a:r>
              <a:rPr lang="en-US" dirty="0"/>
              <a:t> </a:t>
            </a:r>
            <a:r>
              <a:rPr lang="en-US" dirty="0" err="1"/>
              <a:t>precios</a:t>
            </a:r>
            <a:r>
              <a:rPr lang="en-US" dirty="0"/>
              <a:t> </a:t>
            </a:r>
            <a:r>
              <a:rPr lang="en-US" dirty="0" err="1"/>
              <a:t>más</a:t>
            </a:r>
            <a:r>
              <a:rPr lang="en-US" dirty="0"/>
              <a:t> altos, hay </a:t>
            </a:r>
            <a:r>
              <a:rPr lang="en-US" dirty="0" err="1"/>
              <a:t>poca</a:t>
            </a:r>
            <a:r>
              <a:rPr lang="en-US" dirty="0"/>
              <a:t> </a:t>
            </a:r>
            <a:r>
              <a:rPr lang="en-US" dirty="0" err="1"/>
              <a:t>oferta</a:t>
            </a:r>
            <a:r>
              <a:rPr lang="en-US" dirty="0"/>
              <a:t> de </a:t>
            </a:r>
            <a:r>
              <a:rPr lang="en-US" dirty="0" err="1"/>
              <a:t>productos</a:t>
            </a:r>
            <a:endParaRPr lang="en-US" dirty="0"/>
          </a:p>
        </p:txBody>
      </p:sp>
      <p:pic>
        <p:nvPicPr>
          <p:cNvPr id="1026" name="Picture 2">
            <a:extLst>
              <a:ext uri="{FF2B5EF4-FFF2-40B4-BE49-F238E27FC236}">
                <a16:creationId xmlns:a16="http://schemas.microsoft.com/office/drawing/2014/main" id="{69BF3610-42D7-CA43-C068-91F39D652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7184" y="232968"/>
            <a:ext cx="3686175" cy="2984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3A3466-CF93-D8AC-9B34-1A8D5DA65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4710" y="3217327"/>
            <a:ext cx="3738649" cy="2984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54EABF-060A-AC1D-08ED-178ED006FC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33359" y="3217327"/>
            <a:ext cx="3738649" cy="3026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B9D48A-C73C-86CD-9E62-568FDB7A0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058640" y="3217327"/>
            <a:ext cx="3738650" cy="307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00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0"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2" name="Rectangle 1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11DC4E2E-1BBC-8E76-2282-8014CA09602E}"/>
              </a:ext>
            </a:extLst>
          </p:cNvPr>
          <p:cNvSpPr>
            <a:spLocks noGrp="1"/>
          </p:cNvSpPr>
          <p:nvPr>
            <p:ph type="title"/>
          </p:nvPr>
        </p:nvSpPr>
        <p:spPr>
          <a:xfrm>
            <a:off x="609600" y="552782"/>
            <a:ext cx="5369169" cy="1575276"/>
          </a:xfrm>
        </p:spPr>
        <p:txBody>
          <a:bodyPr vert="horz" lIns="91440" tIns="45720" rIns="91440" bIns="45720" numCol="1" rtlCol="0" anchor="b">
            <a:normAutofit/>
          </a:bodyPr>
          <a:lstStyle/>
          <a:p>
            <a:pPr algn="ctr"/>
            <a:r>
              <a:rPr lang="en-US" sz="6600" b="1" kern="1200" dirty="0" err="1">
                <a:solidFill>
                  <a:schemeClr val="tx1"/>
                </a:solidFill>
                <a:latin typeface="+mj-lt"/>
                <a:ea typeface="+mj-ea"/>
                <a:cs typeface="+mj-cs"/>
              </a:rPr>
              <a:t>Contenido</a:t>
            </a:r>
            <a:endParaRPr lang="en-US" sz="6600" b="1" kern="1200" dirty="0">
              <a:solidFill>
                <a:schemeClr val="tx1"/>
              </a:solidFill>
              <a:latin typeface="+mj-lt"/>
              <a:ea typeface="+mj-ea"/>
              <a:cs typeface="+mj-cs"/>
            </a:endParaRPr>
          </a:p>
        </p:txBody>
      </p:sp>
      <p:sp>
        <p:nvSpPr>
          <p:cNvPr id="4" name="Marcador de contenido 3">
            <a:extLst>
              <a:ext uri="{FF2B5EF4-FFF2-40B4-BE49-F238E27FC236}">
                <a16:creationId xmlns:a16="http://schemas.microsoft.com/office/drawing/2014/main" id="{DD3E6E47-86DC-C8DF-2BDD-E9A0846A6A15}"/>
              </a:ext>
            </a:extLst>
          </p:cNvPr>
          <p:cNvSpPr>
            <a:spLocks noGrp="1"/>
          </p:cNvSpPr>
          <p:nvPr>
            <p:ph sz="half" idx="2"/>
          </p:nvPr>
        </p:nvSpPr>
        <p:spPr>
          <a:xfrm>
            <a:off x="1090915" y="3089787"/>
            <a:ext cx="5355276" cy="1999896"/>
          </a:xfrm>
        </p:spPr>
        <p:txBody>
          <a:bodyPr vert="horz" lIns="91440" tIns="45720" rIns="91440" bIns="45720" numCol="1" rtlCol="0" anchor="t">
            <a:normAutofit/>
          </a:bodyPr>
          <a:lstStyle/>
          <a:p>
            <a:pPr marL="457200"/>
            <a:r>
              <a:rPr lang="en-US" b="1" dirty="0" err="1"/>
              <a:t>Introducción</a:t>
            </a:r>
            <a:endParaRPr lang="en-US" b="1" dirty="0"/>
          </a:p>
          <a:p>
            <a:pPr marL="457200"/>
            <a:r>
              <a:rPr lang="en-US" b="1" dirty="0" err="1"/>
              <a:t>Análisis</a:t>
            </a:r>
            <a:r>
              <a:rPr lang="en-US" b="1" dirty="0"/>
              <a:t> </a:t>
            </a:r>
            <a:r>
              <a:rPr lang="en-US" b="1" dirty="0" err="1"/>
              <a:t>Exploratorio</a:t>
            </a:r>
            <a:r>
              <a:rPr lang="en-US" b="1" dirty="0"/>
              <a:t> de </a:t>
            </a:r>
            <a:r>
              <a:rPr lang="en-US" b="1" dirty="0" err="1"/>
              <a:t>Datos</a:t>
            </a:r>
            <a:endParaRPr lang="en-US" b="1" dirty="0"/>
          </a:p>
          <a:p>
            <a:pPr marL="457200"/>
            <a:r>
              <a:rPr lang="en-US" b="1" dirty="0" err="1"/>
              <a:t>Entrenamiento</a:t>
            </a:r>
            <a:r>
              <a:rPr lang="en-US" b="1" dirty="0"/>
              <a:t> </a:t>
            </a:r>
            <a:r>
              <a:rPr lang="en-US" b="1" dirty="0" err="1"/>
              <a:t>Modelos</a:t>
            </a:r>
            <a:r>
              <a:rPr lang="en-US" b="1" dirty="0"/>
              <a:t> ML</a:t>
            </a:r>
          </a:p>
          <a:p>
            <a:pPr marL="457200"/>
            <a:r>
              <a:rPr lang="en-US" b="1" dirty="0"/>
              <a:t>Insights y </a:t>
            </a:r>
            <a:r>
              <a:rPr lang="en-US" b="1" dirty="0" err="1"/>
              <a:t>recomendaciones</a:t>
            </a:r>
            <a:endParaRPr lang="en-US" b="1" dirty="0"/>
          </a:p>
          <a:p>
            <a:endParaRPr lang="en-US" dirty="0"/>
          </a:p>
          <a:p>
            <a:endParaRPr lang="en-US" dirty="0"/>
          </a:p>
        </p:txBody>
      </p:sp>
      <p:pic>
        <p:nvPicPr>
          <p:cNvPr id="6" name="Imagen 5" descr="Icono  Descripción generada automáticamente">
            <a:extLst>
              <a:ext uri="{FF2B5EF4-FFF2-40B4-BE49-F238E27FC236}">
                <a16:creationId xmlns:a16="http://schemas.microsoft.com/office/drawing/2014/main" id="{3099709C-DB38-1852-5E67-7B39E2C8D17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881" r="4183" b="-4"/>
          <a:stretch/>
        </p:blipFill>
        <p:spPr>
          <a:xfrm>
            <a:off x="7301132" y="780177"/>
            <a:ext cx="4890868" cy="5438350"/>
          </a:xfrm>
          <a:custGeom>
            <a:avLst/>
            <a:gdLst/>
            <a:ahLst/>
            <a:cxnLst/>
            <a:rect l="l" t="t" r="r" b="b"/>
            <a:pathLst>
              <a:path w="5592502" h="6218525">
                <a:moveTo>
                  <a:pt x="2549391" y="5657612"/>
                </a:moveTo>
                <a:cubicBezTo>
                  <a:pt x="2568895" y="5660359"/>
                  <a:pt x="2588012" y="5665853"/>
                  <a:pt x="2606158" y="5674005"/>
                </a:cubicBezTo>
                <a:cubicBezTo>
                  <a:pt x="2690694" y="5711355"/>
                  <a:pt x="2743699" y="5803287"/>
                  <a:pt x="2734722" y="5897877"/>
                </a:cubicBezTo>
                <a:cubicBezTo>
                  <a:pt x="2720716" y="6045476"/>
                  <a:pt x="2578003" y="6136188"/>
                  <a:pt x="2445921" y="6086557"/>
                </a:cubicBezTo>
                <a:cubicBezTo>
                  <a:pt x="2352551" y="6051652"/>
                  <a:pt x="2293727" y="5951889"/>
                  <a:pt x="2306440" y="5850621"/>
                </a:cubicBezTo>
                <a:cubicBezTo>
                  <a:pt x="2319512" y="5745685"/>
                  <a:pt x="2398158" y="5671063"/>
                  <a:pt x="2490307" y="5657701"/>
                </a:cubicBezTo>
                <a:cubicBezTo>
                  <a:pt x="2509998" y="5654864"/>
                  <a:pt x="2529887" y="5654864"/>
                  <a:pt x="2549391" y="5657612"/>
                </a:cubicBezTo>
                <a:close/>
                <a:moveTo>
                  <a:pt x="708303" y="494981"/>
                </a:moveTo>
                <a:cubicBezTo>
                  <a:pt x="758766" y="498141"/>
                  <a:pt x="808381" y="509490"/>
                  <a:pt x="855181" y="528594"/>
                </a:cubicBezTo>
                <a:cubicBezTo>
                  <a:pt x="1052623" y="608676"/>
                  <a:pt x="1174866" y="823069"/>
                  <a:pt x="1146999" y="1039903"/>
                </a:cubicBezTo>
                <a:cubicBezTo>
                  <a:pt x="1106562" y="1357577"/>
                  <a:pt x="789750" y="1547407"/>
                  <a:pt x="502601" y="1427029"/>
                </a:cubicBezTo>
                <a:cubicBezTo>
                  <a:pt x="303292" y="1343573"/>
                  <a:pt x="183634" y="1123578"/>
                  <a:pt x="217535" y="904373"/>
                </a:cubicBezTo>
                <a:cubicBezTo>
                  <a:pt x="256894" y="649831"/>
                  <a:pt x="474662" y="481046"/>
                  <a:pt x="708303" y="494981"/>
                </a:cubicBezTo>
                <a:close/>
                <a:moveTo>
                  <a:pt x="2580518" y="186644"/>
                </a:moveTo>
                <a:cubicBezTo>
                  <a:pt x="2602438" y="187938"/>
                  <a:pt x="2623999" y="192821"/>
                  <a:pt x="2644369" y="201008"/>
                </a:cubicBezTo>
                <a:cubicBezTo>
                  <a:pt x="2730556" y="235843"/>
                  <a:pt x="2783562" y="328998"/>
                  <a:pt x="2771424" y="423660"/>
                </a:cubicBezTo>
                <a:cubicBezTo>
                  <a:pt x="2753683" y="561920"/>
                  <a:pt x="2615927" y="644516"/>
                  <a:pt x="2491026" y="592159"/>
                </a:cubicBezTo>
                <a:cubicBezTo>
                  <a:pt x="2404264" y="555816"/>
                  <a:pt x="2352192" y="460147"/>
                  <a:pt x="2366987" y="364694"/>
                </a:cubicBezTo>
                <a:cubicBezTo>
                  <a:pt x="2384081" y="253943"/>
                  <a:pt x="2478888" y="180540"/>
                  <a:pt x="2580518" y="186644"/>
                </a:cubicBezTo>
                <a:close/>
                <a:moveTo>
                  <a:pt x="3406298" y="0"/>
                </a:moveTo>
                <a:lnTo>
                  <a:pt x="4023898" y="0"/>
                </a:lnTo>
                <a:lnTo>
                  <a:pt x="4039485" y="16440"/>
                </a:lnTo>
                <a:cubicBezTo>
                  <a:pt x="4112899" y="107670"/>
                  <a:pt x="4150006" y="228832"/>
                  <a:pt x="4134340" y="350976"/>
                </a:cubicBezTo>
                <a:cubicBezTo>
                  <a:pt x="4097638" y="636402"/>
                  <a:pt x="3812859" y="806910"/>
                  <a:pt x="3554440" y="699175"/>
                </a:cubicBezTo>
                <a:cubicBezTo>
                  <a:pt x="3374882" y="624048"/>
                  <a:pt x="3267147" y="426247"/>
                  <a:pt x="3297887" y="228805"/>
                </a:cubicBezTo>
                <a:cubicBezTo>
                  <a:pt x="3311165" y="142914"/>
                  <a:pt x="3347028" y="67910"/>
                  <a:pt x="3397755" y="8363"/>
                </a:cubicBezTo>
                <a:close/>
                <a:moveTo>
                  <a:pt x="1503015" y="0"/>
                </a:moveTo>
                <a:lnTo>
                  <a:pt x="1857869" y="0"/>
                </a:lnTo>
                <a:lnTo>
                  <a:pt x="1875734" y="7199"/>
                </a:lnTo>
                <a:cubicBezTo>
                  <a:pt x="1972792" y="53203"/>
                  <a:pt x="2044088" y="119768"/>
                  <a:pt x="2073805" y="147644"/>
                </a:cubicBezTo>
                <a:cubicBezTo>
                  <a:pt x="2298899" y="357871"/>
                  <a:pt x="2120777" y="615502"/>
                  <a:pt x="2304070" y="931092"/>
                </a:cubicBezTo>
                <a:cubicBezTo>
                  <a:pt x="2332548" y="977849"/>
                  <a:pt x="2365220" y="1021948"/>
                  <a:pt x="2401678" y="1062815"/>
                </a:cubicBezTo>
                <a:cubicBezTo>
                  <a:pt x="2473501" y="1144478"/>
                  <a:pt x="2607307" y="1130114"/>
                  <a:pt x="2658732" y="1035092"/>
                </a:cubicBezTo>
                <a:cubicBezTo>
                  <a:pt x="2743699" y="878014"/>
                  <a:pt x="2824931" y="701903"/>
                  <a:pt x="2989622" y="656081"/>
                </a:cubicBezTo>
                <a:cubicBezTo>
                  <a:pt x="3309810" y="566949"/>
                  <a:pt x="3500428" y="1096285"/>
                  <a:pt x="3832251" y="1033009"/>
                </a:cubicBezTo>
                <a:cubicBezTo>
                  <a:pt x="3970008" y="1006722"/>
                  <a:pt x="4049875" y="893816"/>
                  <a:pt x="4122489" y="753905"/>
                </a:cubicBezTo>
                <a:cubicBezTo>
                  <a:pt x="4142671" y="714904"/>
                  <a:pt x="4162351" y="673821"/>
                  <a:pt x="4182533" y="631806"/>
                </a:cubicBezTo>
                <a:cubicBezTo>
                  <a:pt x="4229290" y="465301"/>
                  <a:pt x="4292692" y="172828"/>
                  <a:pt x="4600355" y="8334"/>
                </a:cubicBezTo>
                <a:lnTo>
                  <a:pt x="4621097" y="0"/>
                </a:lnTo>
                <a:lnTo>
                  <a:pt x="5592502" y="0"/>
                </a:lnTo>
                <a:lnTo>
                  <a:pt x="5592502" y="6214998"/>
                </a:lnTo>
                <a:lnTo>
                  <a:pt x="5570190" y="6214772"/>
                </a:lnTo>
                <a:cubicBezTo>
                  <a:pt x="5484588" y="6205588"/>
                  <a:pt x="5403563" y="6179480"/>
                  <a:pt x="5336013" y="6134537"/>
                </a:cubicBezTo>
                <a:cubicBezTo>
                  <a:pt x="5329154" y="6129869"/>
                  <a:pt x="5322654" y="6124696"/>
                  <a:pt x="5316549" y="6119095"/>
                </a:cubicBezTo>
                <a:cubicBezTo>
                  <a:pt x="5197251" y="6026083"/>
                  <a:pt x="4557234" y="5546951"/>
                  <a:pt x="4161920" y="5655261"/>
                </a:cubicBezTo>
                <a:cubicBezTo>
                  <a:pt x="3724588" y="5774990"/>
                  <a:pt x="3364683" y="6051365"/>
                  <a:pt x="3163578" y="5852918"/>
                </a:cubicBezTo>
                <a:cubicBezTo>
                  <a:pt x="3116533" y="5806591"/>
                  <a:pt x="3049235" y="5739436"/>
                  <a:pt x="2973749" y="5663664"/>
                </a:cubicBezTo>
                <a:cubicBezTo>
                  <a:pt x="2851650" y="5565913"/>
                  <a:pt x="2725959" y="5472256"/>
                  <a:pt x="2569025" y="5499547"/>
                </a:cubicBezTo>
                <a:cubicBezTo>
                  <a:pt x="2209910" y="5562035"/>
                  <a:pt x="2237849" y="5993549"/>
                  <a:pt x="1769490" y="6169659"/>
                </a:cubicBezTo>
                <a:cubicBezTo>
                  <a:pt x="1527877" y="6260515"/>
                  <a:pt x="1178242" y="6229415"/>
                  <a:pt x="1004789" y="6036355"/>
                </a:cubicBezTo>
                <a:cubicBezTo>
                  <a:pt x="724104" y="5723780"/>
                  <a:pt x="1106993" y="5230642"/>
                  <a:pt x="804905" y="4851273"/>
                </a:cubicBezTo>
                <a:cubicBezTo>
                  <a:pt x="628292" y="4629698"/>
                  <a:pt x="441120" y="4729173"/>
                  <a:pt x="243535" y="4461846"/>
                </a:cubicBezTo>
                <a:cubicBezTo>
                  <a:pt x="97446" y="4264262"/>
                  <a:pt x="-23647" y="4082765"/>
                  <a:pt x="35822" y="3819891"/>
                </a:cubicBezTo>
                <a:cubicBezTo>
                  <a:pt x="115402" y="3468316"/>
                  <a:pt x="419645" y="3331136"/>
                  <a:pt x="416485" y="3077311"/>
                </a:cubicBezTo>
                <a:cubicBezTo>
                  <a:pt x="412894" y="2772206"/>
                  <a:pt x="39413" y="2711086"/>
                  <a:pt x="2855" y="2363246"/>
                </a:cubicBezTo>
                <a:cubicBezTo>
                  <a:pt x="-20990" y="2136357"/>
                  <a:pt x="106640" y="1864649"/>
                  <a:pt x="308319" y="1738959"/>
                </a:cubicBezTo>
                <a:cubicBezTo>
                  <a:pt x="680004" y="1507042"/>
                  <a:pt x="1099021" y="1898408"/>
                  <a:pt x="1384015" y="1665772"/>
                </a:cubicBezTo>
                <a:cubicBezTo>
                  <a:pt x="1554236" y="1526793"/>
                  <a:pt x="1581960" y="1242948"/>
                  <a:pt x="1548849" y="1064181"/>
                </a:cubicBezTo>
                <a:cubicBezTo>
                  <a:pt x="1485717" y="723810"/>
                  <a:pt x="1206612" y="668075"/>
                  <a:pt x="1216954" y="408794"/>
                </a:cubicBezTo>
                <a:cubicBezTo>
                  <a:pt x="1222664" y="264268"/>
                  <a:pt x="1316043" y="114328"/>
                  <a:pt x="1447763" y="29453"/>
                </a:cubicBezTo>
                <a:close/>
              </a:path>
            </a:pathLst>
          </a:custGeom>
        </p:spPr>
      </p:pic>
    </p:spTree>
    <p:extLst>
      <p:ext uri="{BB962C8B-B14F-4D97-AF65-F5344CB8AC3E}">
        <p14:creationId xmlns:p14="http://schemas.microsoft.com/office/powerpoint/2010/main" val="367008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7FEB21-F62F-7120-5EDC-7874509D79BE}"/>
              </a:ext>
            </a:extLst>
          </p:cNvPr>
          <p:cNvSpPr>
            <a:spLocks noGrp="1"/>
          </p:cNvSpPr>
          <p:nvPr>
            <p:ph sz="half" idx="1"/>
          </p:nvPr>
        </p:nvSpPr>
        <p:spPr>
          <a:xfrm>
            <a:off x="417871" y="516194"/>
            <a:ext cx="11356258" cy="1489588"/>
          </a:xfrm>
        </p:spPr>
        <p:txBody>
          <a:bodyPr numCol="1"/>
          <a:lstStyle/>
          <a:p>
            <a:r>
              <a:rPr lang="es-AR" altLang="es-AR" dirty="0"/>
              <a:t>Dada la gran diferencia en ventas con las demás categorías, EB </a:t>
            </a:r>
            <a:r>
              <a:rPr lang="es-AR" altLang="es-AR" dirty="0" err="1"/>
              <a:t>Public</a:t>
            </a:r>
            <a:r>
              <a:rPr lang="es-AR" altLang="es-AR" dirty="0"/>
              <a:t> Library es también la que más recaudó. Sin embargo, </a:t>
            </a:r>
            <a:r>
              <a:rPr lang="es-AR" altLang="es-AR" dirty="0" err="1"/>
              <a:t>Guttenplan’s</a:t>
            </a:r>
            <a:r>
              <a:rPr lang="es-AR" altLang="es-AR" dirty="0"/>
              <a:t> recaudó menos de la mitad que Brunswick </a:t>
            </a:r>
            <a:r>
              <a:rPr lang="es-AR" altLang="es-AR" dirty="0" err="1"/>
              <a:t>Sq</a:t>
            </a:r>
            <a:r>
              <a:rPr lang="es-AR" altLang="es-AR" dirty="0"/>
              <a:t> Mall,  dos ubicaciones con ventas similares.  </a:t>
            </a:r>
          </a:p>
          <a:p>
            <a:endParaRPr lang="es-AR" altLang="es-AR" dirty="0"/>
          </a:p>
        </p:txBody>
      </p:sp>
      <p:pic>
        <p:nvPicPr>
          <p:cNvPr id="5" name="Picture 4">
            <a:extLst>
              <a:ext uri="{FF2B5EF4-FFF2-40B4-BE49-F238E27FC236}">
                <a16:creationId xmlns:a16="http://schemas.microsoft.com/office/drawing/2014/main" id="{38FB4159-825A-FD58-1391-F7E3F1081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5974" y="2224748"/>
            <a:ext cx="5860026" cy="4077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038318-3360-6D8C-28B8-BBA8047BC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02976" y="1958523"/>
            <a:ext cx="53530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0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1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Rectangle 16">
            <a:extLst>
              <a:ext uri="{FF2B5EF4-FFF2-40B4-BE49-F238E27FC236}">
                <a16:creationId xmlns:a16="http://schemas.microsoft.com/office/drawing/2014/main" id="{2AA4752E-02AD-443D-A0BD-959B45C2E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19" name="Freeform: Shape 18">
            <a:extLst>
              <a:ext uri="{FF2B5EF4-FFF2-40B4-BE49-F238E27FC236}">
                <a16:creationId xmlns:a16="http://schemas.microsoft.com/office/drawing/2014/main" id="{227F688A-72E1-4C6E-8DA1-E5EFF5A83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564" y="0"/>
            <a:ext cx="5778237" cy="6858000"/>
          </a:xfrm>
          <a:custGeom>
            <a:avLst/>
            <a:gdLst>
              <a:gd name="connsiteX0" fmla="*/ 962670 w 5778237"/>
              <a:gd name="connsiteY0" fmla="*/ 4174607 h 6858000"/>
              <a:gd name="connsiteX1" fmla="*/ 1474181 w 5778237"/>
              <a:gd name="connsiteY1" fmla="*/ 4686119 h 6858000"/>
              <a:gd name="connsiteX2" fmla="*/ 962670 w 5778237"/>
              <a:gd name="connsiteY2" fmla="*/ 5197630 h 6858000"/>
              <a:gd name="connsiteX3" fmla="*/ 451158 w 5778237"/>
              <a:gd name="connsiteY3" fmla="*/ 4686119 h 6858000"/>
              <a:gd name="connsiteX4" fmla="*/ 962670 w 5778237"/>
              <a:gd name="connsiteY4" fmla="*/ 4174607 h 6858000"/>
              <a:gd name="connsiteX5" fmla="*/ 737090 w 5778237"/>
              <a:gd name="connsiteY5" fmla="*/ 194466 h 6858000"/>
              <a:gd name="connsiteX6" fmla="*/ 1474181 w 5778237"/>
              <a:gd name="connsiteY6" fmla="*/ 931557 h 6858000"/>
              <a:gd name="connsiteX7" fmla="*/ 737090 w 5778237"/>
              <a:gd name="connsiteY7" fmla="*/ 1668648 h 6858000"/>
              <a:gd name="connsiteX8" fmla="*/ 0 w 5778237"/>
              <a:gd name="connsiteY8" fmla="*/ 931557 h 6858000"/>
              <a:gd name="connsiteX9" fmla="*/ 737090 w 5778237"/>
              <a:gd name="connsiteY9" fmla="*/ 194466 h 6858000"/>
              <a:gd name="connsiteX10" fmla="*/ 1374646 w 5778237"/>
              <a:gd name="connsiteY10" fmla="*/ 0 h 6858000"/>
              <a:gd name="connsiteX11" fmla="*/ 4134163 w 5778237"/>
              <a:gd name="connsiteY11" fmla="*/ 0 h 6858000"/>
              <a:gd name="connsiteX12" fmla="*/ 4165561 w 5778237"/>
              <a:gd name="connsiteY12" fmla="*/ 7287 h 6858000"/>
              <a:gd name="connsiteX13" fmla="*/ 4275624 w 5778237"/>
              <a:gd name="connsiteY13" fmla="*/ 9505 h 6858000"/>
              <a:gd name="connsiteX14" fmla="*/ 4329201 w 5778237"/>
              <a:gd name="connsiteY14" fmla="*/ 0 h 6858000"/>
              <a:gd name="connsiteX15" fmla="*/ 5778237 w 5778237"/>
              <a:gd name="connsiteY15" fmla="*/ 0 h 6858000"/>
              <a:gd name="connsiteX16" fmla="*/ 5778237 w 5778237"/>
              <a:gd name="connsiteY16" fmla="*/ 6858000 h 6858000"/>
              <a:gd name="connsiteX17" fmla="*/ 4275784 w 5778237"/>
              <a:gd name="connsiteY17" fmla="*/ 6858000 h 6858000"/>
              <a:gd name="connsiteX18" fmla="*/ 4239021 w 5778237"/>
              <a:gd name="connsiteY18" fmla="*/ 6786833 h 6858000"/>
              <a:gd name="connsiteX19" fmla="*/ 3894102 w 5778237"/>
              <a:gd name="connsiteY19" fmla="*/ 6452886 h 6858000"/>
              <a:gd name="connsiteX20" fmla="*/ 2108475 w 5778237"/>
              <a:gd name="connsiteY20" fmla="*/ 6789034 h 6858000"/>
              <a:gd name="connsiteX21" fmla="*/ 1347913 w 5778237"/>
              <a:gd name="connsiteY21" fmla="*/ 5906062 h 6858000"/>
              <a:gd name="connsiteX22" fmla="*/ 1722239 w 5778237"/>
              <a:gd name="connsiteY22" fmla="*/ 4572446 h 6858000"/>
              <a:gd name="connsiteX23" fmla="*/ 788921 w 5778237"/>
              <a:gd name="connsiteY23" fmla="*/ 3529645 h 6858000"/>
              <a:gd name="connsiteX24" fmla="*/ 858141 w 5778237"/>
              <a:gd name="connsiteY24" fmla="*/ 2401163 h 6858000"/>
              <a:gd name="connsiteX25" fmla="*/ 1610359 w 5778237"/>
              <a:gd name="connsiteY25" fmla="*/ 1532485 h 6858000"/>
              <a:gd name="connsiteX26" fmla="*/ 1374668 w 5778237"/>
              <a:gd name="connsiteY26" fmla="*/ 2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78237" h="6858000">
                <a:moveTo>
                  <a:pt x="962670" y="4174607"/>
                </a:moveTo>
                <a:cubicBezTo>
                  <a:pt x="1245170" y="4174607"/>
                  <a:pt x="1474181" y="4403618"/>
                  <a:pt x="1474181" y="4686119"/>
                </a:cubicBezTo>
                <a:cubicBezTo>
                  <a:pt x="1474181" y="4968619"/>
                  <a:pt x="1245170" y="5197630"/>
                  <a:pt x="962670" y="5197630"/>
                </a:cubicBezTo>
                <a:cubicBezTo>
                  <a:pt x="680169" y="5197630"/>
                  <a:pt x="451158" y="4968619"/>
                  <a:pt x="451158" y="4686119"/>
                </a:cubicBezTo>
                <a:cubicBezTo>
                  <a:pt x="451158" y="4403618"/>
                  <a:pt x="680169" y="4174607"/>
                  <a:pt x="962670" y="4174607"/>
                </a:cubicBezTo>
                <a:close/>
                <a:moveTo>
                  <a:pt x="737090" y="194466"/>
                </a:moveTo>
                <a:cubicBezTo>
                  <a:pt x="1144174" y="194466"/>
                  <a:pt x="1474181" y="524473"/>
                  <a:pt x="1474181" y="931557"/>
                </a:cubicBezTo>
                <a:cubicBezTo>
                  <a:pt x="1474181" y="1338641"/>
                  <a:pt x="1144174" y="1668648"/>
                  <a:pt x="737090" y="1668648"/>
                </a:cubicBezTo>
                <a:cubicBezTo>
                  <a:pt x="330006" y="1668648"/>
                  <a:pt x="0" y="1338641"/>
                  <a:pt x="0" y="931557"/>
                </a:cubicBezTo>
                <a:cubicBezTo>
                  <a:pt x="0" y="524473"/>
                  <a:pt x="330006" y="194466"/>
                  <a:pt x="737090" y="194466"/>
                </a:cubicBezTo>
                <a:close/>
                <a:moveTo>
                  <a:pt x="1374646" y="0"/>
                </a:moveTo>
                <a:lnTo>
                  <a:pt x="4134163" y="0"/>
                </a:lnTo>
                <a:lnTo>
                  <a:pt x="4165561" y="7287"/>
                </a:lnTo>
                <a:cubicBezTo>
                  <a:pt x="4200796" y="11754"/>
                  <a:pt x="4237397" y="12651"/>
                  <a:pt x="4275624" y="9505"/>
                </a:cubicBezTo>
                <a:lnTo>
                  <a:pt x="4329201" y="0"/>
                </a:lnTo>
                <a:lnTo>
                  <a:pt x="5778237" y="0"/>
                </a:lnTo>
                <a:lnTo>
                  <a:pt x="5778237" y="6858000"/>
                </a:lnTo>
                <a:lnTo>
                  <a:pt x="4275784" y="6858000"/>
                </a:lnTo>
                <a:lnTo>
                  <a:pt x="4239021" y="6786833"/>
                </a:lnTo>
                <a:cubicBezTo>
                  <a:pt x="4155316" y="6643599"/>
                  <a:pt x="4041124" y="6520016"/>
                  <a:pt x="3894102" y="6452886"/>
                </a:cubicBezTo>
                <a:cubicBezTo>
                  <a:pt x="3331357" y="6196305"/>
                  <a:pt x="2812263" y="7007790"/>
                  <a:pt x="2108475" y="6789034"/>
                </a:cubicBezTo>
                <a:cubicBezTo>
                  <a:pt x="1726546" y="6669929"/>
                  <a:pt x="1404262" y="6283964"/>
                  <a:pt x="1347913" y="5906062"/>
                </a:cubicBezTo>
                <a:cubicBezTo>
                  <a:pt x="1261896" y="5326512"/>
                  <a:pt x="1845049" y="5069735"/>
                  <a:pt x="1722239" y="4572446"/>
                </a:cubicBezTo>
                <a:cubicBezTo>
                  <a:pt x="1620329" y="4159787"/>
                  <a:pt x="1066410" y="4066000"/>
                  <a:pt x="788921" y="3529645"/>
                </a:cubicBezTo>
                <a:cubicBezTo>
                  <a:pt x="581405" y="3128696"/>
                  <a:pt x="702777" y="2783251"/>
                  <a:pt x="858141" y="2401163"/>
                </a:cubicBezTo>
                <a:cubicBezTo>
                  <a:pt x="1068288" y="1884953"/>
                  <a:pt x="1415323" y="1966409"/>
                  <a:pt x="1610359" y="1532485"/>
                </a:cubicBezTo>
                <a:cubicBezTo>
                  <a:pt x="1860601" y="975968"/>
                  <a:pt x="1455053" y="478169"/>
                  <a:pt x="1374668" y="2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ítulo 1">
            <a:extLst>
              <a:ext uri="{FF2B5EF4-FFF2-40B4-BE49-F238E27FC236}">
                <a16:creationId xmlns:a16="http://schemas.microsoft.com/office/drawing/2014/main" id="{31A623F1-370F-B299-DAE6-7AF69F0289E7}"/>
              </a:ext>
            </a:extLst>
          </p:cNvPr>
          <p:cNvSpPr>
            <a:spLocks noGrp="1"/>
          </p:cNvSpPr>
          <p:nvPr>
            <p:ph type="title"/>
          </p:nvPr>
        </p:nvSpPr>
        <p:spPr>
          <a:xfrm>
            <a:off x="609600" y="2584938"/>
            <a:ext cx="6117203" cy="1688124"/>
          </a:xfrm>
        </p:spPr>
        <p:txBody>
          <a:bodyPr vert="horz" lIns="91440" tIns="45720" rIns="91440" bIns="45720" numCol="1" rtlCol="0" anchor="b">
            <a:normAutofit/>
          </a:bodyPr>
          <a:lstStyle/>
          <a:p>
            <a:r>
              <a:rPr lang="en-US" b="1" dirty="0"/>
              <a:t>ENTRENAMIENTO MODELOS ML</a:t>
            </a:r>
          </a:p>
        </p:txBody>
      </p:sp>
      <p:pic>
        <p:nvPicPr>
          <p:cNvPr id="6" name="Imagen 5" descr="Forma  Descripción generada automáticamente con confianza baja">
            <a:extLst>
              <a:ext uri="{FF2B5EF4-FFF2-40B4-BE49-F238E27FC236}">
                <a16:creationId xmlns:a16="http://schemas.microsoft.com/office/drawing/2014/main" id="{A9CAAD52-D612-C948-CA0E-50E5446DE71D}"/>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046720" y="1420394"/>
            <a:ext cx="3535680" cy="3535680"/>
          </a:xfrm>
          <a:prstGeom prst="rect">
            <a:avLst/>
          </a:prstGeom>
        </p:spPr>
      </p:pic>
    </p:spTree>
    <p:extLst>
      <p:ext uri="{BB962C8B-B14F-4D97-AF65-F5344CB8AC3E}">
        <p14:creationId xmlns:p14="http://schemas.microsoft.com/office/powerpoint/2010/main" val="246547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0538AF-7C6F-9790-670F-AF6E0009E6CC}"/>
              </a:ext>
            </a:extLst>
          </p:cNvPr>
          <p:cNvSpPr>
            <a:spLocks noGrp="1"/>
          </p:cNvSpPr>
          <p:nvPr>
            <p:ph type="title"/>
          </p:nvPr>
        </p:nvSpPr>
        <p:spPr>
          <a:xfrm>
            <a:off x="325582" y="256380"/>
            <a:ext cx="11540836" cy="823913"/>
          </a:xfrm>
        </p:spPr>
        <p:txBody>
          <a:bodyPr/>
          <a:lstStyle/>
          <a:p>
            <a:pPr algn="ctr"/>
            <a:r>
              <a:rPr lang="es-AR" b="1" dirty="0"/>
              <a:t>Modelos</a:t>
            </a:r>
          </a:p>
        </p:txBody>
      </p:sp>
      <p:sp>
        <p:nvSpPr>
          <p:cNvPr id="6" name="Marcador de texto 5">
            <a:extLst>
              <a:ext uri="{FF2B5EF4-FFF2-40B4-BE49-F238E27FC236}">
                <a16:creationId xmlns:a16="http://schemas.microsoft.com/office/drawing/2014/main" id="{39835EDD-9189-ACC8-0DB6-F68A549B33E8}"/>
              </a:ext>
            </a:extLst>
          </p:cNvPr>
          <p:cNvSpPr>
            <a:spLocks noGrp="1"/>
          </p:cNvSpPr>
          <p:nvPr>
            <p:ph type="body" idx="1"/>
          </p:nvPr>
        </p:nvSpPr>
        <p:spPr/>
        <p:txBody>
          <a:bodyPr/>
          <a:lstStyle/>
          <a:p>
            <a:r>
              <a:rPr lang="es-AR" b="1" dirty="0" err="1"/>
              <a:t>Random</a:t>
            </a:r>
            <a:r>
              <a:rPr lang="es-AR" b="1" dirty="0"/>
              <a:t> Forest	</a:t>
            </a:r>
          </a:p>
        </p:txBody>
      </p:sp>
      <p:sp>
        <p:nvSpPr>
          <p:cNvPr id="8" name="Marcador de texto 7">
            <a:extLst>
              <a:ext uri="{FF2B5EF4-FFF2-40B4-BE49-F238E27FC236}">
                <a16:creationId xmlns:a16="http://schemas.microsoft.com/office/drawing/2014/main" id="{9C3DED83-8AED-8AF1-C1E4-24C42DF01EBB}"/>
              </a:ext>
            </a:extLst>
          </p:cNvPr>
          <p:cNvSpPr>
            <a:spLocks noGrp="1"/>
          </p:cNvSpPr>
          <p:nvPr>
            <p:ph type="body" sz="quarter" idx="3"/>
          </p:nvPr>
        </p:nvSpPr>
        <p:spPr/>
        <p:txBody>
          <a:bodyPr/>
          <a:lstStyle/>
          <a:p>
            <a:r>
              <a:rPr lang="es-AR" b="1" dirty="0" err="1"/>
              <a:t>Decision</a:t>
            </a:r>
            <a:r>
              <a:rPr lang="es-AR" b="1" dirty="0"/>
              <a:t> </a:t>
            </a:r>
            <a:r>
              <a:rPr lang="es-AR" b="1" dirty="0" err="1"/>
              <a:t>Tree</a:t>
            </a:r>
            <a:r>
              <a:rPr lang="es-AR" b="1" dirty="0"/>
              <a:t> </a:t>
            </a:r>
            <a:r>
              <a:rPr lang="es-AR" b="1" dirty="0" err="1"/>
              <a:t>Classifier</a:t>
            </a:r>
            <a:endParaRPr lang="es-AR" b="1" dirty="0"/>
          </a:p>
        </p:txBody>
      </p:sp>
      <p:sp>
        <p:nvSpPr>
          <p:cNvPr id="11" name="CuadroTexto 10">
            <a:extLst>
              <a:ext uri="{FF2B5EF4-FFF2-40B4-BE49-F238E27FC236}">
                <a16:creationId xmlns:a16="http://schemas.microsoft.com/office/drawing/2014/main" id="{61541507-FA5C-B462-6196-6C7482298A0A}"/>
              </a:ext>
            </a:extLst>
          </p:cNvPr>
          <p:cNvSpPr txBox="1"/>
          <p:nvPr/>
        </p:nvSpPr>
        <p:spPr>
          <a:xfrm>
            <a:off x="325582" y="1288473"/>
            <a:ext cx="11540836" cy="646331"/>
          </a:xfrm>
          <a:prstGeom prst="rect">
            <a:avLst/>
          </a:prstGeom>
          <a:noFill/>
        </p:spPr>
        <p:txBody>
          <a:bodyPr wrap="square" rtlCol="0">
            <a:spAutoFit/>
          </a:bodyPr>
          <a:lstStyle/>
          <a:p>
            <a:r>
              <a:rPr lang="es-AR" altLang="es-AR" sz="1800" dirty="0"/>
              <a:t>Pusimos a prueba varios modelos para analizar cuál es la relación entre la forma de pago (efectivo o tarjeta) y el precio del producto, la cantidad ofrecida, la cantidad vendida y la cantidad recaudada</a:t>
            </a:r>
            <a:endParaRPr lang="es-AR" dirty="0"/>
          </a:p>
        </p:txBody>
      </p:sp>
      <p:pic>
        <p:nvPicPr>
          <p:cNvPr id="4" name="Picture 2">
            <a:extLst>
              <a:ext uri="{FF2B5EF4-FFF2-40B4-BE49-F238E27FC236}">
                <a16:creationId xmlns:a16="http://schemas.microsoft.com/office/drawing/2014/main" id="{25250D48-3F8B-AE49-9F2F-96EA0BCCC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82" y="2771991"/>
            <a:ext cx="4904144" cy="39160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2C66167-CD0E-A70C-9A18-4DBBCCAAC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690" y="2771991"/>
            <a:ext cx="4795902" cy="382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74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0538AF-7C6F-9790-670F-AF6E0009E6CC}"/>
              </a:ext>
            </a:extLst>
          </p:cNvPr>
          <p:cNvSpPr>
            <a:spLocks noGrp="1"/>
          </p:cNvSpPr>
          <p:nvPr>
            <p:ph type="title"/>
          </p:nvPr>
        </p:nvSpPr>
        <p:spPr>
          <a:xfrm>
            <a:off x="325582" y="256380"/>
            <a:ext cx="11540836" cy="823913"/>
          </a:xfrm>
        </p:spPr>
        <p:txBody>
          <a:bodyPr/>
          <a:lstStyle/>
          <a:p>
            <a:pPr algn="ctr"/>
            <a:r>
              <a:rPr lang="es-AR" b="1" dirty="0"/>
              <a:t>Modelos</a:t>
            </a:r>
          </a:p>
        </p:txBody>
      </p:sp>
      <p:sp>
        <p:nvSpPr>
          <p:cNvPr id="6" name="Marcador de texto 5">
            <a:extLst>
              <a:ext uri="{FF2B5EF4-FFF2-40B4-BE49-F238E27FC236}">
                <a16:creationId xmlns:a16="http://schemas.microsoft.com/office/drawing/2014/main" id="{39835EDD-9189-ACC8-0DB6-F68A549B33E8}"/>
              </a:ext>
            </a:extLst>
          </p:cNvPr>
          <p:cNvSpPr>
            <a:spLocks noGrp="1"/>
          </p:cNvSpPr>
          <p:nvPr>
            <p:ph type="body" idx="1"/>
          </p:nvPr>
        </p:nvSpPr>
        <p:spPr/>
        <p:txBody>
          <a:bodyPr/>
          <a:lstStyle/>
          <a:p>
            <a:r>
              <a:rPr lang="es-AR" b="1" dirty="0" err="1"/>
              <a:t>Random</a:t>
            </a:r>
            <a:r>
              <a:rPr lang="es-AR" b="1" dirty="0"/>
              <a:t> Forest	</a:t>
            </a:r>
          </a:p>
        </p:txBody>
      </p:sp>
      <p:pic>
        <p:nvPicPr>
          <p:cNvPr id="13" name="Marcador de contenido 12" descr="Tabla&#10;&#10;Descripción generada automáticamente">
            <a:extLst>
              <a:ext uri="{FF2B5EF4-FFF2-40B4-BE49-F238E27FC236}">
                <a16:creationId xmlns:a16="http://schemas.microsoft.com/office/drawing/2014/main" id="{77B550AF-92D9-F8A6-2CD5-1C6DC61B09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5582" y="2719008"/>
            <a:ext cx="4420217" cy="1943371"/>
          </a:xfrm>
        </p:spPr>
      </p:pic>
      <p:sp>
        <p:nvSpPr>
          <p:cNvPr id="8" name="Marcador de texto 7">
            <a:extLst>
              <a:ext uri="{FF2B5EF4-FFF2-40B4-BE49-F238E27FC236}">
                <a16:creationId xmlns:a16="http://schemas.microsoft.com/office/drawing/2014/main" id="{9C3DED83-8AED-8AF1-C1E4-24C42DF01EBB}"/>
              </a:ext>
            </a:extLst>
          </p:cNvPr>
          <p:cNvSpPr>
            <a:spLocks noGrp="1"/>
          </p:cNvSpPr>
          <p:nvPr>
            <p:ph type="body" sz="quarter" idx="3"/>
          </p:nvPr>
        </p:nvSpPr>
        <p:spPr/>
        <p:txBody>
          <a:bodyPr/>
          <a:lstStyle/>
          <a:p>
            <a:r>
              <a:rPr lang="es-AR" b="1" dirty="0" err="1"/>
              <a:t>Decision</a:t>
            </a:r>
            <a:r>
              <a:rPr lang="es-AR" b="1" dirty="0"/>
              <a:t> </a:t>
            </a:r>
            <a:r>
              <a:rPr lang="es-AR" b="1" dirty="0" err="1"/>
              <a:t>Tree</a:t>
            </a:r>
            <a:r>
              <a:rPr lang="es-AR" b="1" dirty="0"/>
              <a:t> </a:t>
            </a:r>
            <a:r>
              <a:rPr lang="es-AR" b="1" dirty="0" err="1"/>
              <a:t>Classifier</a:t>
            </a:r>
            <a:endParaRPr lang="es-AR" b="1" dirty="0"/>
          </a:p>
        </p:txBody>
      </p:sp>
      <p:sp>
        <p:nvSpPr>
          <p:cNvPr id="11" name="CuadroTexto 10">
            <a:extLst>
              <a:ext uri="{FF2B5EF4-FFF2-40B4-BE49-F238E27FC236}">
                <a16:creationId xmlns:a16="http://schemas.microsoft.com/office/drawing/2014/main" id="{61541507-FA5C-B462-6196-6C7482298A0A}"/>
              </a:ext>
            </a:extLst>
          </p:cNvPr>
          <p:cNvSpPr txBox="1"/>
          <p:nvPr/>
        </p:nvSpPr>
        <p:spPr>
          <a:xfrm>
            <a:off x="325582" y="1288473"/>
            <a:ext cx="11540836" cy="646331"/>
          </a:xfrm>
          <a:prstGeom prst="rect">
            <a:avLst/>
          </a:prstGeom>
          <a:noFill/>
        </p:spPr>
        <p:txBody>
          <a:bodyPr wrap="square" rtlCol="0">
            <a:spAutoFit/>
          </a:bodyPr>
          <a:lstStyle/>
          <a:p>
            <a:r>
              <a:rPr lang="es-AR" dirty="0"/>
              <a:t>Ambos modelos poseen una precisión del 77%. Sin embargo, analizando todas las métricas en conjunto, el </a:t>
            </a:r>
            <a:r>
              <a:rPr lang="es-AR" dirty="0" err="1"/>
              <a:t>Random</a:t>
            </a:r>
            <a:r>
              <a:rPr lang="es-AR" dirty="0"/>
              <a:t> Forest arroja mejores resultados</a:t>
            </a:r>
          </a:p>
        </p:txBody>
      </p:sp>
      <p:pic>
        <p:nvPicPr>
          <p:cNvPr id="15" name="Imagen 14" descr="Tabla&#10;&#10;Descripción generada automáticamente">
            <a:extLst>
              <a:ext uri="{FF2B5EF4-FFF2-40B4-BE49-F238E27FC236}">
                <a16:creationId xmlns:a16="http://schemas.microsoft.com/office/drawing/2014/main" id="{36DBAC44-4FA7-036A-8385-702F09C19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890" y="2725935"/>
            <a:ext cx="4220164" cy="1819529"/>
          </a:xfrm>
          <a:prstGeom prst="rect">
            <a:avLst/>
          </a:prstGeom>
        </p:spPr>
      </p:pic>
    </p:spTree>
    <p:extLst>
      <p:ext uri="{BB962C8B-B14F-4D97-AF65-F5344CB8AC3E}">
        <p14:creationId xmlns:p14="http://schemas.microsoft.com/office/powerpoint/2010/main" val="56720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35"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36" name="Rectangle 12">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solidFill>
                <a:schemeClr val="bg2"/>
              </a:solidFill>
            </a:endParaRPr>
          </a:p>
        </p:txBody>
      </p:sp>
      <p:sp>
        <p:nvSpPr>
          <p:cNvPr id="37" name="Rectangle 14">
            <a:extLst>
              <a:ext uri="{FF2B5EF4-FFF2-40B4-BE49-F238E27FC236}">
                <a16:creationId xmlns:a16="http://schemas.microsoft.com/office/drawing/2014/main" id="{7EA74781-2FA5-447B-BA88-59723CACE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 name="Título 1">
            <a:extLst>
              <a:ext uri="{FF2B5EF4-FFF2-40B4-BE49-F238E27FC236}">
                <a16:creationId xmlns:a16="http://schemas.microsoft.com/office/drawing/2014/main" id="{29C0C487-36B2-AF0E-C2CC-1053770BD739}"/>
              </a:ext>
            </a:extLst>
          </p:cNvPr>
          <p:cNvSpPr>
            <a:spLocks noGrp="1"/>
          </p:cNvSpPr>
          <p:nvPr>
            <p:ph type="title"/>
          </p:nvPr>
        </p:nvSpPr>
        <p:spPr>
          <a:xfrm>
            <a:off x="609601" y="2524304"/>
            <a:ext cx="5827280" cy="1320945"/>
          </a:xfrm>
        </p:spPr>
        <p:txBody>
          <a:bodyPr vert="horz" lIns="91440" tIns="45720" rIns="91440" bIns="45720" numCol="1" rtlCol="0" anchor="b">
            <a:normAutofit/>
          </a:bodyPr>
          <a:lstStyle/>
          <a:p>
            <a:pPr algn="ctr">
              <a:lnSpc>
                <a:spcPct val="90000"/>
              </a:lnSpc>
            </a:pPr>
            <a:r>
              <a:rPr lang="en-US" sz="4200" b="1" dirty="0"/>
              <a:t>INSIGHTS Y RECOMENDACIONES</a:t>
            </a:r>
          </a:p>
        </p:txBody>
      </p:sp>
      <p:pic>
        <p:nvPicPr>
          <p:cNvPr id="4" name="Imagen 3" descr="Imagen que contiene Diagrama  Descripción generada automáticamente">
            <a:extLst>
              <a:ext uri="{FF2B5EF4-FFF2-40B4-BE49-F238E27FC236}">
                <a16:creationId xmlns:a16="http://schemas.microsoft.com/office/drawing/2014/main" id="{8157236C-6366-154D-D585-203E3804284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r="768" b="3"/>
          <a:stretch/>
        </p:blipFill>
        <p:spPr>
          <a:xfrm>
            <a:off x="6436881" y="270858"/>
            <a:ext cx="5783254" cy="5827839"/>
          </a:xfrm>
          <a:custGeom>
            <a:avLst/>
            <a:gdLst/>
            <a:ahLst/>
            <a:cxnLst/>
            <a:rect l="l" t="t" r="r" b="b"/>
            <a:pathLst>
              <a:path w="5783254" h="5827839">
                <a:moveTo>
                  <a:pt x="4737899" y="4735529"/>
                </a:moveTo>
                <a:cubicBezTo>
                  <a:pt x="5039532" y="4735529"/>
                  <a:pt x="5284054" y="4980051"/>
                  <a:pt x="5284054" y="5281684"/>
                </a:cubicBezTo>
                <a:cubicBezTo>
                  <a:pt x="5284054" y="5583317"/>
                  <a:pt x="5039532" y="5827839"/>
                  <a:pt x="4737899" y="5827839"/>
                </a:cubicBezTo>
                <a:cubicBezTo>
                  <a:pt x="4436266" y="5827839"/>
                  <a:pt x="4191744" y="5583317"/>
                  <a:pt x="4191744" y="5281684"/>
                </a:cubicBezTo>
                <a:cubicBezTo>
                  <a:pt x="4191744" y="4980051"/>
                  <a:pt x="4436266" y="4735529"/>
                  <a:pt x="4737899" y="4735529"/>
                </a:cubicBezTo>
                <a:close/>
                <a:moveTo>
                  <a:pt x="926278" y="4451445"/>
                </a:moveTo>
                <a:cubicBezTo>
                  <a:pt x="1155542" y="4451445"/>
                  <a:pt x="1341398" y="4637301"/>
                  <a:pt x="1341398" y="4866565"/>
                </a:cubicBezTo>
                <a:cubicBezTo>
                  <a:pt x="1341398" y="5095829"/>
                  <a:pt x="1155542" y="5281685"/>
                  <a:pt x="926278" y="5281685"/>
                </a:cubicBezTo>
                <a:cubicBezTo>
                  <a:pt x="697014" y="5281685"/>
                  <a:pt x="511158" y="5095829"/>
                  <a:pt x="511158" y="4866565"/>
                </a:cubicBezTo>
                <a:cubicBezTo>
                  <a:pt x="511158" y="4637301"/>
                  <a:pt x="697014" y="4451445"/>
                  <a:pt x="926278" y="4451445"/>
                </a:cubicBezTo>
                <a:close/>
                <a:moveTo>
                  <a:pt x="1681949" y="4088725"/>
                </a:moveTo>
                <a:cubicBezTo>
                  <a:pt x="1834038" y="4088725"/>
                  <a:pt x="1957331" y="4212018"/>
                  <a:pt x="1957331" y="4364107"/>
                </a:cubicBezTo>
                <a:cubicBezTo>
                  <a:pt x="1957331" y="4516196"/>
                  <a:pt x="1834038" y="4639489"/>
                  <a:pt x="1681949" y="4639489"/>
                </a:cubicBezTo>
                <a:cubicBezTo>
                  <a:pt x="1529860" y="4639489"/>
                  <a:pt x="1406567" y="4516196"/>
                  <a:pt x="1406567" y="4364107"/>
                </a:cubicBezTo>
                <a:cubicBezTo>
                  <a:pt x="1406567" y="4212018"/>
                  <a:pt x="1529860" y="4088725"/>
                  <a:pt x="1681949" y="4088725"/>
                </a:cubicBezTo>
                <a:close/>
                <a:moveTo>
                  <a:pt x="1693411" y="509182"/>
                </a:moveTo>
                <a:cubicBezTo>
                  <a:pt x="1845500" y="509182"/>
                  <a:pt x="1968793" y="632475"/>
                  <a:pt x="1968793" y="784564"/>
                </a:cubicBezTo>
                <a:cubicBezTo>
                  <a:pt x="1968793" y="936653"/>
                  <a:pt x="1845500" y="1059946"/>
                  <a:pt x="1693411" y="1059946"/>
                </a:cubicBezTo>
                <a:cubicBezTo>
                  <a:pt x="1541322" y="1059946"/>
                  <a:pt x="1418029" y="936653"/>
                  <a:pt x="1418029" y="784564"/>
                </a:cubicBezTo>
                <a:cubicBezTo>
                  <a:pt x="1418029" y="632475"/>
                  <a:pt x="1541322" y="509182"/>
                  <a:pt x="1693411" y="509182"/>
                </a:cubicBezTo>
                <a:close/>
                <a:moveTo>
                  <a:pt x="3016437" y="478512"/>
                </a:moveTo>
                <a:cubicBezTo>
                  <a:pt x="3052905" y="476034"/>
                  <a:pt x="3089701" y="476075"/>
                  <a:pt x="3126794" y="478680"/>
                </a:cubicBezTo>
                <a:cubicBezTo>
                  <a:pt x="3225709" y="485628"/>
                  <a:pt x="3326735" y="510816"/>
                  <a:pt x="3429286" y="555125"/>
                </a:cubicBezTo>
                <a:cubicBezTo>
                  <a:pt x="3588377" y="623860"/>
                  <a:pt x="3726579" y="757508"/>
                  <a:pt x="3852460" y="883435"/>
                </a:cubicBezTo>
                <a:cubicBezTo>
                  <a:pt x="4189958" y="1221166"/>
                  <a:pt x="4581366" y="1207328"/>
                  <a:pt x="4939713" y="1000031"/>
                </a:cubicBezTo>
                <a:cubicBezTo>
                  <a:pt x="5194103" y="852348"/>
                  <a:pt x="5433141" y="675268"/>
                  <a:pt x="5697634" y="549718"/>
                </a:cubicBezTo>
                <a:lnTo>
                  <a:pt x="5783254" y="513561"/>
                </a:lnTo>
                <a:lnTo>
                  <a:pt x="5783254" y="4871711"/>
                </a:lnTo>
                <a:lnTo>
                  <a:pt x="5743328" y="4864473"/>
                </a:lnTo>
                <a:cubicBezTo>
                  <a:pt x="5605918" y="4834320"/>
                  <a:pt x="5469797" y="4789559"/>
                  <a:pt x="5333250" y="4737862"/>
                </a:cubicBezTo>
                <a:cubicBezTo>
                  <a:pt x="5018374" y="4618749"/>
                  <a:pt x="4676802" y="4500296"/>
                  <a:pt x="4354677" y="4623045"/>
                </a:cubicBezTo>
                <a:cubicBezTo>
                  <a:pt x="4093969" y="4722577"/>
                  <a:pt x="3874992" y="4932580"/>
                  <a:pt x="3639124" y="5095915"/>
                </a:cubicBezTo>
                <a:cubicBezTo>
                  <a:pt x="3490411" y="5199039"/>
                  <a:pt x="3351637" y="5318395"/>
                  <a:pt x="3196098" y="5409413"/>
                </a:cubicBezTo>
                <a:cubicBezTo>
                  <a:pt x="2798576" y="5642084"/>
                  <a:pt x="2315054" y="5309217"/>
                  <a:pt x="2216541" y="5005202"/>
                </a:cubicBezTo>
                <a:cubicBezTo>
                  <a:pt x="2172959" y="4870183"/>
                  <a:pt x="2182102" y="4711777"/>
                  <a:pt x="2195718" y="4566594"/>
                </a:cubicBezTo>
                <a:cubicBezTo>
                  <a:pt x="2235161" y="4141667"/>
                  <a:pt x="1842961" y="3903370"/>
                  <a:pt x="1509426" y="3909896"/>
                </a:cubicBezTo>
                <a:cubicBezTo>
                  <a:pt x="539234" y="3931048"/>
                  <a:pt x="29168" y="3302144"/>
                  <a:pt x="354" y="2455296"/>
                </a:cubicBezTo>
                <a:cubicBezTo>
                  <a:pt x="-4549" y="2310187"/>
                  <a:pt x="42804" y="2163767"/>
                  <a:pt x="65932" y="2017226"/>
                </a:cubicBezTo>
                <a:cubicBezTo>
                  <a:pt x="138904" y="1706535"/>
                  <a:pt x="262471" y="1430265"/>
                  <a:pt x="548743" y="1259879"/>
                </a:cubicBezTo>
                <a:cubicBezTo>
                  <a:pt x="731311" y="1151231"/>
                  <a:pt x="929316" y="1141485"/>
                  <a:pt x="1139870" y="1171590"/>
                </a:cubicBezTo>
                <a:cubicBezTo>
                  <a:pt x="1368879" y="1204173"/>
                  <a:pt x="1602397" y="1224911"/>
                  <a:pt x="1832320" y="1214571"/>
                </a:cubicBezTo>
                <a:cubicBezTo>
                  <a:pt x="2045424" y="1204861"/>
                  <a:pt x="2179434" y="1036538"/>
                  <a:pt x="2309408" y="884812"/>
                </a:cubicBezTo>
                <a:cubicBezTo>
                  <a:pt x="2521947" y="636609"/>
                  <a:pt x="2761159" y="495859"/>
                  <a:pt x="3016437" y="478512"/>
                </a:cubicBezTo>
                <a:close/>
                <a:moveTo>
                  <a:pt x="4470143" y="0"/>
                </a:moveTo>
                <a:cubicBezTo>
                  <a:pt x="4685857" y="0"/>
                  <a:pt x="4860728" y="174871"/>
                  <a:pt x="4860728" y="390585"/>
                </a:cubicBezTo>
                <a:cubicBezTo>
                  <a:pt x="4860728" y="606299"/>
                  <a:pt x="4685857" y="781170"/>
                  <a:pt x="4470143" y="781170"/>
                </a:cubicBezTo>
                <a:cubicBezTo>
                  <a:pt x="4254429" y="781170"/>
                  <a:pt x="4079558" y="606299"/>
                  <a:pt x="4079558" y="390585"/>
                </a:cubicBezTo>
                <a:cubicBezTo>
                  <a:pt x="4079558" y="174871"/>
                  <a:pt x="4254429" y="0"/>
                  <a:pt x="4470143" y="0"/>
                </a:cubicBezTo>
                <a:close/>
              </a:path>
            </a:pathLst>
          </a:custGeom>
        </p:spPr>
      </p:pic>
    </p:spTree>
    <p:extLst>
      <p:ext uri="{BB962C8B-B14F-4D97-AF65-F5344CB8AC3E}">
        <p14:creationId xmlns:p14="http://schemas.microsoft.com/office/powerpoint/2010/main" val="3097047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358E3-2BA2-CE63-80E2-FA158DB2C546}"/>
              </a:ext>
            </a:extLst>
          </p:cNvPr>
          <p:cNvSpPr>
            <a:spLocks noGrp="1"/>
          </p:cNvSpPr>
          <p:nvPr>
            <p:ph type="title"/>
          </p:nvPr>
        </p:nvSpPr>
        <p:spPr>
          <a:xfrm>
            <a:off x="609600" y="557785"/>
            <a:ext cx="10972800" cy="725326"/>
          </a:xfrm>
        </p:spPr>
        <p:txBody>
          <a:bodyPr numCol="1">
            <a:normAutofit/>
          </a:bodyPr>
          <a:lstStyle/>
          <a:p>
            <a:pPr algn="ctr"/>
            <a:r>
              <a:rPr lang="es-AR" altLang="es-AR" sz="4000" b="1" dirty="0" err="1"/>
              <a:t>Insights</a:t>
            </a:r>
            <a:r>
              <a:rPr lang="es-AR" altLang="es-AR" sz="4000" b="1" dirty="0"/>
              <a:t> generales</a:t>
            </a:r>
          </a:p>
        </p:txBody>
      </p:sp>
      <p:sp>
        <p:nvSpPr>
          <p:cNvPr id="16" name="Marcador de contenido 15">
            <a:extLst>
              <a:ext uri="{FF2B5EF4-FFF2-40B4-BE49-F238E27FC236}">
                <a16:creationId xmlns:a16="http://schemas.microsoft.com/office/drawing/2014/main" id="{27EECCE9-BDCB-2883-E889-13752DB59F63}"/>
              </a:ext>
            </a:extLst>
          </p:cNvPr>
          <p:cNvSpPr>
            <a:spLocks noGrp="1"/>
          </p:cNvSpPr>
          <p:nvPr>
            <p:ph idx="1"/>
          </p:nvPr>
        </p:nvSpPr>
        <p:spPr>
          <a:xfrm>
            <a:off x="336755" y="1489588"/>
            <a:ext cx="11518490" cy="5017104"/>
          </a:xfrm>
        </p:spPr>
        <p:txBody>
          <a:bodyPr numCol="1">
            <a:normAutofit/>
          </a:bodyPr>
          <a:lstStyle/>
          <a:p>
            <a:pPr marL="342900" indent="-342900" algn="just">
              <a:buClrTx/>
              <a:buFont typeface="Arial" panose="020B0604020202020204" pitchFamily="34" charset="0"/>
              <a:buChar char="•"/>
            </a:pPr>
            <a:r>
              <a:rPr lang="es-AR" altLang="es-AR" sz="1800" b="0" dirty="0">
                <a:solidFill>
                  <a:srgbClr val="000000"/>
                </a:solidFill>
                <a:effectLst/>
              </a:rPr>
              <a:t>Según la cantidad de productos vendidos, las locaciones quedan en las siguientes posiciones:</a:t>
            </a:r>
          </a:p>
          <a:p>
            <a:pPr algn="just"/>
            <a:r>
              <a:rPr lang="es-AR" altLang="es-AR" sz="1800" b="0" dirty="0">
                <a:effectLst/>
              </a:rPr>
              <a:t>  </a:t>
            </a:r>
            <a:r>
              <a:rPr lang="es-AR" altLang="es-AR" sz="1800" b="1" dirty="0">
                <a:effectLst/>
              </a:rPr>
              <a:t>1</a:t>
            </a:r>
            <a:r>
              <a:rPr lang="es-AR" altLang="es-AR" sz="1800" b="0" dirty="0">
                <a:effectLst/>
              </a:rPr>
              <a:t>. EB </a:t>
            </a:r>
            <a:r>
              <a:rPr lang="es-AR" altLang="es-AR" sz="1800" b="0" dirty="0" err="1">
                <a:effectLst/>
              </a:rPr>
              <a:t>Public</a:t>
            </a:r>
            <a:r>
              <a:rPr lang="es-AR" altLang="es-AR" sz="1800" b="0" dirty="0">
                <a:effectLst/>
              </a:rPr>
              <a:t> Library </a:t>
            </a:r>
            <a:r>
              <a:rPr lang="es-AR" altLang="es-AR" sz="1800" b="1" dirty="0">
                <a:effectLst/>
              </a:rPr>
              <a:t>2</a:t>
            </a:r>
            <a:r>
              <a:rPr lang="es-AR" altLang="es-AR" sz="1800" b="0" dirty="0">
                <a:effectLst/>
              </a:rPr>
              <a:t>. </a:t>
            </a:r>
            <a:r>
              <a:rPr lang="es-AR" altLang="es-AR" sz="1800" b="0" dirty="0" err="1">
                <a:effectLst/>
              </a:rPr>
              <a:t>Guttenplan’s</a:t>
            </a:r>
            <a:r>
              <a:rPr lang="es-AR" altLang="es-AR" sz="1800" b="0" dirty="0">
                <a:effectLst/>
              </a:rPr>
              <a:t> </a:t>
            </a:r>
            <a:r>
              <a:rPr lang="es-AR" altLang="es-AR" sz="1800" b="1" dirty="0">
                <a:effectLst/>
              </a:rPr>
              <a:t>3</a:t>
            </a:r>
            <a:r>
              <a:rPr lang="es-AR" altLang="es-AR" sz="1800" b="0" dirty="0">
                <a:effectLst/>
              </a:rPr>
              <a:t>. </a:t>
            </a:r>
            <a:r>
              <a:rPr lang="es-AR" altLang="es-AR" sz="1800" b="0" dirty="0" err="1">
                <a:effectLst/>
              </a:rPr>
              <a:t>Brunswicks</a:t>
            </a:r>
            <a:r>
              <a:rPr lang="es-AR" altLang="es-AR" sz="1800" b="0" dirty="0">
                <a:effectLst/>
              </a:rPr>
              <a:t> </a:t>
            </a:r>
            <a:r>
              <a:rPr lang="es-AR" altLang="es-AR" sz="1800" b="0" dirty="0" err="1">
                <a:effectLst/>
              </a:rPr>
              <a:t>Sq</a:t>
            </a:r>
            <a:r>
              <a:rPr lang="es-AR" altLang="es-AR" sz="1800" b="0" dirty="0">
                <a:effectLst/>
              </a:rPr>
              <a:t> Mall </a:t>
            </a:r>
            <a:r>
              <a:rPr lang="es-AR" altLang="es-AR" sz="1800" b="1" dirty="0">
                <a:effectLst/>
              </a:rPr>
              <a:t>4</a:t>
            </a:r>
            <a:r>
              <a:rPr lang="es-AR" altLang="es-AR" sz="1800" b="0" dirty="0">
                <a:effectLst/>
              </a:rPr>
              <a:t>. </a:t>
            </a:r>
            <a:r>
              <a:rPr lang="es-AR" altLang="es-AR" sz="1800" b="0" dirty="0" err="1">
                <a:effectLst/>
              </a:rPr>
              <a:t>Earle</a:t>
            </a:r>
            <a:r>
              <a:rPr lang="es-AR" altLang="es-AR" sz="1800" b="0" dirty="0">
                <a:effectLst/>
              </a:rPr>
              <a:t> </a:t>
            </a:r>
            <a:r>
              <a:rPr lang="es-AR" altLang="es-AR" sz="1800" b="0" dirty="0" err="1">
                <a:effectLst/>
              </a:rPr>
              <a:t>Asphalt</a:t>
            </a:r>
            <a:endParaRPr lang="es-AR" altLang="es-AR" sz="1800" b="0" dirty="0">
              <a:effectLst/>
            </a:endParaRPr>
          </a:p>
          <a:p>
            <a:pPr marL="342900" indent="-342900" algn="just">
              <a:buClrTx/>
              <a:buFont typeface="Arial" panose="020B0604020202020204" pitchFamily="34" charset="0"/>
              <a:buChar char="•"/>
            </a:pPr>
            <a:r>
              <a:rPr lang="es-AR" altLang="es-AR" sz="1800" b="0" dirty="0">
                <a:solidFill>
                  <a:srgbClr val="000000"/>
                </a:solidFill>
                <a:effectLst/>
              </a:rPr>
              <a:t>Al analizar el dinero recaudado en cada ubicación, las posiciones son las siguientes: </a:t>
            </a:r>
          </a:p>
          <a:p>
            <a:pPr algn="just"/>
            <a:r>
              <a:rPr lang="es-AR" altLang="es-AR" sz="1800" b="0" dirty="0">
                <a:effectLst/>
              </a:rPr>
              <a:t>  </a:t>
            </a:r>
            <a:r>
              <a:rPr lang="es-AR" altLang="es-AR" sz="1800" b="1" dirty="0">
                <a:effectLst/>
              </a:rPr>
              <a:t>1</a:t>
            </a:r>
            <a:r>
              <a:rPr lang="es-AR" altLang="es-AR" sz="1800" b="0" dirty="0">
                <a:effectLst/>
              </a:rPr>
              <a:t>. EB </a:t>
            </a:r>
            <a:r>
              <a:rPr lang="es-AR" altLang="es-AR" sz="1800" b="0" dirty="0" err="1">
                <a:effectLst/>
              </a:rPr>
              <a:t>Public</a:t>
            </a:r>
            <a:r>
              <a:rPr lang="es-AR" altLang="es-AR" sz="1800" b="0" dirty="0">
                <a:effectLst/>
              </a:rPr>
              <a:t> Library </a:t>
            </a:r>
            <a:r>
              <a:rPr lang="es-AR" altLang="es-AR" sz="1800" b="1" dirty="0">
                <a:effectLst/>
              </a:rPr>
              <a:t>2</a:t>
            </a:r>
            <a:r>
              <a:rPr lang="es-AR" altLang="es-AR" sz="1800" b="0" dirty="0">
                <a:effectLst/>
              </a:rPr>
              <a:t>. Brunswick </a:t>
            </a:r>
            <a:r>
              <a:rPr lang="es-AR" altLang="es-AR" sz="1800" b="0" dirty="0" err="1">
                <a:effectLst/>
              </a:rPr>
              <a:t>Sq</a:t>
            </a:r>
            <a:r>
              <a:rPr lang="es-AR" altLang="es-AR" sz="1800" b="0" dirty="0">
                <a:effectLst/>
              </a:rPr>
              <a:t> Mall </a:t>
            </a:r>
            <a:r>
              <a:rPr lang="es-AR" altLang="es-AR" sz="1800" b="1" dirty="0">
                <a:effectLst/>
              </a:rPr>
              <a:t>3</a:t>
            </a:r>
            <a:r>
              <a:rPr lang="es-AR" altLang="es-AR" sz="1800" b="0" dirty="0">
                <a:effectLst/>
              </a:rPr>
              <a:t>. </a:t>
            </a:r>
            <a:r>
              <a:rPr lang="es-AR" altLang="es-AR" sz="1800" b="0" dirty="0" err="1">
                <a:effectLst/>
              </a:rPr>
              <a:t>Guttenplan’s</a:t>
            </a:r>
            <a:r>
              <a:rPr lang="es-AR" altLang="es-AR" sz="1800" b="0" dirty="0">
                <a:effectLst/>
              </a:rPr>
              <a:t> </a:t>
            </a:r>
            <a:r>
              <a:rPr lang="es-AR" altLang="es-AR" sz="1800" b="1" dirty="0">
                <a:effectLst/>
              </a:rPr>
              <a:t>4</a:t>
            </a:r>
            <a:r>
              <a:rPr lang="es-AR" altLang="es-AR" sz="1800" b="0" dirty="0">
                <a:effectLst/>
              </a:rPr>
              <a:t>. </a:t>
            </a:r>
            <a:r>
              <a:rPr lang="es-AR" altLang="es-AR" sz="1800" b="0" dirty="0" err="1">
                <a:effectLst/>
              </a:rPr>
              <a:t>Earle</a:t>
            </a:r>
            <a:r>
              <a:rPr lang="es-AR" altLang="es-AR" sz="1800" b="0" dirty="0">
                <a:effectLst/>
              </a:rPr>
              <a:t> </a:t>
            </a:r>
            <a:r>
              <a:rPr lang="es-AR" altLang="es-AR" sz="1800" b="0" dirty="0" err="1">
                <a:effectLst/>
              </a:rPr>
              <a:t>Asphalt</a:t>
            </a:r>
            <a:endParaRPr lang="es-AR" altLang="es-AR" sz="1800" b="0" dirty="0">
              <a:effectLst/>
            </a:endParaRPr>
          </a:p>
          <a:p>
            <a:pPr marL="342900" indent="-342900" algn="just">
              <a:buClrTx/>
              <a:buFont typeface="Arial" panose="020B0604020202020204" pitchFamily="34" charset="0"/>
              <a:buChar char="•"/>
            </a:pPr>
            <a:r>
              <a:rPr lang="es-MX" altLang="es-MX" sz="1800" b="0" dirty="0">
                <a:solidFill>
                  <a:srgbClr val="000000"/>
                </a:solidFill>
                <a:effectLst/>
              </a:rPr>
              <a:t>Considerando el total de transacciones, las ventas por categoría quedan de la siguiente manera:</a:t>
            </a:r>
          </a:p>
          <a:p>
            <a:pPr algn="just"/>
            <a:r>
              <a:rPr lang="es-MX" altLang="es-MX" sz="1800" b="0" dirty="0">
                <a:solidFill>
                  <a:srgbClr val="0000FF"/>
                </a:solidFill>
                <a:effectLst/>
              </a:rPr>
              <a:t> </a:t>
            </a:r>
            <a:r>
              <a:rPr lang="es-MX" altLang="es-MX" sz="1800" b="0" dirty="0">
                <a:effectLst/>
              </a:rPr>
              <a:t> </a:t>
            </a:r>
            <a:r>
              <a:rPr lang="es-MX" altLang="es-MX" sz="1800" b="1" dirty="0">
                <a:effectLst/>
              </a:rPr>
              <a:t>1</a:t>
            </a:r>
            <a:r>
              <a:rPr lang="es-MX" altLang="es-MX" sz="1800" b="0" dirty="0">
                <a:effectLst/>
              </a:rPr>
              <a:t>. </a:t>
            </a:r>
            <a:r>
              <a:rPr lang="es-MX" altLang="es-MX" sz="1800" b="0" dirty="0" err="1">
                <a:effectLst/>
              </a:rPr>
              <a:t>Food</a:t>
            </a:r>
            <a:r>
              <a:rPr lang="es-MX" altLang="es-MX" sz="1800" b="0" dirty="0">
                <a:effectLst/>
              </a:rPr>
              <a:t> </a:t>
            </a:r>
            <a:r>
              <a:rPr lang="es-MX" altLang="es-MX" sz="1800" b="1" dirty="0">
                <a:effectLst/>
              </a:rPr>
              <a:t>2</a:t>
            </a:r>
            <a:r>
              <a:rPr lang="es-MX" altLang="es-MX" sz="1800" b="0" dirty="0">
                <a:effectLst/>
              </a:rPr>
              <a:t>. Non </a:t>
            </a:r>
            <a:r>
              <a:rPr lang="es-MX" altLang="es-MX" sz="1800" b="0" dirty="0" err="1">
                <a:effectLst/>
              </a:rPr>
              <a:t>Carbonated</a:t>
            </a:r>
            <a:r>
              <a:rPr lang="es-MX" altLang="es-MX" sz="1800" b="0" dirty="0">
                <a:effectLst/>
              </a:rPr>
              <a:t> </a:t>
            </a:r>
            <a:r>
              <a:rPr lang="es-MX" altLang="es-MX" sz="1800" b="1" dirty="0">
                <a:effectLst/>
              </a:rPr>
              <a:t>3</a:t>
            </a:r>
            <a:r>
              <a:rPr lang="es-MX" altLang="es-MX" sz="1800" b="0" dirty="0">
                <a:effectLst/>
              </a:rPr>
              <a:t>. </a:t>
            </a:r>
            <a:r>
              <a:rPr lang="es-MX" altLang="es-MX" sz="1800" b="0" dirty="0" err="1">
                <a:effectLst/>
              </a:rPr>
              <a:t>Carbonated</a:t>
            </a:r>
            <a:r>
              <a:rPr lang="es-MX" altLang="es-MX" sz="1800" b="0" dirty="0">
                <a:effectLst/>
              </a:rPr>
              <a:t> 4. </a:t>
            </a:r>
            <a:r>
              <a:rPr lang="es-MX" altLang="es-MX" sz="1800" b="0" dirty="0" err="1">
                <a:effectLst/>
              </a:rPr>
              <a:t>Water</a:t>
            </a:r>
            <a:endParaRPr lang="es-MX" altLang="es-MX" sz="1800" b="0" dirty="0">
              <a:effectLst/>
            </a:endParaRPr>
          </a:p>
          <a:p>
            <a:pPr marL="342900" indent="-342900" algn="just">
              <a:buClrTx/>
              <a:buFont typeface="Arial" panose="020B0604020202020204" pitchFamily="34" charset="0"/>
              <a:buChar char="•"/>
            </a:pPr>
            <a:r>
              <a:rPr lang="es-MX" altLang="es-MX" sz="1800" b="0" dirty="0">
                <a:solidFill>
                  <a:srgbClr val="000000"/>
                </a:solidFill>
                <a:effectLst/>
              </a:rPr>
              <a:t>Para tres de las cuatro ubicaciones, </a:t>
            </a:r>
            <a:r>
              <a:rPr lang="es-MX" altLang="es-MX" sz="1800" b="0" dirty="0" err="1">
                <a:solidFill>
                  <a:srgbClr val="000000"/>
                </a:solidFill>
                <a:effectLst/>
              </a:rPr>
              <a:t>Food</a:t>
            </a:r>
            <a:r>
              <a:rPr lang="es-MX" altLang="es-MX" sz="1800" b="0" dirty="0">
                <a:solidFill>
                  <a:srgbClr val="000000"/>
                </a:solidFill>
                <a:effectLst/>
              </a:rPr>
              <a:t> es la categoría más vendida y </a:t>
            </a:r>
            <a:r>
              <a:rPr lang="es-MX" altLang="es-MX" sz="1800" b="0" dirty="0" err="1">
                <a:solidFill>
                  <a:srgbClr val="000000"/>
                </a:solidFill>
                <a:effectLst/>
              </a:rPr>
              <a:t>Water</a:t>
            </a:r>
            <a:r>
              <a:rPr lang="es-MX" altLang="es-MX" sz="1800" b="0" dirty="0">
                <a:solidFill>
                  <a:srgbClr val="000000"/>
                </a:solidFill>
                <a:effectLst/>
              </a:rPr>
              <a:t>, la menos vendida. Non </a:t>
            </a:r>
            <a:r>
              <a:rPr lang="es-MX" altLang="es-MX" sz="1800" b="0" dirty="0" err="1">
                <a:solidFill>
                  <a:srgbClr val="000000"/>
                </a:solidFill>
                <a:effectLst/>
              </a:rPr>
              <a:t>carbonated</a:t>
            </a:r>
            <a:r>
              <a:rPr lang="es-MX" altLang="es-MX" sz="1800" b="0" dirty="0">
                <a:solidFill>
                  <a:srgbClr val="000000"/>
                </a:solidFill>
                <a:effectLst/>
              </a:rPr>
              <a:t> es la más vendida para una sola de las ubicaciones mientras que </a:t>
            </a:r>
            <a:r>
              <a:rPr lang="es-MX" altLang="es-MX" sz="1800" b="0" dirty="0" err="1">
                <a:solidFill>
                  <a:srgbClr val="000000"/>
                </a:solidFill>
                <a:effectLst/>
              </a:rPr>
              <a:t>Carbonated</a:t>
            </a:r>
            <a:r>
              <a:rPr lang="es-MX" altLang="es-MX" sz="1800" b="0" dirty="0">
                <a:solidFill>
                  <a:srgbClr val="000000"/>
                </a:solidFill>
                <a:effectLst/>
              </a:rPr>
              <a:t> es la menos vendida para una sola ubicación.  </a:t>
            </a:r>
          </a:p>
          <a:p>
            <a:pPr marL="342900" indent="-342900" algn="just">
              <a:buClrTx/>
              <a:buFont typeface="Arial" panose="020B0604020202020204" pitchFamily="34" charset="0"/>
              <a:buChar char="•"/>
            </a:pPr>
            <a:r>
              <a:rPr lang="es-MX" altLang="es-MX" sz="1800" b="0" dirty="0">
                <a:solidFill>
                  <a:srgbClr val="000000"/>
                </a:solidFill>
                <a:effectLst/>
              </a:rPr>
              <a:t>La recaudación por categoría, arroja los siguientes resultados:</a:t>
            </a:r>
          </a:p>
          <a:p>
            <a:pPr algn="just"/>
            <a:r>
              <a:rPr lang="es-MX" altLang="es-MX" sz="1800" b="0" dirty="0">
                <a:solidFill>
                  <a:srgbClr val="0000FF"/>
                </a:solidFill>
                <a:effectLst/>
              </a:rPr>
              <a:t> </a:t>
            </a:r>
            <a:r>
              <a:rPr lang="es-MX" altLang="es-MX" sz="1800" b="0" dirty="0">
                <a:effectLst/>
              </a:rPr>
              <a:t> </a:t>
            </a:r>
            <a:r>
              <a:rPr lang="es-MX" altLang="es-MX" sz="1800" b="1" dirty="0">
                <a:effectLst/>
              </a:rPr>
              <a:t>1</a:t>
            </a:r>
            <a:r>
              <a:rPr lang="es-MX" altLang="es-MX" sz="1800" b="0" dirty="0">
                <a:effectLst/>
              </a:rPr>
              <a:t>. Non </a:t>
            </a:r>
            <a:r>
              <a:rPr lang="es-MX" altLang="es-MX" sz="1800" b="0" dirty="0" err="1">
                <a:effectLst/>
              </a:rPr>
              <a:t>Carbonated</a:t>
            </a:r>
            <a:r>
              <a:rPr lang="es-MX" altLang="es-MX" sz="1800" b="0" dirty="0">
                <a:effectLst/>
              </a:rPr>
              <a:t> </a:t>
            </a:r>
            <a:r>
              <a:rPr lang="es-MX" altLang="es-MX" sz="1800" b="1" dirty="0">
                <a:effectLst/>
              </a:rPr>
              <a:t>2</a:t>
            </a:r>
            <a:r>
              <a:rPr lang="es-MX" altLang="es-MX" sz="1800" b="0" dirty="0">
                <a:effectLst/>
              </a:rPr>
              <a:t>. </a:t>
            </a:r>
            <a:r>
              <a:rPr lang="es-MX" altLang="es-MX" sz="1800" b="0" dirty="0" err="1">
                <a:effectLst/>
              </a:rPr>
              <a:t>Water</a:t>
            </a:r>
            <a:r>
              <a:rPr lang="es-MX" altLang="es-MX" sz="1800" b="0" dirty="0">
                <a:effectLst/>
              </a:rPr>
              <a:t> </a:t>
            </a:r>
            <a:r>
              <a:rPr lang="es-MX" altLang="es-MX" sz="1800" b="1" dirty="0">
                <a:effectLst/>
              </a:rPr>
              <a:t>3</a:t>
            </a:r>
            <a:r>
              <a:rPr lang="es-MX" altLang="es-MX" sz="1800" b="0" dirty="0">
                <a:effectLst/>
              </a:rPr>
              <a:t>. </a:t>
            </a:r>
            <a:r>
              <a:rPr lang="es-MX" altLang="es-MX" sz="1800" b="0" dirty="0" err="1">
                <a:effectLst/>
              </a:rPr>
              <a:t>Food</a:t>
            </a:r>
            <a:r>
              <a:rPr lang="es-MX" altLang="es-MX" sz="1800" b="0" dirty="0">
                <a:effectLst/>
              </a:rPr>
              <a:t> </a:t>
            </a:r>
            <a:r>
              <a:rPr lang="es-MX" altLang="es-MX" sz="1800" b="1" dirty="0">
                <a:effectLst/>
              </a:rPr>
              <a:t>4</a:t>
            </a:r>
            <a:r>
              <a:rPr lang="es-MX" altLang="es-MX" sz="1800" b="0" dirty="0">
                <a:effectLst/>
              </a:rPr>
              <a:t>. </a:t>
            </a:r>
            <a:r>
              <a:rPr lang="es-MX" altLang="es-MX" sz="1800" b="0" dirty="0" err="1">
                <a:effectLst/>
              </a:rPr>
              <a:t>Carbonated</a:t>
            </a:r>
            <a:endParaRPr lang="es-MX" altLang="es-MX" sz="1800" b="0" dirty="0">
              <a:effectLst/>
            </a:endParaRPr>
          </a:p>
          <a:p>
            <a:endParaRPr lang="es-AR" altLang="es-AR" dirty="0"/>
          </a:p>
        </p:txBody>
      </p:sp>
      <p:sp>
        <p:nvSpPr>
          <p:cNvPr id="4" name="Botón de acción: obtener información 3">
            <a:hlinkClick r:id="" action="ppaction://noaction" highlightClick="1"/>
            <a:extLst>
              <a:ext uri="{FF2B5EF4-FFF2-40B4-BE49-F238E27FC236}">
                <a16:creationId xmlns:a16="http://schemas.microsoft.com/office/drawing/2014/main" id="{13F54197-FD2B-0AA2-4D34-09870C794E3C}"/>
              </a:ext>
            </a:extLst>
          </p:cNvPr>
          <p:cNvSpPr/>
          <p:nvPr/>
        </p:nvSpPr>
        <p:spPr>
          <a:xfrm>
            <a:off x="1091381" y="2934929"/>
            <a:ext cx="45719" cy="457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AR" altLang="es-AR"/>
          </a:p>
        </p:txBody>
      </p:sp>
    </p:spTree>
    <p:extLst>
      <p:ext uri="{BB962C8B-B14F-4D97-AF65-F5344CB8AC3E}">
        <p14:creationId xmlns:p14="http://schemas.microsoft.com/office/powerpoint/2010/main" val="326924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358E3-2BA2-CE63-80E2-FA158DB2C546}"/>
              </a:ext>
            </a:extLst>
          </p:cNvPr>
          <p:cNvSpPr>
            <a:spLocks noGrp="1"/>
          </p:cNvSpPr>
          <p:nvPr>
            <p:ph type="title"/>
          </p:nvPr>
        </p:nvSpPr>
        <p:spPr>
          <a:xfrm>
            <a:off x="609600" y="557785"/>
            <a:ext cx="10972800" cy="725326"/>
          </a:xfrm>
        </p:spPr>
        <p:txBody>
          <a:bodyPr numCol="1">
            <a:normAutofit/>
          </a:bodyPr>
          <a:lstStyle/>
          <a:p>
            <a:pPr algn="ctr"/>
            <a:r>
              <a:rPr lang="es-AR" altLang="es-AR" sz="4000" b="1" dirty="0" err="1"/>
              <a:t>Insights</a:t>
            </a:r>
            <a:r>
              <a:rPr lang="es-AR" altLang="es-AR" sz="4000" b="1" dirty="0"/>
              <a:t> generales</a:t>
            </a:r>
          </a:p>
        </p:txBody>
      </p:sp>
      <p:sp>
        <p:nvSpPr>
          <p:cNvPr id="16" name="Marcador de contenido 15">
            <a:extLst>
              <a:ext uri="{FF2B5EF4-FFF2-40B4-BE49-F238E27FC236}">
                <a16:creationId xmlns:a16="http://schemas.microsoft.com/office/drawing/2014/main" id="{27EECCE9-BDCB-2883-E889-13752DB59F63}"/>
              </a:ext>
            </a:extLst>
          </p:cNvPr>
          <p:cNvSpPr>
            <a:spLocks noGrp="1"/>
          </p:cNvSpPr>
          <p:nvPr>
            <p:ph idx="1"/>
          </p:nvPr>
        </p:nvSpPr>
        <p:spPr>
          <a:xfrm>
            <a:off x="336755" y="1489588"/>
            <a:ext cx="11518490" cy="5017104"/>
          </a:xfrm>
        </p:spPr>
        <p:txBody>
          <a:bodyPr numCol="1">
            <a:normAutofit/>
          </a:bodyPr>
          <a:lstStyle/>
          <a:p>
            <a:pPr marL="342900" indent="-342900" algn="just">
              <a:buClrTx/>
              <a:buFont typeface="Arial" panose="020B0604020202020204" pitchFamily="34" charset="0"/>
              <a:buChar char="•"/>
            </a:pPr>
            <a:r>
              <a:rPr lang="es-MX" altLang="es-MX" sz="1800" b="0" dirty="0">
                <a:solidFill>
                  <a:srgbClr val="000000"/>
                </a:solidFill>
                <a:effectLst/>
              </a:rPr>
              <a:t>Mucha variedad de productos ofrecidos por categoría, mayoritariamente para la categoría </a:t>
            </a:r>
            <a:r>
              <a:rPr lang="es-MX" altLang="es-MX" sz="1800" b="0" dirty="0" err="1">
                <a:solidFill>
                  <a:srgbClr val="000000"/>
                </a:solidFill>
                <a:effectLst/>
              </a:rPr>
              <a:t>Food</a:t>
            </a:r>
            <a:r>
              <a:rPr lang="es-MX" altLang="es-MX" sz="1800" b="0" dirty="0">
                <a:solidFill>
                  <a:srgbClr val="000000"/>
                </a:solidFill>
                <a:effectLst/>
              </a:rPr>
              <a:t>, más allá de que no se encuentran todos los productos en todas las ubicaciones.  </a:t>
            </a:r>
          </a:p>
          <a:p>
            <a:pPr marL="342900" indent="-342900" algn="just">
              <a:buClrTx/>
              <a:buFont typeface="Arial" panose="020B0604020202020204" pitchFamily="34" charset="0"/>
              <a:buChar char="•"/>
            </a:pPr>
            <a:r>
              <a:rPr lang="es-MX" altLang="es-MX" sz="1800" b="0" dirty="0">
                <a:solidFill>
                  <a:srgbClr val="000000"/>
                </a:solidFill>
                <a:effectLst/>
              </a:rPr>
              <a:t>El promedio de venta mensual es de 24.600 transacciones. Sólo tres de los ocho meses analizados no logran alcanzarlo, con marzo apenas por debajo del promedio y enero y febrero muy por debajo. Julio y junio, en ese orden, son los meses con mayores transacciones, muy por encima del promedio.</a:t>
            </a:r>
          </a:p>
          <a:p>
            <a:pPr marL="342900" indent="-342900" algn="just">
              <a:buClrTx/>
              <a:buFont typeface="Arial" panose="020B0604020202020204" pitchFamily="34" charset="0"/>
              <a:buChar char="•"/>
            </a:pPr>
            <a:r>
              <a:rPr lang="es-MX" altLang="es-MX" sz="1800" b="0" dirty="0">
                <a:solidFill>
                  <a:srgbClr val="000000"/>
                </a:solidFill>
                <a:effectLst/>
              </a:rPr>
              <a:t>Junio es el mes con pico de ventas de las categoría </a:t>
            </a:r>
            <a:r>
              <a:rPr lang="es-MX" altLang="es-MX" sz="1800" b="0" dirty="0" err="1">
                <a:solidFill>
                  <a:srgbClr val="000000"/>
                </a:solidFill>
                <a:effectLst/>
              </a:rPr>
              <a:t>Food</a:t>
            </a:r>
            <a:r>
              <a:rPr lang="es-MX" altLang="es-MX" sz="1800" b="0" dirty="0">
                <a:solidFill>
                  <a:srgbClr val="000000"/>
                </a:solidFill>
                <a:effectLst/>
              </a:rPr>
              <a:t> y Non </a:t>
            </a:r>
            <a:r>
              <a:rPr lang="es-MX" altLang="es-MX" sz="1800" b="0" dirty="0" err="1">
                <a:solidFill>
                  <a:srgbClr val="000000"/>
                </a:solidFill>
                <a:effectLst/>
              </a:rPr>
              <a:t>Carbonated</a:t>
            </a:r>
            <a:r>
              <a:rPr lang="es-MX" altLang="es-MX" sz="1800" b="0" dirty="0">
                <a:solidFill>
                  <a:srgbClr val="000000"/>
                </a:solidFill>
                <a:effectLst/>
              </a:rPr>
              <a:t>. Para la categoría </a:t>
            </a:r>
            <a:r>
              <a:rPr lang="es-MX" altLang="es-MX" sz="1800" b="0" dirty="0" err="1">
                <a:solidFill>
                  <a:srgbClr val="000000"/>
                </a:solidFill>
                <a:effectLst/>
              </a:rPr>
              <a:t>Carbonated</a:t>
            </a:r>
            <a:r>
              <a:rPr lang="es-MX" altLang="es-MX" sz="1800" b="0" dirty="0">
                <a:solidFill>
                  <a:srgbClr val="000000"/>
                </a:solidFill>
                <a:effectLst/>
              </a:rPr>
              <a:t>, el máximo de ventas se registra en abril; mientras que para </a:t>
            </a:r>
            <a:r>
              <a:rPr lang="es-MX" altLang="es-MX" sz="1800" b="0" dirty="0" err="1">
                <a:solidFill>
                  <a:srgbClr val="000000"/>
                </a:solidFill>
                <a:effectLst/>
              </a:rPr>
              <a:t>Water</a:t>
            </a:r>
            <a:r>
              <a:rPr lang="es-MX" altLang="es-MX" sz="1800" b="0" dirty="0">
                <a:solidFill>
                  <a:srgbClr val="000000"/>
                </a:solidFill>
                <a:effectLst/>
              </a:rPr>
              <a:t> es en julio. </a:t>
            </a:r>
          </a:p>
          <a:p>
            <a:pPr marL="342900" indent="-342900" algn="just">
              <a:buClrTx/>
              <a:buFont typeface="Arial" panose="020B0604020202020204" pitchFamily="34" charset="0"/>
              <a:buChar char="•"/>
            </a:pPr>
            <a:r>
              <a:rPr lang="es-MX" altLang="es-MX" sz="1800" b="0" dirty="0">
                <a:solidFill>
                  <a:srgbClr val="000000"/>
                </a:solidFill>
                <a:effectLst/>
              </a:rPr>
              <a:t>Los máximos de ventas considerando las ubicaciones son abril para </a:t>
            </a:r>
            <a:r>
              <a:rPr lang="es-MX" altLang="es-MX" sz="1800" b="0" dirty="0" err="1">
                <a:solidFill>
                  <a:srgbClr val="000000"/>
                </a:solidFill>
                <a:effectLst/>
              </a:rPr>
              <a:t>Guttenplan's</a:t>
            </a:r>
            <a:r>
              <a:rPr lang="es-MX" altLang="es-MX" sz="1800" b="0" dirty="0">
                <a:solidFill>
                  <a:srgbClr val="000000"/>
                </a:solidFill>
                <a:effectLst/>
              </a:rPr>
              <a:t>, mayo para Brunswick </a:t>
            </a:r>
            <a:r>
              <a:rPr lang="es-MX" altLang="es-MX" sz="1800" b="0" dirty="0" err="1">
                <a:solidFill>
                  <a:srgbClr val="000000"/>
                </a:solidFill>
                <a:effectLst/>
              </a:rPr>
              <a:t>Sq</a:t>
            </a:r>
            <a:r>
              <a:rPr lang="es-MX" altLang="es-MX" sz="1800" b="0" dirty="0">
                <a:solidFill>
                  <a:srgbClr val="000000"/>
                </a:solidFill>
                <a:effectLst/>
              </a:rPr>
              <a:t> Mall, junio para EB </a:t>
            </a:r>
            <a:r>
              <a:rPr lang="es-MX" altLang="es-MX" sz="1800" b="0" dirty="0" err="1">
                <a:solidFill>
                  <a:srgbClr val="000000"/>
                </a:solidFill>
                <a:effectLst/>
              </a:rPr>
              <a:t>Public</a:t>
            </a:r>
            <a:r>
              <a:rPr lang="es-MX" altLang="es-MX" sz="1800" b="0" dirty="0">
                <a:solidFill>
                  <a:srgbClr val="000000"/>
                </a:solidFill>
                <a:effectLst/>
              </a:rPr>
              <a:t> Library y agosto para </a:t>
            </a:r>
            <a:r>
              <a:rPr lang="es-MX" altLang="es-MX" sz="1800" b="0" dirty="0" err="1">
                <a:solidFill>
                  <a:srgbClr val="000000"/>
                </a:solidFill>
                <a:effectLst/>
              </a:rPr>
              <a:t>Earle</a:t>
            </a:r>
            <a:r>
              <a:rPr lang="es-MX" altLang="es-MX" sz="1800" b="0" dirty="0">
                <a:solidFill>
                  <a:srgbClr val="000000"/>
                </a:solidFill>
                <a:effectLst/>
              </a:rPr>
              <a:t> </a:t>
            </a:r>
            <a:r>
              <a:rPr lang="es-MX" altLang="es-MX" sz="1800" b="0" dirty="0" err="1">
                <a:solidFill>
                  <a:srgbClr val="000000"/>
                </a:solidFill>
                <a:effectLst/>
              </a:rPr>
              <a:t>Asphalt</a:t>
            </a:r>
            <a:r>
              <a:rPr lang="es-MX" altLang="es-MX" sz="1800" b="0" dirty="0">
                <a:solidFill>
                  <a:srgbClr val="000000"/>
                </a:solidFill>
                <a:effectLst/>
              </a:rPr>
              <a:t>.</a:t>
            </a:r>
          </a:p>
          <a:p>
            <a:endParaRPr lang="es-AR" altLang="es-AR" dirty="0"/>
          </a:p>
        </p:txBody>
      </p:sp>
      <p:sp>
        <p:nvSpPr>
          <p:cNvPr id="4" name="Botón de acción: obtener información 3">
            <a:hlinkClick r:id="" action="ppaction://noaction" highlightClick="1"/>
            <a:extLst>
              <a:ext uri="{FF2B5EF4-FFF2-40B4-BE49-F238E27FC236}">
                <a16:creationId xmlns:a16="http://schemas.microsoft.com/office/drawing/2014/main" id="{13F54197-FD2B-0AA2-4D34-09870C794E3C}"/>
              </a:ext>
            </a:extLst>
          </p:cNvPr>
          <p:cNvSpPr/>
          <p:nvPr/>
        </p:nvSpPr>
        <p:spPr>
          <a:xfrm>
            <a:off x="1091381" y="2934929"/>
            <a:ext cx="45719" cy="457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AR" altLang="es-AR"/>
          </a:p>
        </p:txBody>
      </p:sp>
    </p:spTree>
    <p:extLst>
      <p:ext uri="{BB962C8B-B14F-4D97-AF65-F5344CB8AC3E}">
        <p14:creationId xmlns:p14="http://schemas.microsoft.com/office/powerpoint/2010/main" val="393729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358E3-2BA2-CE63-80E2-FA158DB2C546}"/>
              </a:ext>
            </a:extLst>
          </p:cNvPr>
          <p:cNvSpPr>
            <a:spLocks noGrp="1"/>
          </p:cNvSpPr>
          <p:nvPr>
            <p:ph type="title"/>
          </p:nvPr>
        </p:nvSpPr>
        <p:spPr>
          <a:xfrm>
            <a:off x="609600" y="557785"/>
            <a:ext cx="10972800" cy="725326"/>
          </a:xfrm>
        </p:spPr>
        <p:txBody>
          <a:bodyPr numCol="1">
            <a:normAutofit/>
          </a:bodyPr>
          <a:lstStyle/>
          <a:p>
            <a:pPr algn="ctr"/>
            <a:r>
              <a:rPr lang="es-AR" altLang="es-AR" sz="4000" b="1" dirty="0"/>
              <a:t>Conclusiones generales</a:t>
            </a:r>
          </a:p>
        </p:txBody>
      </p:sp>
      <p:sp>
        <p:nvSpPr>
          <p:cNvPr id="16" name="Marcador de contenido 15">
            <a:extLst>
              <a:ext uri="{FF2B5EF4-FFF2-40B4-BE49-F238E27FC236}">
                <a16:creationId xmlns:a16="http://schemas.microsoft.com/office/drawing/2014/main" id="{27EECCE9-BDCB-2883-E889-13752DB59F63}"/>
              </a:ext>
            </a:extLst>
          </p:cNvPr>
          <p:cNvSpPr>
            <a:spLocks noGrp="1"/>
          </p:cNvSpPr>
          <p:nvPr>
            <p:ph idx="1"/>
          </p:nvPr>
        </p:nvSpPr>
        <p:spPr>
          <a:xfrm>
            <a:off x="336755" y="1489588"/>
            <a:ext cx="11518490" cy="5017104"/>
          </a:xfrm>
        </p:spPr>
        <p:txBody>
          <a:bodyPr numCol="1">
            <a:normAutofit/>
          </a:bodyPr>
          <a:lstStyle/>
          <a:p>
            <a:r>
              <a:rPr lang="es-MX" altLang="es-MX" b="0" dirty="0">
                <a:solidFill>
                  <a:srgbClr val="000000"/>
                </a:solidFill>
                <a:effectLst/>
              </a:rPr>
              <a:t>A mayor cantidad de ventas se espera mayor recaudación. Esta lógica puede verse claramente cuando analizamos las ventas por ubicación. Sin embargo, cuando lo hacemos respecto a las categorías, los resultados están muy lejos de lo esperado. Esto está directamente relacionado al precio de venta de los productos. La mayoría de los productos ofrecidos se encuentran entre 1 y 35 inclusive; por encima de los 175 y hasta los 325 (precio de venta más caro), la variedad se reduce notablemente. </a:t>
            </a:r>
          </a:p>
          <a:p>
            <a:r>
              <a:rPr lang="es-MX" altLang="es-MX" b="0" dirty="0">
                <a:solidFill>
                  <a:srgbClr val="000000"/>
                </a:solidFill>
                <a:effectLst/>
              </a:rPr>
              <a:t>En cuanto a la estacionalidad, los meses de enero y febrero son los de menos ventas, como es de esperarse, dadas las bajas temperaturas y los gastos producidos por las fiestas. Por el contrario, los meses correspondientes al verano son los de más ventas, alentado por la llegada de mayor turismo y por el hecho de que los residentes se encuentren de vacaciones y más propensos a realizar gastos y consumir más de lo frecuente.</a:t>
            </a:r>
          </a:p>
          <a:p>
            <a:endParaRPr lang="es-AR" altLang="es-AR" dirty="0"/>
          </a:p>
        </p:txBody>
      </p:sp>
      <p:sp>
        <p:nvSpPr>
          <p:cNvPr id="4" name="Botón de acción: obtener información 3">
            <a:hlinkClick r:id="" action="ppaction://noaction" highlightClick="1"/>
            <a:extLst>
              <a:ext uri="{FF2B5EF4-FFF2-40B4-BE49-F238E27FC236}">
                <a16:creationId xmlns:a16="http://schemas.microsoft.com/office/drawing/2014/main" id="{13F54197-FD2B-0AA2-4D34-09870C794E3C}"/>
              </a:ext>
            </a:extLst>
          </p:cNvPr>
          <p:cNvSpPr/>
          <p:nvPr/>
        </p:nvSpPr>
        <p:spPr>
          <a:xfrm>
            <a:off x="1091381" y="2934929"/>
            <a:ext cx="45719" cy="457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AR" altLang="es-AR"/>
          </a:p>
        </p:txBody>
      </p:sp>
    </p:spTree>
    <p:extLst>
      <p:ext uri="{BB962C8B-B14F-4D97-AF65-F5344CB8AC3E}">
        <p14:creationId xmlns:p14="http://schemas.microsoft.com/office/powerpoint/2010/main" val="155499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358E3-2BA2-CE63-80E2-FA158DB2C546}"/>
              </a:ext>
            </a:extLst>
          </p:cNvPr>
          <p:cNvSpPr>
            <a:spLocks noGrp="1"/>
          </p:cNvSpPr>
          <p:nvPr>
            <p:ph type="title"/>
          </p:nvPr>
        </p:nvSpPr>
        <p:spPr>
          <a:xfrm>
            <a:off x="609600" y="557785"/>
            <a:ext cx="10972800" cy="725326"/>
          </a:xfrm>
        </p:spPr>
        <p:txBody>
          <a:bodyPr numCol="1">
            <a:normAutofit/>
          </a:bodyPr>
          <a:lstStyle/>
          <a:p>
            <a:pPr algn="ctr"/>
            <a:r>
              <a:rPr lang="es-AR" altLang="es-AR" sz="4000" b="1" dirty="0"/>
              <a:t>Recomendaciones generales</a:t>
            </a:r>
          </a:p>
        </p:txBody>
      </p:sp>
      <p:sp>
        <p:nvSpPr>
          <p:cNvPr id="16" name="Marcador de contenido 15">
            <a:extLst>
              <a:ext uri="{FF2B5EF4-FFF2-40B4-BE49-F238E27FC236}">
                <a16:creationId xmlns:a16="http://schemas.microsoft.com/office/drawing/2014/main" id="{27EECCE9-BDCB-2883-E889-13752DB59F63}"/>
              </a:ext>
            </a:extLst>
          </p:cNvPr>
          <p:cNvSpPr>
            <a:spLocks noGrp="1"/>
          </p:cNvSpPr>
          <p:nvPr>
            <p:ph idx="1"/>
          </p:nvPr>
        </p:nvSpPr>
        <p:spPr>
          <a:xfrm>
            <a:off x="336755" y="1489588"/>
            <a:ext cx="11518490" cy="5017104"/>
          </a:xfrm>
        </p:spPr>
        <p:txBody>
          <a:bodyPr numCol="1">
            <a:normAutofit/>
          </a:bodyPr>
          <a:lstStyle/>
          <a:p>
            <a:pPr algn="just"/>
            <a:r>
              <a:rPr lang="es-MX" altLang="es-MX" b="0" dirty="0">
                <a:solidFill>
                  <a:srgbClr val="000000"/>
                </a:solidFill>
                <a:effectLst/>
              </a:rPr>
              <a:t>La recomendación sería sacar de la venta aquellos productos que, más allá de su precio, registren una baja demanda en general. De los 170 productos ofrecidos, 42 de ellos se vendieron mensualmente en promedio menos de 10 unidades (menos de 3 por ubicación). Esto permitiría poder cargar las máquinas con mayor cantidad de los productos más vendidos e incluso probar con mercadería nueva, con un rango de precios incluso más altos. </a:t>
            </a:r>
          </a:p>
          <a:p>
            <a:pPr algn="just"/>
            <a:r>
              <a:rPr lang="es-MX" altLang="es-MX" b="0" dirty="0">
                <a:solidFill>
                  <a:srgbClr val="000000"/>
                </a:solidFill>
                <a:effectLst/>
              </a:rPr>
              <a:t>Que siempre estén los mismos productos en cada máquina, genera una gran previsibilidad y, en consecuencia, poco entusiasmo por parte de los clientes. Por ejemplo, que todos los meses haya 3 productos por categoría nuevos, que al mes siguiente serán reemplazados por otros nunca antes puestos a la venta (o que hace mucho tiempo hayan sido ofrecidos), podría aumentar la curiosidad en los clientes por visitar cada máquina y ver que es lo nuevo que se ofrece por tiempo limitado, lo que podría aumentar la venta en general de cada ubicación. Esto podría hacerse tomando como punto de referencia la estacionalidad, ofreciendo así bebidas en los meses de verano y alimentos más calóricos en el invierno.</a:t>
            </a:r>
          </a:p>
          <a:p>
            <a:endParaRPr lang="es-AR" altLang="es-AR" dirty="0"/>
          </a:p>
        </p:txBody>
      </p:sp>
      <p:sp>
        <p:nvSpPr>
          <p:cNvPr id="4" name="Botón de acción: obtener información 3">
            <a:hlinkClick r:id="" action="ppaction://noaction" highlightClick="1"/>
            <a:extLst>
              <a:ext uri="{FF2B5EF4-FFF2-40B4-BE49-F238E27FC236}">
                <a16:creationId xmlns:a16="http://schemas.microsoft.com/office/drawing/2014/main" id="{13F54197-FD2B-0AA2-4D34-09870C794E3C}"/>
              </a:ext>
            </a:extLst>
          </p:cNvPr>
          <p:cNvSpPr/>
          <p:nvPr/>
        </p:nvSpPr>
        <p:spPr>
          <a:xfrm>
            <a:off x="1091381" y="2934929"/>
            <a:ext cx="45719" cy="457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AR" altLang="es-AR"/>
          </a:p>
        </p:txBody>
      </p:sp>
    </p:spTree>
    <p:extLst>
      <p:ext uri="{BB962C8B-B14F-4D97-AF65-F5344CB8AC3E}">
        <p14:creationId xmlns:p14="http://schemas.microsoft.com/office/powerpoint/2010/main" val="2681511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C3996-F3E7-5967-33FE-DACA753C8B55}"/>
              </a:ext>
            </a:extLst>
          </p:cNvPr>
          <p:cNvSpPr>
            <a:spLocks noGrp="1"/>
          </p:cNvSpPr>
          <p:nvPr>
            <p:ph type="title"/>
          </p:nvPr>
        </p:nvSpPr>
        <p:spPr>
          <a:xfrm>
            <a:off x="609600" y="557785"/>
            <a:ext cx="10972800" cy="758398"/>
          </a:xfrm>
        </p:spPr>
        <p:txBody>
          <a:bodyPr numCol="1">
            <a:normAutofit fontScale="90000"/>
          </a:bodyPr>
          <a:lstStyle/>
          <a:p>
            <a:pPr algn="ctr"/>
            <a:r>
              <a:rPr lang="es-AR" altLang="es-AR" b="1" dirty="0" err="1"/>
              <a:t>Earle</a:t>
            </a:r>
            <a:r>
              <a:rPr lang="es-AR" altLang="es-AR" b="1" dirty="0"/>
              <a:t> </a:t>
            </a:r>
            <a:r>
              <a:rPr lang="es-AR" altLang="es-AR" b="1" dirty="0" err="1"/>
              <a:t>Asphalt</a:t>
            </a:r>
            <a:endParaRPr lang="es-AR" altLang="es-AR" b="1" dirty="0"/>
          </a:p>
        </p:txBody>
      </p:sp>
      <p:sp>
        <p:nvSpPr>
          <p:cNvPr id="3" name="Marcador de contenido 2">
            <a:extLst>
              <a:ext uri="{FF2B5EF4-FFF2-40B4-BE49-F238E27FC236}">
                <a16:creationId xmlns:a16="http://schemas.microsoft.com/office/drawing/2014/main" id="{8614D565-CC1B-34E6-F2CD-B740ED4C86C4}"/>
              </a:ext>
            </a:extLst>
          </p:cNvPr>
          <p:cNvSpPr>
            <a:spLocks noGrp="1"/>
          </p:cNvSpPr>
          <p:nvPr>
            <p:ph sz="half" idx="1"/>
          </p:nvPr>
        </p:nvSpPr>
        <p:spPr>
          <a:xfrm>
            <a:off x="609599" y="1316183"/>
            <a:ext cx="10972799" cy="4860779"/>
          </a:xfrm>
        </p:spPr>
        <p:txBody>
          <a:bodyPr numCol="1">
            <a:normAutofit fontScale="92500" lnSpcReduction="10000"/>
          </a:bodyPr>
          <a:lstStyle/>
          <a:p>
            <a:r>
              <a:rPr lang="es-MX" altLang="es-MX" sz="2200" b="1" dirty="0" err="1">
                <a:effectLst/>
              </a:rPr>
              <a:t>Insights</a:t>
            </a:r>
            <a:endParaRPr lang="es-MX" altLang="es-MX" sz="2200" b="1" dirty="0">
              <a:effectLst/>
            </a:endParaRPr>
          </a:p>
          <a:p>
            <a:pPr marL="342900" indent="-342900">
              <a:buClrTx/>
              <a:buFont typeface="Arial" panose="020B0604020202020204" pitchFamily="34" charset="0"/>
              <a:buChar char="•"/>
            </a:pPr>
            <a:r>
              <a:rPr lang="es-MX" altLang="es-MX" sz="2200" b="0" dirty="0">
                <a:effectLst/>
              </a:rPr>
              <a:t>Ubicación con la menor cantidad de ventas (mucha diferencia con las otras ubicaciones)</a:t>
            </a:r>
          </a:p>
          <a:p>
            <a:pPr marL="342900" indent="-342900">
              <a:buClrTx/>
              <a:buFont typeface="Arial" panose="020B0604020202020204" pitchFamily="34" charset="0"/>
              <a:buChar char="•"/>
            </a:pPr>
            <a:r>
              <a:rPr lang="es-MX" altLang="es-MX" sz="2200" b="0" dirty="0">
                <a:effectLst/>
              </a:rPr>
              <a:t>Ubicación con menor recaudación</a:t>
            </a:r>
          </a:p>
          <a:p>
            <a:pPr marL="342900" indent="-342900">
              <a:buClrTx/>
              <a:buFont typeface="Arial" panose="020B0604020202020204" pitchFamily="34" charset="0"/>
              <a:buChar char="•"/>
            </a:pPr>
            <a:r>
              <a:rPr lang="es-MX" altLang="es-MX" sz="2200" b="0" dirty="0">
                <a:effectLst/>
              </a:rPr>
              <a:t>Categoría más vendida "</a:t>
            </a:r>
            <a:r>
              <a:rPr lang="es-MX" altLang="es-MX" sz="2200" b="0" dirty="0" err="1">
                <a:effectLst/>
              </a:rPr>
              <a:t>Food</a:t>
            </a:r>
            <a:r>
              <a:rPr lang="es-MX" altLang="es-MX" sz="2200" b="0" dirty="0">
                <a:effectLst/>
              </a:rPr>
              <a:t>" (representa más del 90% de las ventas totales)</a:t>
            </a:r>
          </a:p>
          <a:p>
            <a:pPr marL="342900" indent="-342900">
              <a:buClrTx/>
              <a:buFont typeface="Arial" panose="020B0604020202020204" pitchFamily="34" charset="0"/>
              <a:buChar char="•"/>
            </a:pPr>
            <a:r>
              <a:rPr lang="es-MX" altLang="es-MX" sz="2200" b="0" dirty="0">
                <a:effectLst/>
              </a:rPr>
              <a:t>Pocas ventas en las demás categorías</a:t>
            </a:r>
          </a:p>
          <a:p>
            <a:endParaRPr lang="es-MX" altLang="es-MX" sz="2200" b="0" dirty="0">
              <a:effectLst/>
            </a:endParaRPr>
          </a:p>
          <a:p>
            <a:r>
              <a:rPr lang="es-MX" altLang="es-MX" sz="2200" b="1" dirty="0">
                <a:effectLst/>
              </a:rPr>
              <a:t>Recomendaciones</a:t>
            </a:r>
          </a:p>
          <a:p>
            <a:pPr marL="342900" indent="-342900">
              <a:buClrTx/>
              <a:buFont typeface="Arial" panose="020B0604020202020204" pitchFamily="34" charset="0"/>
              <a:buChar char="•"/>
            </a:pPr>
            <a:r>
              <a:rPr lang="es-MX" altLang="es-MX" sz="2200" b="0" dirty="0">
                <a:effectLst/>
              </a:rPr>
              <a:t>Disminuir el stock de agua y bebidas no gasificadas, para tener más productos de las categorías más vendidas</a:t>
            </a:r>
          </a:p>
          <a:p>
            <a:pPr marL="342900" indent="-342900">
              <a:buClrTx/>
              <a:buFont typeface="Arial" panose="020B0604020202020204" pitchFamily="34" charset="0"/>
              <a:buChar char="•"/>
            </a:pPr>
            <a:r>
              <a:rPr lang="es-MX" altLang="es-MX" sz="2200" b="0" dirty="0">
                <a:effectLst/>
              </a:rPr>
              <a:t>Dentro de las categorías más vendidas ("</a:t>
            </a:r>
            <a:r>
              <a:rPr lang="es-MX" altLang="es-MX" sz="2200" b="0" dirty="0" err="1">
                <a:effectLst/>
              </a:rPr>
              <a:t>Food</a:t>
            </a:r>
            <a:r>
              <a:rPr lang="es-MX" altLang="es-MX" sz="2200" b="0" dirty="0">
                <a:effectLst/>
              </a:rPr>
              <a:t>", “Non </a:t>
            </a:r>
            <a:r>
              <a:rPr lang="es-MX" altLang="es-MX" sz="2200" b="0" dirty="0" err="1">
                <a:effectLst/>
              </a:rPr>
              <a:t>Carbonated</a:t>
            </a:r>
            <a:r>
              <a:rPr lang="es-MX" altLang="es-MX" sz="2200" b="0" dirty="0">
                <a:effectLst/>
              </a:rPr>
              <a:t>"), aumentar el stock de los productos más vendidos e incorporar la oferta de productos más caros</a:t>
            </a:r>
          </a:p>
          <a:p>
            <a:endParaRPr lang="es-AR" altLang="es-AR" dirty="0"/>
          </a:p>
        </p:txBody>
      </p:sp>
    </p:spTree>
    <p:extLst>
      <p:ext uri="{BB962C8B-B14F-4D97-AF65-F5344CB8AC3E}">
        <p14:creationId xmlns:p14="http://schemas.microsoft.com/office/powerpoint/2010/main" val="156513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81"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82"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83" name="Rectangle 18">
            <a:extLst>
              <a:ext uri="{FF2B5EF4-FFF2-40B4-BE49-F238E27FC236}">
                <a16:creationId xmlns:a16="http://schemas.microsoft.com/office/drawing/2014/main" id="{57CFE97C-CA9B-4CDF-900D-6E4572A40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2" name="Título 1">
            <a:extLst>
              <a:ext uri="{FF2B5EF4-FFF2-40B4-BE49-F238E27FC236}">
                <a16:creationId xmlns:a16="http://schemas.microsoft.com/office/drawing/2014/main" id="{930E8195-1222-89E5-41EC-5DD61FAA23C3}"/>
              </a:ext>
            </a:extLst>
          </p:cNvPr>
          <p:cNvSpPr>
            <a:spLocks noGrp="1"/>
          </p:cNvSpPr>
          <p:nvPr>
            <p:ph type="title"/>
          </p:nvPr>
        </p:nvSpPr>
        <p:spPr>
          <a:xfrm>
            <a:off x="540327" y="2921720"/>
            <a:ext cx="7065818" cy="1247528"/>
          </a:xfrm>
        </p:spPr>
        <p:txBody>
          <a:bodyPr vert="horz" lIns="91440" tIns="45720" rIns="91440" bIns="45720" numCol="1" rtlCol="0" anchor="b">
            <a:normAutofit/>
          </a:bodyPr>
          <a:lstStyle/>
          <a:p>
            <a:r>
              <a:rPr lang="en-US" sz="6600" b="1" dirty="0"/>
              <a:t>INTRODUCCIÓN</a:t>
            </a:r>
          </a:p>
        </p:txBody>
      </p:sp>
      <p:pic>
        <p:nvPicPr>
          <p:cNvPr id="8" name="Imagen 7" descr="Icono  Descripción generada automáticamente">
            <a:extLst>
              <a:ext uri="{FF2B5EF4-FFF2-40B4-BE49-F238E27FC236}">
                <a16:creationId xmlns:a16="http://schemas.microsoft.com/office/drawing/2014/main" id="{89C06D79-D3A9-9024-355B-F9463F3206A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7218" b="-1"/>
          <a:stretch/>
        </p:blipFill>
        <p:spPr>
          <a:xfrm>
            <a:off x="6946426" y="3"/>
            <a:ext cx="5245573" cy="5832761"/>
          </a:xfrm>
          <a:custGeom>
            <a:avLst/>
            <a:gdLst/>
            <a:ahLst/>
            <a:cxnLst/>
            <a:rect l="l" t="t" r="r" b="b"/>
            <a:pathLst>
              <a:path w="5592502" h="6218525">
                <a:moveTo>
                  <a:pt x="2549391" y="5657612"/>
                </a:moveTo>
                <a:cubicBezTo>
                  <a:pt x="2568895" y="5660359"/>
                  <a:pt x="2588012" y="5665853"/>
                  <a:pt x="2606158" y="5674005"/>
                </a:cubicBezTo>
                <a:cubicBezTo>
                  <a:pt x="2690694" y="5711355"/>
                  <a:pt x="2743699" y="5803287"/>
                  <a:pt x="2734722" y="5897877"/>
                </a:cubicBezTo>
                <a:cubicBezTo>
                  <a:pt x="2720716" y="6045476"/>
                  <a:pt x="2578003" y="6136188"/>
                  <a:pt x="2445921" y="6086557"/>
                </a:cubicBezTo>
                <a:cubicBezTo>
                  <a:pt x="2352551" y="6051652"/>
                  <a:pt x="2293727" y="5951889"/>
                  <a:pt x="2306440" y="5850621"/>
                </a:cubicBezTo>
                <a:cubicBezTo>
                  <a:pt x="2319512" y="5745685"/>
                  <a:pt x="2398158" y="5671063"/>
                  <a:pt x="2490307" y="5657701"/>
                </a:cubicBezTo>
                <a:cubicBezTo>
                  <a:pt x="2509998" y="5654864"/>
                  <a:pt x="2529887" y="5654864"/>
                  <a:pt x="2549391" y="5657612"/>
                </a:cubicBezTo>
                <a:close/>
                <a:moveTo>
                  <a:pt x="708303" y="494981"/>
                </a:moveTo>
                <a:cubicBezTo>
                  <a:pt x="758766" y="498141"/>
                  <a:pt x="808381" y="509490"/>
                  <a:pt x="855181" y="528594"/>
                </a:cubicBezTo>
                <a:cubicBezTo>
                  <a:pt x="1052623" y="608676"/>
                  <a:pt x="1174866" y="823069"/>
                  <a:pt x="1146999" y="1039903"/>
                </a:cubicBezTo>
                <a:cubicBezTo>
                  <a:pt x="1106562" y="1357577"/>
                  <a:pt x="789750" y="1547407"/>
                  <a:pt x="502601" y="1427029"/>
                </a:cubicBezTo>
                <a:cubicBezTo>
                  <a:pt x="303292" y="1343573"/>
                  <a:pt x="183634" y="1123578"/>
                  <a:pt x="217535" y="904373"/>
                </a:cubicBezTo>
                <a:cubicBezTo>
                  <a:pt x="256894" y="649831"/>
                  <a:pt x="474662" y="481046"/>
                  <a:pt x="708303" y="494981"/>
                </a:cubicBezTo>
                <a:close/>
                <a:moveTo>
                  <a:pt x="2580518" y="186644"/>
                </a:moveTo>
                <a:cubicBezTo>
                  <a:pt x="2602438" y="187938"/>
                  <a:pt x="2623999" y="192821"/>
                  <a:pt x="2644369" y="201008"/>
                </a:cubicBezTo>
                <a:cubicBezTo>
                  <a:pt x="2730556" y="235843"/>
                  <a:pt x="2783562" y="328998"/>
                  <a:pt x="2771424" y="423660"/>
                </a:cubicBezTo>
                <a:cubicBezTo>
                  <a:pt x="2753683" y="561920"/>
                  <a:pt x="2615927" y="644516"/>
                  <a:pt x="2491026" y="592159"/>
                </a:cubicBezTo>
                <a:cubicBezTo>
                  <a:pt x="2404264" y="555816"/>
                  <a:pt x="2352192" y="460147"/>
                  <a:pt x="2366987" y="364694"/>
                </a:cubicBezTo>
                <a:cubicBezTo>
                  <a:pt x="2384081" y="253943"/>
                  <a:pt x="2478888" y="180540"/>
                  <a:pt x="2580518" y="186644"/>
                </a:cubicBezTo>
                <a:close/>
                <a:moveTo>
                  <a:pt x="3406298" y="0"/>
                </a:moveTo>
                <a:lnTo>
                  <a:pt x="4023898" y="0"/>
                </a:lnTo>
                <a:lnTo>
                  <a:pt x="4039485" y="16440"/>
                </a:lnTo>
                <a:cubicBezTo>
                  <a:pt x="4112899" y="107670"/>
                  <a:pt x="4150006" y="228832"/>
                  <a:pt x="4134340" y="350976"/>
                </a:cubicBezTo>
                <a:cubicBezTo>
                  <a:pt x="4097638" y="636402"/>
                  <a:pt x="3812859" y="806910"/>
                  <a:pt x="3554440" y="699175"/>
                </a:cubicBezTo>
                <a:cubicBezTo>
                  <a:pt x="3374882" y="624048"/>
                  <a:pt x="3267147" y="426247"/>
                  <a:pt x="3297887" y="228805"/>
                </a:cubicBezTo>
                <a:cubicBezTo>
                  <a:pt x="3311165" y="142914"/>
                  <a:pt x="3347028" y="67910"/>
                  <a:pt x="3397755" y="8363"/>
                </a:cubicBezTo>
                <a:close/>
                <a:moveTo>
                  <a:pt x="1503015" y="0"/>
                </a:moveTo>
                <a:lnTo>
                  <a:pt x="1857869" y="0"/>
                </a:lnTo>
                <a:lnTo>
                  <a:pt x="1875734" y="7199"/>
                </a:lnTo>
                <a:cubicBezTo>
                  <a:pt x="1972792" y="53203"/>
                  <a:pt x="2044088" y="119768"/>
                  <a:pt x="2073805" y="147644"/>
                </a:cubicBezTo>
                <a:cubicBezTo>
                  <a:pt x="2298899" y="357871"/>
                  <a:pt x="2120777" y="615502"/>
                  <a:pt x="2304070" y="931092"/>
                </a:cubicBezTo>
                <a:cubicBezTo>
                  <a:pt x="2332548" y="977849"/>
                  <a:pt x="2365220" y="1021948"/>
                  <a:pt x="2401678" y="1062815"/>
                </a:cubicBezTo>
                <a:cubicBezTo>
                  <a:pt x="2473501" y="1144478"/>
                  <a:pt x="2607307" y="1130114"/>
                  <a:pt x="2658732" y="1035092"/>
                </a:cubicBezTo>
                <a:cubicBezTo>
                  <a:pt x="2743699" y="878014"/>
                  <a:pt x="2824931" y="701903"/>
                  <a:pt x="2989622" y="656081"/>
                </a:cubicBezTo>
                <a:cubicBezTo>
                  <a:pt x="3309810" y="566949"/>
                  <a:pt x="3500428" y="1096285"/>
                  <a:pt x="3832251" y="1033009"/>
                </a:cubicBezTo>
                <a:cubicBezTo>
                  <a:pt x="3970008" y="1006722"/>
                  <a:pt x="4049875" y="893816"/>
                  <a:pt x="4122489" y="753905"/>
                </a:cubicBezTo>
                <a:cubicBezTo>
                  <a:pt x="4142671" y="714904"/>
                  <a:pt x="4162351" y="673821"/>
                  <a:pt x="4182533" y="631806"/>
                </a:cubicBezTo>
                <a:cubicBezTo>
                  <a:pt x="4229290" y="465301"/>
                  <a:pt x="4292692" y="172828"/>
                  <a:pt x="4600355" y="8334"/>
                </a:cubicBezTo>
                <a:lnTo>
                  <a:pt x="4621097" y="0"/>
                </a:lnTo>
                <a:lnTo>
                  <a:pt x="5592502" y="0"/>
                </a:lnTo>
                <a:lnTo>
                  <a:pt x="5592502" y="6214998"/>
                </a:lnTo>
                <a:lnTo>
                  <a:pt x="5570190" y="6214772"/>
                </a:lnTo>
                <a:cubicBezTo>
                  <a:pt x="5484588" y="6205588"/>
                  <a:pt x="5403563" y="6179480"/>
                  <a:pt x="5336013" y="6134537"/>
                </a:cubicBezTo>
                <a:cubicBezTo>
                  <a:pt x="5329154" y="6129869"/>
                  <a:pt x="5322654" y="6124696"/>
                  <a:pt x="5316549" y="6119095"/>
                </a:cubicBezTo>
                <a:cubicBezTo>
                  <a:pt x="5197251" y="6026083"/>
                  <a:pt x="4557234" y="5546951"/>
                  <a:pt x="4161920" y="5655261"/>
                </a:cubicBezTo>
                <a:cubicBezTo>
                  <a:pt x="3724588" y="5774990"/>
                  <a:pt x="3364683" y="6051365"/>
                  <a:pt x="3163578" y="5852918"/>
                </a:cubicBezTo>
                <a:cubicBezTo>
                  <a:pt x="3116533" y="5806591"/>
                  <a:pt x="3049235" y="5739436"/>
                  <a:pt x="2973749" y="5663664"/>
                </a:cubicBezTo>
                <a:cubicBezTo>
                  <a:pt x="2851650" y="5565913"/>
                  <a:pt x="2725959" y="5472256"/>
                  <a:pt x="2569025" y="5499547"/>
                </a:cubicBezTo>
                <a:cubicBezTo>
                  <a:pt x="2209910" y="5562035"/>
                  <a:pt x="2237849" y="5993549"/>
                  <a:pt x="1769490" y="6169659"/>
                </a:cubicBezTo>
                <a:cubicBezTo>
                  <a:pt x="1527877" y="6260515"/>
                  <a:pt x="1178242" y="6229415"/>
                  <a:pt x="1004789" y="6036355"/>
                </a:cubicBezTo>
                <a:cubicBezTo>
                  <a:pt x="724104" y="5723780"/>
                  <a:pt x="1106993" y="5230642"/>
                  <a:pt x="804905" y="4851273"/>
                </a:cubicBezTo>
                <a:cubicBezTo>
                  <a:pt x="628292" y="4629698"/>
                  <a:pt x="441120" y="4729173"/>
                  <a:pt x="243535" y="4461846"/>
                </a:cubicBezTo>
                <a:cubicBezTo>
                  <a:pt x="97446" y="4264262"/>
                  <a:pt x="-23647" y="4082765"/>
                  <a:pt x="35822" y="3819891"/>
                </a:cubicBezTo>
                <a:cubicBezTo>
                  <a:pt x="115402" y="3468316"/>
                  <a:pt x="419645" y="3331136"/>
                  <a:pt x="416485" y="3077311"/>
                </a:cubicBezTo>
                <a:cubicBezTo>
                  <a:pt x="412894" y="2772206"/>
                  <a:pt x="39413" y="2711086"/>
                  <a:pt x="2855" y="2363246"/>
                </a:cubicBezTo>
                <a:cubicBezTo>
                  <a:pt x="-20990" y="2136357"/>
                  <a:pt x="106640" y="1864649"/>
                  <a:pt x="308319" y="1738959"/>
                </a:cubicBezTo>
                <a:cubicBezTo>
                  <a:pt x="680004" y="1507042"/>
                  <a:pt x="1099021" y="1898408"/>
                  <a:pt x="1384015" y="1665772"/>
                </a:cubicBezTo>
                <a:cubicBezTo>
                  <a:pt x="1554236" y="1526793"/>
                  <a:pt x="1581960" y="1242948"/>
                  <a:pt x="1548849" y="1064181"/>
                </a:cubicBezTo>
                <a:cubicBezTo>
                  <a:pt x="1485717" y="723810"/>
                  <a:pt x="1206612" y="668075"/>
                  <a:pt x="1216954" y="408794"/>
                </a:cubicBezTo>
                <a:cubicBezTo>
                  <a:pt x="1222664" y="264268"/>
                  <a:pt x="1316043" y="114328"/>
                  <a:pt x="1447763" y="29453"/>
                </a:cubicBezTo>
                <a:close/>
              </a:path>
            </a:pathLst>
          </a:custGeom>
        </p:spPr>
      </p:pic>
    </p:spTree>
    <p:extLst>
      <p:ext uri="{BB962C8B-B14F-4D97-AF65-F5344CB8AC3E}">
        <p14:creationId xmlns:p14="http://schemas.microsoft.com/office/powerpoint/2010/main" val="2648125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C3996-F3E7-5967-33FE-DACA753C8B55}"/>
              </a:ext>
            </a:extLst>
          </p:cNvPr>
          <p:cNvSpPr>
            <a:spLocks noGrp="1"/>
          </p:cNvSpPr>
          <p:nvPr>
            <p:ph type="title"/>
          </p:nvPr>
        </p:nvSpPr>
        <p:spPr>
          <a:xfrm>
            <a:off x="609600" y="513540"/>
            <a:ext cx="10972800" cy="758398"/>
          </a:xfrm>
        </p:spPr>
        <p:txBody>
          <a:bodyPr numCol="1">
            <a:normAutofit fontScale="90000"/>
          </a:bodyPr>
          <a:lstStyle/>
          <a:p>
            <a:pPr algn="ctr"/>
            <a:r>
              <a:rPr lang="es-AR" altLang="es-AR" b="1" dirty="0"/>
              <a:t>Brunswick Square Mall</a:t>
            </a:r>
          </a:p>
        </p:txBody>
      </p:sp>
      <p:sp>
        <p:nvSpPr>
          <p:cNvPr id="3" name="Marcador de contenido 2">
            <a:extLst>
              <a:ext uri="{FF2B5EF4-FFF2-40B4-BE49-F238E27FC236}">
                <a16:creationId xmlns:a16="http://schemas.microsoft.com/office/drawing/2014/main" id="{8614D565-CC1B-34E6-F2CD-B740ED4C86C4}"/>
              </a:ext>
            </a:extLst>
          </p:cNvPr>
          <p:cNvSpPr>
            <a:spLocks noGrp="1"/>
          </p:cNvSpPr>
          <p:nvPr>
            <p:ph sz="half" idx="1"/>
          </p:nvPr>
        </p:nvSpPr>
        <p:spPr>
          <a:xfrm>
            <a:off x="609599" y="1316183"/>
            <a:ext cx="10972799" cy="4860779"/>
          </a:xfrm>
        </p:spPr>
        <p:txBody>
          <a:bodyPr numCol="1">
            <a:normAutofit lnSpcReduction="10000"/>
          </a:bodyPr>
          <a:lstStyle/>
          <a:p>
            <a:r>
              <a:rPr lang="es-MX" altLang="es-MX" sz="2200" b="1" dirty="0" err="1">
                <a:effectLst/>
              </a:rPr>
              <a:t>Insights</a:t>
            </a:r>
            <a:endParaRPr lang="es-MX" altLang="es-MX" sz="2200" b="1" dirty="0">
              <a:effectLst/>
            </a:endParaRPr>
          </a:p>
          <a:p>
            <a:pPr marL="342900" indent="-342900">
              <a:buClrTx/>
              <a:buFont typeface="Arial" panose="020B0604020202020204" pitchFamily="34" charset="0"/>
              <a:buChar char="•"/>
            </a:pPr>
            <a:r>
              <a:rPr lang="es-MX" altLang="es-MX" sz="2200" b="0" dirty="0">
                <a:effectLst/>
              </a:rPr>
              <a:t>Ubicación en el tercer puesto en cantidad de ventas</a:t>
            </a:r>
          </a:p>
          <a:p>
            <a:pPr marL="342900" indent="-342900">
              <a:buClrTx/>
              <a:buFont typeface="Arial" panose="020B0604020202020204" pitchFamily="34" charset="0"/>
              <a:buChar char="•"/>
            </a:pPr>
            <a:r>
              <a:rPr lang="es-MX" altLang="es-MX" sz="2200" dirty="0"/>
              <a:t>Segunda ubicación que más recaudó</a:t>
            </a:r>
            <a:endParaRPr lang="es-MX" altLang="es-MX" sz="2200" b="0" dirty="0">
              <a:effectLst/>
            </a:endParaRPr>
          </a:p>
          <a:p>
            <a:pPr marL="342900" indent="-342900">
              <a:buClrTx/>
              <a:buFont typeface="Arial" panose="020B0604020202020204" pitchFamily="34" charset="0"/>
              <a:buChar char="•"/>
            </a:pPr>
            <a:r>
              <a:rPr lang="es-MX" altLang="es-MX" sz="2200" b="0" dirty="0">
                <a:effectLst/>
              </a:rPr>
              <a:t>La categoría más vendida es “</a:t>
            </a:r>
            <a:r>
              <a:rPr lang="es-MX" altLang="es-MX" sz="2200" b="0" dirty="0" err="1">
                <a:effectLst/>
              </a:rPr>
              <a:t>Water</a:t>
            </a:r>
            <a:r>
              <a:rPr lang="es-MX" altLang="es-MX" sz="2200" b="0" dirty="0">
                <a:effectLst/>
              </a:rPr>
              <a:t>”, seguida por “</a:t>
            </a:r>
            <a:r>
              <a:rPr lang="es-MX" altLang="es-MX" sz="2200" b="0" dirty="0" err="1">
                <a:effectLst/>
              </a:rPr>
              <a:t>Food</a:t>
            </a:r>
            <a:r>
              <a:rPr lang="es-MX" altLang="es-MX" sz="2200" b="0" dirty="0">
                <a:effectLst/>
              </a:rPr>
              <a:t>”</a:t>
            </a:r>
          </a:p>
          <a:p>
            <a:endParaRPr lang="es-MX" altLang="es-MX" sz="2200" b="0" dirty="0">
              <a:effectLst/>
            </a:endParaRPr>
          </a:p>
          <a:p>
            <a:r>
              <a:rPr lang="es-MX" altLang="es-MX" sz="2200" b="1" dirty="0">
                <a:effectLst/>
              </a:rPr>
              <a:t>Recomendaciones</a:t>
            </a:r>
          </a:p>
          <a:p>
            <a:pPr marL="342900" indent="-342900">
              <a:buClrTx/>
              <a:buFont typeface="Arial" panose="020B0604020202020204" pitchFamily="34" charset="0"/>
              <a:buChar char="•"/>
            </a:pPr>
            <a:r>
              <a:rPr lang="es-MX" altLang="es-MX" sz="2200" b="0" dirty="0">
                <a:effectLst/>
              </a:rPr>
              <a:t>Disminuir </a:t>
            </a:r>
            <a:r>
              <a:rPr lang="es-MX" altLang="es-MX" sz="2200" dirty="0"/>
              <a:t>la oferta de las categorías menos vendidas (gaseosas</a:t>
            </a:r>
            <a:r>
              <a:rPr lang="es-MX" altLang="es-MX" sz="2200" b="0" dirty="0">
                <a:effectLst/>
              </a:rPr>
              <a:t> y bebidas no gasificadas)</a:t>
            </a:r>
          </a:p>
          <a:p>
            <a:pPr marL="342900" indent="-342900">
              <a:buClrTx/>
              <a:buFont typeface="Arial" panose="020B0604020202020204" pitchFamily="34" charset="0"/>
              <a:buChar char="•"/>
            </a:pPr>
            <a:r>
              <a:rPr lang="es-MX" altLang="es-MX" sz="2200" dirty="0"/>
              <a:t>Aumentar el stock </a:t>
            </a:r>
            <a:r>
              <a:rPr lang="es-MX" altLang="es-MX" sz="2200" b="0" dirty="0">
                <a:effectLst/>
              </a:rPr>
              <a:t>de las categorías más vendidas</a:t>
            </a:r>
          </a:p>
          <a:p>
            <a:pPr marL="342900" indent="-342900">
              <a:buClrTx/>
              <a:buFont typeface="Arial" panose="020B0604020202020204" pitchFamily="34" charset="0"/>
              <a:buChar char="•"/>
            </a:pPr>
            <a:r>
              <a:rPr lang="es-MX" altLang="es-MX" sz="2200" dirty="0"/>
              <a:t>Aumentar la oferta  en </a:t>
            </a:r>
            <a:r>
              <a:rPr lang="es-MX" altLang="es-MX" sz="2200" b="0" dirty="0">
                <a:effectLst/>
              </a:rPr>
              <a:t> las categorías más vendidas, con productos de mayor precio de venta </a:t>
            </a:r>
            <a:endParaRPr lang="es-AR" altLang="es-AR" dirty="0"/>
          </a:p>
        </p:txBody>
      </p:sp>
    </p:spTree>
    <p:extLst>
      <p:ext uri="{BB962C8B-B14F-4D97-AF65-F5344CB8AC3E}">
        <p14:creationId xmlns:p14="http://schemas.microsoft.com/office/powerpoint/2010/main" val="29217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C3996-F3E7-5967-33FE-DACA753C8B55}"/>
              </a:ext>
            </a:extLst>
          </p:cNvPr>
          <p:cNvSpPr>
            <a:spLocks noGrp="1"/>
          </p:cNvSpPr>
          <p:nvPr>
            <p:ph type="title"/>
          </p:nvPr>
        </p:nvSpPr>
        <p:spPr>
          <a:xfrm>
            <a:off x="609600" y="557785"/>
            <a:ext cx="10972800" cy="758398"/>
          </a:xfrm>
        </p:spPr>
        <p:txBody>
          <a:bodyPr numCol="1">
            <a:normAutofit fontScale="90000"/>
          </a:bodyPr>
          <a:lstStyle/>
          <a:p>
            <a:pPr algn="ctr"/>
            <a:r>
              <a:rPr lang="es-AR" altLang="es-AR" b="1" dirty="0"/>
              <a:t>EB </a:t>
            </a:r>
            <a:r>
              <a:rPr lang="es-AR" altLang="es-AR" b="1" dirty="0" err="1"/>
              <a:t>Public</a:t>
            </a:r>
            <a:r>
              <a:rPr lang="es-AR" altLang="es-AR" b="1" dirty="0"/>
              <a:t> Library</a:t>
            </a:r>
          </a:p>
        </p:txBody>
      </p:sp>
      <p:sp>
        <p:nvSpPr>
          <p:cNvPr id="3" name="Marcador de contenido 2">
            <a:extLst>
              <a:ext uri="{FF2B5EF4-FFF2-40B4-BE49-F238E27FC236}">
                <a16:creationId xmlns:a16="http://schemas.microsoft.com/office/drawing/2014/main" id="{8614D565-CC1B-34E6-F2CD-B740ED4C86C4}"/>
              </a:ext>
            </a:extLst>
          </p:cNvPr>
          <p:cNvSpPr>
            <a:spLocks noGrp="1"/>
          </p:cNvSpPr>
          <p:nvPr>
            <p:ph sz="half" idx="1"/>
          </p:nvPr>
        </p:nvSpPr>
        <p:spPr>
          <a:xfrm>
            <a:off x="609599" y="1316183"/>
            <a:ext cx="10972799" cy="4860779"/>
          </a:xfrm>
        </p:spPr>
        <p:txBody>
          <a:bodyPr numCol="1">
            <a:normAutofit lnSpcReduction="10000"/>
          </a:bodyPr>
          <a:lstStyle/>
          <a:p>
            <a:r>
              <a:rPr lang="es-MX" altLang="es-MX" sz="2200" b="1" dirty="0" err="1">
                <a:effectLst/>
              </a:rPr>
              <a:t>Insights</a:t>
            </a:r>
            <a:endParaRPr lang="es-MX" altLang="es-MX" sz="2200" b="1" dirty="0">
              <a:effectLst/>
            </a:endParaRPr>
          </a:p>
          <a:p>
            <a:pPr marL="342900" indent="-342900">
              <a:buClrTx/>
              <a:buFont typeface="Arial" panose="020B0604020202020204" pitchFamily="34" charset="0"/>
              <a:buChar char="•"/>
            </a:pPr>
            <a:r>
              <a:rPr lang="es-MX" altLang="es-MX" sz="2200" b="0" dirty="0">
                <a:effectLst/>
              </a:rPr>
              <a:t>Ubicación con la </a:t>
            </a:r>
            <a:r>
              <a:rPr lang="es-MX" altLang="es-MX" sz="2200" dirty="0"/>
              <a:t>mayor </a:t>
            </a:r>
            <a:r>
              <a:rPr lang="es-MX" altLang="es-MX" sz="2200" b="0" dirty="0">
                <a:effectLst/>
              </a:rPr>
              <a:t>cantidad de ventas </a:t>
            </a:r>
          </a:p>
          <a:p>
            <a:pPr marL="342900" indent="-342900">
              <a:buClrTx/>
              <a:buFont typeface="Arial" panose="020B0604020202020204" pitchFamily="34" charset="0"/>
              <a:buChar char="•"/>
            </a:pPr>
            <a:r>
              <a:rPr lang="es-MX" altLang="es-MX" sz="2200" b="0" dirty="0">
                <a:effectLst/>
              </a:rPr>
              <a:t>Ubicación con</a:t>
            </a:r>
            <a:r>
              <a:rPr lang="es-MX" altLang="es-MX" sz="2200" dirty="0"/>
              <a:t> mayor</a:t>
            </a:r>
            <a:r>
              <a:rPr lang="es-MX" altLang="es-MX" sz="2200" b="0" dirty="0">
                <a:effectLst/>
              </a:rPr>
              <a:t> recaudación</a:t>
            </a:r>
          </a:p>
          <a:p>
            <a:pPr marL="342900" indent="-342900">
              <a:buClrTx/>
              <a:buFont typeface="Arial" panose="020B0604020202020204" pitchFamily="34" charset="0"/>
              <a:buChar char="•"/>
            </a:pPr>
            <a:r>
              <a:rPr lang="es-MX" altLang="es-MX" sz="2200" b="0" dirty="0">
                <a:effectLst/>
              </a:rPr>
              <a:t>"</a:t>
            </a:r>
            <a:r>
              <a:rPr lang="es-MX" altLang="es-MX" sz="2200" b="0" dirty="0" err="1">
                <a:effectLst/>
              </a:rPr>
              <a:t>Food</a:t>
            </a:r>
            <a:r>
              <a:rPr lang="es-MX" altLang="es-MX" sz="2200" b="0" dirty="0">
                <a:effectLst/>
              </a:rPr>
              <a:t>" </a:t>
            </a:r>
            <a:r>
              <a:rPr lang="es-MX" altLang="es-MX" sz="2200" dirty="0"/>
              <a:t>y “Non </a:t>
            </a:r>
            <a:r>
              <a:rPr lang="es-MX" altLang="es-MX" sz="2200" dirty="0" err="1"/>
              <a:t>Carbonated</a:t>
            </a:r>
            <a:r>
              <a:rPr lang="es-MX" altLang="es-MX" sz="2200" dirty="0"/>
              <a:t>” son las categorías más vendidas</a:t>
            </a:r>
            <a:endParaRPr lang="es-MX" altLang="es-MX" sz="2200" b="0" dirty="0">
              <a:effectLst/>
            </a:endParaRPr>
          </a:p>
          <a:p>
            <a:endParaRPr lang="es-MX" altLang="es-MX" sz="2200" b="0" dirty="0">
              <a:effectLst/>
            </a:endParaRPr>
          </a:p>
          <a:p>
            <a:r>
              <a:rPr lang="es-MX" altLang="es-MX" sz="2200" b="1" dirty="0">
                <a:effectLst/>
              </a:rPr>
              <a:t>Recomendaciones</a:t>
            </a:r>
          </a:p>
          <a:p>
            <a:pPr marL="342900" indent="-342900">
              <a:buClrTx/>
              <a:buFont typeface="Arial" panose="020B0604020202020204" pitchFamily="34" charset="0"/>
              <a:buChar char="•"/>
            </a:pPr>
            <a:r>
              <a:rPr lang="es-MX" altLang="es-MX" sz="2200" b="0" dirty="0">
                <a:effectLst/>
              </a:rPr>
              <a:t>Aumentar el stock de los productos más vendidos</a:t>
            </a:r>
          </a:p>
          <a:p>
            <a:pPr marL="342900" indent="-342900">
              <a:buClrTx/>
              <a:buFont typeface="Arial" panose="020B0604020202020204" pitchFamily="34" charset="0"/>
              <a:buChar char="•"/>
            </a:pPr>
            <a:r>
              <a:rPr lang="es-MX" altLang="es-MX" sz="2200" b="0" dirty="0">
                <a:effectLst/>
              </a:rPr>
              <a:t>Ofrecer más variedad de productos dentro de las categorías más vendidas, haciendo foco en productos más caros</a:t>
            </a:r>
          </a:p>
          <a:p>
            <a:pPr marL="342900" indent="-342900">
              <a:buClrTx/>
              <a:buFont typeface="Arial" panose="020B0604020202020204" pitchFamily="34" charset="0"/>
              <a:buChar char="•"/>
            </a:pPr>
            <a:r>
              <a:rPr lang="es-MX" altLang="es-MX" sz="2200" b="0" dirty="0">
                <a:effectLst/>
              </a:rPr>
              <a:t>Disminuir la oferta de gaseosas, para dar más lugar a productos más vendidos o de mayor precio</a:t>
            </a:r>
          </a:p>
          <a:p>
            <a:endParaRPr lang="es-AR" altLang="es-AR" dirty="0"/>
          </a:p>
        </p:txBody>
      </p:sp>
    </p:spTree>
    <p:extLst>
      <p:ext uri="{BB962C8B-B14F-4D97-AF65-F5344CB8AC3E}">
        <p14:creationId xmlns:p14="http://schemas.microsoft.com/office/powerpoint/2010/main" val="27210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C3996-F3E7-5967-33FE-DACA753C8B55}"/>
              </a:ext>
            </a:extLst>
          </p:cNvPr>
          <p:cNvSpPr>
            <a:spLocks noGrp="1"/>
          </p:cNvSpPr>
          <p:nvPr>
            <p:ph type="title"/>
          </p:nvPr>
        </p:nvSpPr>
        <p:spPr>
          <a:xfrm>
            <a:off x="609600" y="557785"/>
            <a:ext cx="10972800" cy="758398"/>
          </a:xfrm>
        </p:spPr>
        <p:txBody>
          <a:bodyPr numCol="1">
            <a:normAutofit fontScale="90000"/>
          </a:bodyPr>
          <a:lstStyle/>
          <a:p>
            <a:pPr algn="ctr"/>
            <a:r>
              <a:rPr lang="es-AR" altLang="es-AR" b="1" dirty="0" err="1"/>
              <a:t>Guttenplan’s</a:t>
            </a:r>
            <a:endParaRPr lang="es-AR" altLang="es-AR" b="1" dirty="0"/>
          </a:p>
        </p:txBody>
      </p:sp>
      <p:sp>
        <p:nvSpPr>
          <p:cNvPr id="3" name="Marcador de contenido 2">
            <a:extLst>
              <a:ext uri="{FF2B5EF4-FFF2-40B4-BE49-F238E27FC236}">
                <a16:creationId xmlns:a16="http://schemas.microsoft.com/office/drawing/2014/main" id="{8614D565-CC1B-34E6-F2CD-B740ED4C86C4}"/>
              </a:ext>
            </a:extLst>
          </p:cNvPr>
          <p:cNvSpPr>
            <a:spLocks noGrp="1"/>
          </p:cNvSpPr>
          <p:nvPr>
            <p:ph sz="half" idx="1"/>
          </p:nvPr>
        </p:nvSpPr>
        <p:spPr>
          <a:xfrm>
            <a:off x="609599" y="1316183"/>
            <a:ext cx="10972799" cy="4860779"/>
          </a:xfrm>
        </p:spPr>
        <p:txBody>
          <a:bodyPr numCol="1">
            <a:normAutofit lnSpcReduction="10000"/>
          </a:bodyPr>
          <a:lstStyle/>
          <a:p>
            <a:r>
              <a:rPr lang="es-MX" altLang="es-MX" sz="2200" b="1" dirty="0" err="1">
                <a:effectLst/>
              </a:rPr>
              <a:t>Insights</a:t>
            </a:r>
            <a:endParaRPr lang="es-MX" altLang="es-MX" sz="2200" b="1" dirty="0">
              <a:effectLst/>
            </a:endParaRPr>
          </a:p>
          <a:p>
            <a:pPr marL="342900" indent="-342900">
              <a:buClrTx/>
              <a:buFont typeface="Arial" panose="020B0604020202020204" pitchFamily="34" charset="0"/>
              <a:buChar char="•"/>
            </a:pPr>
            <a:r>
              <a:rPr lang="es-MX" altLang="es-MX" sz="2200" b="0" dirty="0">
                <a:effectLst/>
              </a:rPr>
              <a:t>Ubicación </a:t>
            </a:r>
            <a:r>
              <a:rPr lang="es-MX" altLang="es-MX" sz="2200" dirty="0"/>
              <a:t>en el segundo puesto en cantidad de ventas</a:t>
            </a:r>
            <a:endParaRPr lang="es-MX" altLang="es-MX" sz="2200" b="0" dirty="0">
              <a:effectLst/>
            </a:endParaRPr>
          </a:p>
          <a:p>
            <a:pPr marL="342900" indent="-342900">
              <a:buClrTx/>
              <a:buFont typeface="Arial" panose="020B0604020202020204" pitchFamily="34" charset="0"/>
              <a:buChar char="•"/>
            </a:pPr>
            <a:r>
              <a:rPr lang="es-MX" altLang="es-MX" sz="2200" dirty="0"/>
              <a:t>Tercera ubicación con mayor recaudación</a:t>
            </a:r>
            <a:endParaRPr lang="es-MX" altLang="es-MX" sz="2200" b="0" dirty="0">
              <a:effectLst/>
            </a:endParaRPr>
          </a:p>
          <a:p>
            <a:pPr marL="342900" indent="-342900">
              <a:buClrTx/>
              <a:buFont typeface="Arial" panose="020B0604020202020204" pitchFamily="34" charset="0"/>
              <a:buChar char="•"/>
            </a:pPr>
            <a:r>
              <a:rPr lang="es-MX" altLang="es-MX" sz="2200" b="0" dirty="0">
                <a:effectLst/>
              </a:rPr>
              <a:t>La categoría más vendida es "</a:t>
            </a:r>
            <a:r>
              <a:rPr lang="es-MX" altLang="es-MX" sz="2200" b="0" dirty="0" err="1">
                <a:effectLst/>
              </a:rPr>
              <a:t>Food</a:t>
            </a:r>
            <a:r>
              <a:rPr lang="es-MX" altLang="es-MX" sz="2200" b="0" dirty="0">
                <a:effectLst/>
              </a:rPr>
              <a:t>“, seguida por “</a:t>
            </a:r>
            <a:r>
              <a:rPr lang="es-MX" altLang="es-MX" sz="2200" b="0" dirty="0" err="1">
                <a:effectLst/>
              </a:rPr>
              <a:t>Carbonated</a:t>
            </a:r>
            <a:r>
              <a:rPr lang="es-MX" altLang="es-MX" sz="2200" b="0" dirty="0">
                <a:effectLst/>
              </a:rPr>
              <a:t>”</a:t>
            </a:r>
          </a:p>
          <a:p>
            <a:pPr marL="342900" indent="-342900">
              <a:buClrTx/>
              <a:buFont typeface="Arial" panose="020B0604020202020204" pitchFamily="34" charset="0"/>
              <a:buChar char="•"/>
            </a:pPr>
            <a:r>
              <a:rPr lang="es-MX" altLang="es-MX" sz="2200" dirty="0"/>
              <a:t>No se ofrecen productos de la categoría “</a:t>
            </a:r>
            <a:r>
              <a:rPr lang="es-MX" altLang="es-MX" sz="2200" dirty="0" err="1"/>
              <a:t>Water</a:t>
            </a:r>
            <a:r>
              <a:rPr lang="es-MX" altLang="es-MX" sz="2200" dirty="0"/>
              <a:t>”</a:t>
            </a:r>
            <a:endParaRPr lang="es-MX" altLang="es-MX" sz="2200" b="0" dirty="0">
              <a:effectLst/>
            </a:endParaRPr>
          </a:p>
          <a:p>
            <a:endParaRPr lang="es-MX" altLang="es-MX" sz="2200" b="0" dirty="0">
              <a:effectLst/>
            </a:endParaRPr>
          </a:p>
          <a:p>
            <a:r>
              <a:rPr lang="es-MX" altLang="es-MX" sz="2200" b="1" dirty="0">
                <a:effectLst/>
              </a:rPr>
              <a:t>Recomendaciones</a:t>
            </a:r>
          </a:p>
          <a:p>
            <a:pPr marL="342900" indent="-342900">
              <a:buClrTx/>
              <a:buFont typeface="Arial" panose="020B0604020202020204" pitchFamily="34" charset="0"/>
              <a:buChar char="•"/>
            </a:pPr>
            <a:r>
              <a:rPr lang="es-MX" altLang="es-MX" sz="2200" b="0" dirty="0">
                <a:effectLst/>
              </a:rPr>
              <a:t>Aumentar la oferta de comida y gaseosas, focalizando en productos más caros</a:t>
            </a:r>
          </a:p>
          <a:p>
            <a:pPr marL="342900" indent="-342900">
              <a:buClrTx/>
              <a:buFont typeface="Arial" panose="020B0604020202020204" pitchFamily="34" charset="0"/>
              <a:buChar char="•"/>
            </a:pPr>
            <a:r>
              <a:rPr lang="es-MX" altLang="es-MX" sz="2200" b="0" dirty="0">
                <a:effectLst/>
              </a:rPr>
              <a:t>Aumentar el stock dentro de las categorías más vendidas</a:t>
            </a:r>
          </a:p>
          <a:p>
            <a:pPr marL="342900" indent="-342900">
              <a:buClrTx/>
              <a:buFont typeface="Arial" panose="020B0604020202020204" pitchFamily="34" charset="0"/>
              <a:buChar char="•"/>
            </a:pPr>
            <a:r>
              <a:rPr lang="es-MX" altLang="es-MX" sz="2200" dirty="0"/>
              <a:t>Incorporar paulatinamente productos de la categoría “</a:t>
            </a:r>
            <a:r>
              <a:rPr lang="es-MX" altLang="es-MX" sz="2200" dirty="0" err="1"/>
              <a:t>Water</a:t>
            </a:r>
            <a:r>
              <a:rPr lang="es-MX" altLang="es-MX" sz="2200" dirty="0"/>
              <a:t>”</a:t>
            </a:r>
            <a:endParaRPr lang="es-MX" altLang="es-MX" sz="2200" b="0" dirty="0">
              <a:effectLst/>
            </a:endParaRPr>
          </a:p>
          <a:p>
            <a:endParaRPr lang="es-AR" altLang="es-AR" dirty="0"/>
          </a:p>
        </p:txBody>
      </p:sp>
    </p:spTree>
    <p:extLst>
      <p:ext uri="{BB962C8B-B14F-4D97-AF65-F5344CB8AC3E}">
        <p14:creationId xmlns:p14="http://schemas.microsoft.com/office/powerpoint/2010/main" val="381026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AAF1F-1857-D5BF-DC0B-9C03501D8C27}"/>
              </a:ext>
            </a:extLst>
          </p:cNvPr>
          <p:cNvSpPr>
            <a:spLocks noGrp="1"/>
          </p:cNvSpPr>
          <p:nvPr>
            <p:ph type="title"/>
          </p:nvPr>
        </p:nvSpPr>
        <p:spPr>
          <a:xfrm>
            <a:off x="383457" y="534449"/>
            <a:ext cx="11459497" cy="715612"/>
          </a:xfrm>
        </p:spPr>
        <p:txBody>
          <a:bodyPr numCol="1">
            <a:normAutofit/>
          </a:bodyPr>
          <a:lstStyle/>
          <a:p>
            <a:pPr algn="ctr"/>
            <a:r>
              <a:rPr lang="es-AR" altLang="es-AR" sz="4000" b="1" dirty="0"/>
              <a:t>Motivación                  Audiencia</a:t>
            </a:r>
          </a:p>
        </p:txBody>
      </p:sp>
      <p:sp>
        <p:nvSpPr>
          <p:cNvPr id="4" name="Marcador de contenido 3">
            <a:extLst>
              <a:ext uri="{FF2B5EF4-FFF2-40B4-BE49-F238E27FC236}">
                <a16:creationId xmlns:a16="http://schemas.microsoft.com/office/drawing/2014/main" id="{02C48743-260D-EA61-562E-A11179E10515}"/>
              </a:ext>
            </a:extLst>
          </p:cNvPr>
          <p:cNvSpPr>
            <a:spLocks noGrp="1"/>
          </p:cNvSpPr>
          <p:nvPr>
            <p:ph sz="half" idx="1"/>
          </p:nvPr>
        </p:nvSpPr>
        <p:spPr>
          <a:xfrm>
            <a:off x="383457" y="2095223"/>
            <a:ext cx="5636343" cy="4095593"/>
          </a:xfrm>
        </p:spPr>
        <p:txBody>
          <a:bodyPr numCol="1">
            <a:normAutofit lnSpcReduction="10000"/>
          </a:bodyPr>
          <a:lstStyle/>
          <a:p>
            <a:pPr algn="just"/>
            <a:endParaRPr lang="es-MX" altLang="es-MX" sz="1000" b="0" i="0" dirty="0">
              <a:solidFill>
                <a:srgbClr val="212121"/>
              </a:solidFill>
              <a:effectLst/>
            </a:endParaRPr>
          </a:p>
          <a:p>
            <a:pPr algn="just"/>
            <a:r>
              <a:rPr lang="es-MX" altLang="es-MX" sz="2200" b="0" i="0" dirty="0">
                <a:solidFill>
                  <a:srgbClr val="212121"/>
                </a:solidFill>
                <a:effectLst/>
              </a:rPr>
              <a:t>El objetivo es mejorar la rentabilidad en cada máquina expendedora. </a:t>
            </a:r>
          </a:p>
          <a:p>
            <a:pPr algn="just"/>
            <a:r>
              <a:rPr lang="es-MX" altLang="es-MX" sz="2200" b="0" i="0" dirty="0">
                <a:solidFill>
                  <a:srgbClr val="212121"/>
                </a:solidFill>
                <a:effectLst/>
              </a:rPr>
              <a:t>Se analizarán los datos para optimizar la oferta de mercadería en cada una de ellas, considerando las preferencias de consumo, la estacionalidad y ubicación. </a:t>
            </a:r>
          </a:p>
          <a:p>
            <a:pPr algn="just"/>
            <a:r>
              <a:rPr lang="es-MX" altLang="es-MX" sz="2200" b="0" i="0" dirty="0">
                <a:solidFill>
                  <a:srgbClr val="212121"/>
                </a:solidFill>
                <a:effectLst/>
              </a:rPr>
              <a:t>En base a los resultados obtenidos, se harán las recomendaciones según el caso para cada ubicación.</a:t>
            </a:r>
            <a:endParaRPr lang="es-AR" altLang="es-AR" sz="2200" dirty="0"/>
          </a:p>
        </p:txBody>
      </p:sp>
      <p:sp>
        <p:nvSpPr>
          <p:cNvPr id="5" name="Marcador de contenido 4">
            <a:extLst>
              <a:ext uri="{FF2B5EF4-FFF2-40B4-BE49-F238E27FC236}">
                <a16:creationId xmlns:a16="http://schemas.microsoft.com/office/drawing/2014/main" id="{D3FA9D7D-F7AE-B6FC-C015-B727CAD7A290}"/>
              </a:ext>
            </a:extLst>
          </p:cNvPr>
          <p:cNvSpPr>
            <a:spLocks noGrp="1"/>
          </p:cNvSpPr>
          <p:nvPr>
            <p:ph sz="half" idx="2"/>
          </p:nvPr>
        </p:nvSpPr>
        <p:spPr>
          <a:xfrm>
            <a:off x="6172202" y="2081369"/>
            <a:ext cx="5670752" cy="4095593"/>
          </a:xfrm>
        </p:spPr>
        <p:txBody>
          <a:bodyPr numCol="1">
            <a:normAutofit lnSpcReduction="10000"/>
          </a:bodyPr>
          <a:lstStyle/>
          <a:p>
            <a:endParaRPr lang="es-AR" altLang="es-AR" sz="1000" dirty="0"/>
          </a:p>
          <a:p>
            <a:pPr algn="just"/>
            <a:r>
              <a:rPr lang="es-AR" altLang="es-AR" dirty="0"/>
              <a:t>Este análisis pretende aportar datos relevantes para quienes están a cargo de:</a:t>
            </a:r>
          </a:p>
          <a:p>
            <a:pPr marL="342900" indent="-342900" algn="just">
              <a:buClrTx/>
              <a:buFont typeface="Arial" panose="020B0604020202020204" pitchFamily="34" charset="0"/>
              <a:buChar char="•"/>
            </a:pPr>
            <a:r>
              <a:rPr lang="es-AR" altLang="es-AR" dirty="0"/>
              <a:t> las compras, evitando tener gran cantidad de productos con poca demanda;</a:t>
            </a:r>
          </a:p>
          <a:p>
            <a:pPr marL="342900" indent="-342900" algn="just">
              <a:buClr>
                <a:schemeClr val="tx1"/>
              </a:buClr>
              <a:buFont typeface="Arial" panose="020B0604020202020204" pitchFamily="34" charset="0"/>
              <a:buChar char="•"/>
            </a:pPr>
            <a:r>
              <a:rPr lang="es-AR" altLang="es-AR" dirty="0"/>
              <a:t>la logística, abasteciendo más eficaz y eficientemente los productos entre las distintas ubicaciones; </a:t>
            </a:r>
          </a:p>
          <a:p>
            <a:pPr marL="342900" indent="-342900" algn="just">
              <a:buClrTx/>
              <a:buFont typeface="Arial" panose="020B0604020202020204" pitchFamily="34" charset="0"/>
              <a:buChar char="•"/>
            </a:pPr>
            <a:r>
              <a:rPr lang="es-AR" altLang="es-AR" dirty="0"/>
              <a:t>la experiencia del usuario, satisfaciendo las demandas y preferencias de los compradores.</a:t>
            </a:r>
          </a:p>
        </p:txBody>
      </p:sp>
    </p:spTree>
    <p:extLst>
      <p:ext uri="{BB962C8B-B14F-4D97-AF65-F5344CB8AC3E}">
        <p14:creationId xmlns:p14="http://schemas.microsoft.com/office/powerpoint/2010/main" val="17189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7B2AF-585E-27A7-AEE8-ADAA65B4E856}"/>
              </a:ext>
            </a:extLst>
          </p:cNvPr>
          <p:cNvSpPr>
            <a:spLocks noGrp="1"/>
          </p:cNvSpPr>
          <p:nvPr>
            <p:ph type="title"/>
          </p:nvPr>
        </p:nvSpPr>
        <p:spPr>
          <a:xfrm>
            <a:off x="344129" y="563051"/>
            <a:ext cx="11503741" cy="816547"/>
          </a:xfrm>
        </p:spPr>
        <p:txBody>
          <a:bodyPr numCol="1">
            <a:normAutofit/>
          </a:bodyPr>
          <a:lstStyle/>
          <a:p>
            <a:pPr algn="ctr"/>
            <a:r>
              <a:rPr lang="es-AR" altLang="es-AR" sz="4000" b="1" dirty="0"/>
              <a:t>Preguntas de Interés</a:t>
            </a:r>
          </a:p>
        </p:txBody>
      </p:sp>
      <p:sp>
        <p:nvSpPr>
          <p:cNvPr id="3" name="Marcador de contenido 2">
            <a:extLst>
              <a:ext uri="{FF2B5EF4-FFF2-40B4-BE49-F238E27FC236}">
                <a16:creationId xmlns:a16="http://schemas.microsoft.com/office/drawing/2014/main" id="{A4E5F360-B0E8-A8C6-3D81-7FB10CDEFCE9}"/>
              </a:ext>
            </a:extLst>
          </p:cNvPr>
          <p:cNvSpPr>
            <a:spLocks noGrp="1"/>
          </p:cNvSpPr>
          <p:nvPr>
            <p:ph sz="half" idx="1"/>
          </p:nvPr>
        </p:nvSpPr>
        <p:spPr>
          <a:xfrm>
            <a:off x="344129" y="2081369"/>
            <a:ext cx="5675671" cy="4095593"/>
          </a:xfrm>
        </p:spPr>
        <p:txBody>
          <a:bodyPr numCol="1">
            <a:normAutofit fontScale="92500" lnSpcReduction="20000"/>
          </a:bodyPr>
          <a:lstStyle/>
          <a:p>
            <a:r>
              <a:rPr lang="es-AR" altLang="es-AR" b="1" dirty="0"/>
              <a:t>Preguntas Principales</a:t>
            </a:r>
          </a:p>
          <a:p>
            <a:pPr marL="342900" indent="-342900" algn="just">
              <a:buClrTx/>
              <a:buFont typeface="Arial" panose="020B0604020202020204" pitchFamily="34" charset="0"/>
              <a:buChar char="•"/>
            </a:pPr>
            <a:r>
              <a:rPr lang="es-AR" altLang="es-AR" dirty="0"/>
              <a:t>¿Una mayor variedad de productos en cada máquina implica una mayor recaudación?</a:t>
            </a:r>
          </a:p>
          <a:p>
            <a:pPr marL="342900" indent="-342900" algn="just">
              <a:buClrTx/>
              <a:buFont typeface="Arial" panose="020B0604020202020204" pitchFamily="34" charset="0"/>
              <a:buChar char="•"/>
            </a:pPr>
            <a:r>
              <a:rPr lang="es-AR" altLang="es-AR" dirty="0"/>
              <a:t>¿La cantidad de productos vendidos es proporcional a la recaudación?</a:t>
            </a:r>
          </a:p>
          <a:p>
            <a:pPr marL="342900" indent="-342900" algn="just">
              <a:buClrTx/>
              <a:buFont typeface="Arial" panose="020B0604020202020204" pitchFamily="34" charset="0"/>
              <a:buChar char="•"/>
            </a:pPr>
            <a:r>
              <a:rPr lang="es-AR" altLang="es-AR" dirty="0"/>
              <a:t>¿Cómo optimizar la oferta según la demanda?</a:t>
            </a:r>
          </a:p>
        </p:txBody>
      </p:sp>
      <p:sp>
        <p:nvSpPr>
          <p:cNvPr id="4" name="Marcador de contenido 3">
            <a:extLst>
              <a:ext uri="{FF2B5EF4-FFF2-40B4-BE49-F238E27FC236}">
                <a16:creationId xmlns:a16="http://schemas.microsoft.com/office/drawing/2014/main" id="{1658E05D-D33D-95D3-5C55-AB4385CD399C}"/>
              </a:ext>
            </a:extLst>
          </p:cNvPr>
          <p:cNvSpPr>
            <a:spLocks noGrp="1"/>
          </p:cNvSpPr>
          <p:nvPr>
            <p:ph sz="half" idx="2"/>
          </p:nvPr>
        </p:nvSpPr>
        <p:spPr>
          <a:xfrm>
            <a:off x="6172202" y="2081369"/>
            <a:ext cx="5675668" cy="4095593"/>
          </a:xfrm>
        </p:spPr>
        <p:txBody>
          <a:bodyPr numCol="1">
            <a:normAutofit fontScale="92500" lnSpcReduction="20000"/>
          </a:bodyPr>
          <a:lstStyle/>
          <a:p>
            <a:r>
              <a:rPr lang="es-AR" altLang="es-AR" b="1" dirty="0"/>
              <a:t>Preguntas Secundarias </a:t>
            </a:r>
            <a:r>
              <a:rPr lang="es-AR" altLang="es-AR" dirty="0"/>
              <a:t>(para cada una de las ubicaciones)</a:t>
            </a:r>
          </a:p>
          <a:p>
            <a:pPr marL="342900" indent="-342900" algn="just">
              <a:buClrTx/>
              <a:buFont typeface="Arial" panose="020B0604020202020204" pitchFamily="34" charset="0"/>
              <a:buChar char="•"/>
            </a:pPr>
            <a:r>
              <a:rPr lang="es-AR" altLang="es-AR" dirty="0"/>
              <a:t>¿Cuál es la ubicación con más ventas?</a:t>
            </a:r>
          </a:p>
          <a:p>
            <a:pPr marL="342900" indent="-342900" algn="just">
              <a:buClrTx/>
              <a:buFont typeface="Arial" panose="020B0604020202020204" pitchFamily="34" charset="0"/>
              <a:buChar char="•"/>
            </a:pPr>
            <a:r>
              <a:rPr lang="es-AR" altLang="es-AR" dirty="0"/>
              <a:t>¿Cuál es la categoría más vendida?</a:t>
            </a:r>
          </a:p>
          <a:p>
            <a:pPr marL="342900" indent="-342900" algn="just">
              <a:buClrTx/>
              <a:buFont typeface="Arial" panose="020B0604020202020204" pitchFamily="34" charset="0"/>
              <a:buChar char="•"/>
            </a:pPr>
            <a:r>
              <a:rPr lang="es-AR" altLang="es-AR" dirty="0"/>
              <a:t>¿Cuál es la relación entre los productos más vendidos y la variedad ofrecida?</a:t>
            </a:r>
          </a:p>
          <a:p>
            <a:pPr marL="342900" indent="-342900" algn="just">
              <a:buClrTx/>
              <a:buFont typeface="Arial" panose="020B0604020202020204" pitchFamily="34" charset="0"/>
              <a:buChar char="•"/>
            </a:pPr>
            <a:r>
              <a:rPr lang="es-AR" altLang="es-AR" dirty="0"/>
              <a:t>¿Cuál es la relación entre la estacionalidad y la categoría con más ventas?</a:t>
            </a:r>
          </a:p>
          <a:p>
            <a:pPr marL="342900" indent="-342900" algn="just">
              <a:buClrTx/>
              <a:buFont typeface="Arial" panose="020B0604020202020204" pitchFamily="34" charset="0"/>
              <a:buChar char="•"/>
            </a:pPr>
            <a:r>
              <a:rPr lang="es-AR" altLang="es-AR" dirty="0"/>
              <a:t>¿Cuál es la relación entre la estacionalidad y las ventas según la ubicación de la máquina?</a:t>
            </a:r>
          </a:p>
          <a:p>
            <a:pPr marL="342900" indent="-342900" algn="just">
              <a:buClrTx/>
              <a:buFont typeface="Arial" panose="020B0604020202020204" pitchFamily="34" charset="0"/>
              <a:buChar char="•"/>
            </a:pPr>
            <a:r>
              <a:rPr lang="es-AR" altLang="es-AR" dirty="0"/>
              <a:t>¿Cuál es la relación entre la recaudación y las categorías?¿Y con las ubicaciones?</a:t>
            </a:r>
          </a:p>
        </p:txBody>
      </p:sp>
    </p:spTree>
    <p:extLst>
      <p:ext uri="{BB962C8B-B14F-4D97-AF65-F5344CB8AC3E}">
        <p14:creationId xmlns:p14="http://schemas.microsoft.com/office/powerpoint/2010/main" val="33124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C6D0D-5847-0A8E-9C01-E3F126229670}"/>
              </a:ext>
            </a:extLst>
          </p:cNvPr>
          <p:cNvSpPr>
            <a:spLocks noGrp="1"/>
          </p:cNvSpPr>
          <p:nvPr>
            <p:ph type="title"/>
          </p:nvPr>
        </p:nvSpPr>
        <p:spPr>
          <a:xfrm>
            <a:off x="368709" y="557784"/>
            <a:ext cx="5727291" cy="769571"/>
          </a:xfrm>
        </p:spPr>
        <p:txBody>
          <a:bodyPr numCol="1">
            <a:normAutofit/>
          </a:bodyPr>
          <a:lstStyle/>
          <a:p>
            <a:pPr algn="ctr"/>
            <a:r>
              <a:rPr lang="es-AR" altLang="es-AR" sz="4000" b="1" dirty="0" err="1"/>
              <a:t>Dataset</a:t>
            </a:r>
            <a:endParaRPr lang="es-AR" altLang="es-AR" sz="4000" b="1" dirty="0"/>
          </a:p>
        </p:txBody>
      </p:sp>
      <p:sp>
        <p:nvSpPr>
          <p:cNvPr id="3" name="Marcador de contenido 2">
            <a:extLst>
              <a:ext uri="{FF2B5EF4-FFF2-40B4-BE49-F238E27FC236}">
                <a16:creationId xmlns:a16="http://schemas.microsoft.com/office/drawing/2014/main" id="{518F6E68-7DFB-ADED-6A6C-579B853F8B04}"/>
              </a:ext>
            </a:extLst>
          </p:cNvPr>
          <p:cNvSpPr>
            <a:spLocks noGrp="1"/>
          </p:cNvSpPr>
          <p:nvPr>
            <p:ph sz="half" idx="1"/>
          </p:nvPr>
        </p:nvSpPr>
        <p:spPr>
          <a:xfrm>
            <a:off x="368710" y="1327355"/>
            <a:ext cx="5309420" cy="5279922"/>
          </a:xfrm>
        </p:spPr>
        <p:txBody>
          <a:bodyPr numCol="1">
            <a:normAutofit fontScale="77500" lnSpcReduction="20000"/>
          </a:bodyPr>
          <a:lstStyle/>
          <a:p>
            <a:r>
              <a:rPr lang="es-AR" altLang="es-AR" dirty="0"/>
              <a:t>Trabajamos con un </a:t>
            </a:r>
            <a:r>
              <a:rPr lang="es-AR" altLang="es-AR" dirty="0" err="1"/>
              <a:t>dataset</a:t>
            </a:r>
            <a:r>
              <a:rPr lang="es-AR" altLang="es-AR" dirty="0"/>
              <a:t> que contiene información sobre máquinas expendedoras de alimentos ubicadas en diferentes puntos de Central New Jersey (región central del estado de New Jersey, USA). </a:t>
            </a:r>
          </a:p>
          <a:p>
            <a:r>
              <a:rPr lang="es-AR" altLang="es-AR" dirty="0"/>
              <a:t>Los datos con los que trabajamos fueron:</a:t>
            </a:r>
          </a:p>
          <a:p>
            <a:pPr marL="342900" indent="-342900">
              <a:buClrTx/>
              <a:buFont typeface="Arial" panose="020B0604020202020204" pitchFamily="34" charset="0"/>
              <a:buChar char="•"/>
            </a:pPr>
            <a:r>
              <a:rPr lang="es-AR" altLang="es-AR" b="1" dirty="0" err="1"/>
              <a:t>Location</a:t>
            </a:r>
            <a:r>
              <a:rPr lang="es-AR" altLang="es-AR" dirty="0"/>
              <a:t>: ubicación de la máquina</a:t>
            </a:r>
          </a:p>
          <a:p>
            <a:pPr marL="342900" indent="-342900">
              <a:buClrTx/>
              <a:buFont typeface="Arial" panose="020B0604020202020204" pitchFamily="34" charset="0"/>
              <a:buChar char="•"/>
            </a:pPr>
            <a:r>
              <a:rPr lang="es-AR" altLang="es-AR" b="1" dirty="0" err="1"/>
              <a:t>Product</a:t>
            </a:r>
            <a:r>
              <a:rPr lang="es-AR" altLang="es-AR" dirty="0"/>
              <a:t>: nombre comercial del producto</a:t>
            </a:r>
          </a:p>
          <a:p>
            <a:pPr marL="342900" indent="-342900">
              <a:buClrTx/>
              <a:buFont typeface="Arial" panose="020B0604020202020204" pitchFamily="34" charset="0"/>
              <a:buChar char="•"/>
            </a:pPr>
            <a:r>
              <a:rPr lang="es-AR" altLang="es-AR" b="1" dirty="0" err="1"/>
              <a:t>Category</a:t>
            </a:r>
            <a:r>
              <a:rPr lang="es-AR" altLang="es-AR" dirty="0"/>
              <a:t>: tipo (categoría) de producto</a:t>
            </a:r>
          </a:p>
          <a:p>
            <a:pPr marL="342900" indent="-342900">
              <a:buClrTx/>
              <a:buFont typeface="Arial" panose="020B0604020202020204" pitchFamily="34" charset="0"/>
              <a:buChar char="•"/>
            </a:pPr>
            <a:r>
              <a:rPr lang="es-AR" altLang="es-AR" b="1" dirty="0" err="1"/>
              <a:t>TransDate</a:t>
            </a:r>
            <a:r>
              <a:rPr lang="es-AR" altLang="es-AR" dirty="0"/>
              <a:t>: fecha de la transacción</a:t>
            </a:r>
          </a:p>
          <a:p>
            <a:pPr marL="342900" indent="-342900">
              <a:buClrTx/>
              <a:buFont typeface="Arial" panose="020B0604020202020204" pitchFamily="34" charset="0"/>
              <a:buChar char="•"/>
            </a:pPr>
            <a:r>
              <a:rPr lang="es-AR" altLang="es-AR" b="1" dirty="0" err="1"/>
              <a:t>Type</a:t>
            </a:r>
            <a:r>
              <a:rPr lang="es-AR" altLang="es-AR" dirty="0"/>
              <a:t>: pago en efectivo (0) o tarjeta (1) </a:t>
            </a:r>
            <a:endParaRPr lang="es-AR" altLang="es-AR" b="1" dirty="0"/>
          </a:p>
          <a:p>
            <a:pPr marL="342900" indent="-342900">
              <a:buClrTx/>
              <a:buFont typeface="Arial" panose="020B0604020202020204" pitchFamily="34" charset="0"/>
              <a:buChar char="•"/>
            </a:pPr>
            <a:r>
              <a:rPr lang="es-AR" altLang="es-AR" b="1" dirty="0" err="1"/>
              <a:t>RPrice</a:t>
            </a:r>
            <a:r>
              <a:rPr lang="es-AR" altLang="es-AR" dirty="0"/>
              <a:t>: precio de venta</a:t>
            </a:r>
          </a:p>
          <a:p>
            <a:pPr marL="342900" indent="-342900">
              <a:buClrTx/>
              <a:buFont typeface="Arial" panose="020B0604020202020204" pitchFamily="34" charset="0"/>
              <a:buChar char="•"/>
            </a:pPr>
            <a:r>
              <a:rPr lang="es-AR" altLang="es-AR" b="1" dirty="0" err="1"/>
              <a:t>RQty</a:t>
            </a:r>
            <a:r>
              <a:rPr lang="es-AR" altLang="es-AR" dirty="0"/>
              <a:t>: cantidad de productos vendidos por transacción </a:t>
            </a:r>
          </a:p>
          <a:p>
            <a:pPr marL="342900" indent="-342900">
              <a:buClrTx/>
              <a:buFont typeface="Arial" panose="020B0604020202020204" pitchFamily="34" charset="0"/>
              <a:buChar char="•"/>
            </a:pPr>
            <a:r>
              <a:rPr lang="es-AR" altLang="es-AR" b="1" dirty="0" err="1"/>
              <a:t>LineTotal</a:t>
            </a:r>
            <a:r>
              <a:rPr lang="es-AR" altLang="es-AR" dirty="0"/>
              <a:t>: cantidad de productos cargados en la máquina</a:t>
            </a:r>
          </a:p>
          <a:p>
            <a:pPr marL="342900" indent="-342900">
              <a:buClrTx/>
              <a:buFont typeface="Arial" panose="020B0604020202020204" pitchFamily="34" charset="0"/>
              <a:buChar char="•"/>
            </a:pPr>
            <a:r>
              <a:rPr lang="es-AR" altLang="es-AR" b="1" dirty="0" err="1"/>
              <a:t>TransTotal</a:t>
            </a:r>
            <a:r>
              <a:rPr lang="es-AR" altLang="es-AR" dirty="0"/>
              <a:t>: cantidad total de transacciones</a:t>
            </a:r>
          </a:p>
          <a:p>
            <a:endParaRPr lang="es-AR" altLang="es-AR" dirty="0"/>
          </a:p>
        </p:txBody>
      </p:sp>
      <p:pic>
        <p:nvPicPr>
          <p:cNvPr id="7" name="Imagen 6" descr="Tabla  Descripción generada automáticamente con confianza media">
            <a:extLst>
              <a:ext uri="{FF2B5EF4-FFF2-40B4-BE49-F238E27FC236}">
                <a16:creationId xmlns:a16="http://schemas.microsoft.com/office/drawing/2014/main" id="{EA2565CC-7DE4-99EF-0A04-860251FA7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026" y="619137"/>
            <a:ext cx="4640825" cy="6125890"/>
          </a:xfrm>
          <a:prstGeom prst="rect">
            <a:avLst/>
          </a:prstGeom>
        </p:spPr>
      </p:pic>
    </p:spTree>
    <p:extLst>
      <p:ext uri="{BB962C8B-B14F-4D97-AF65-F5344CB8AC3E}">
        <p14:creationId xmlns:p14="http://schemas.microsoft.com/office/powerpoint/2010/main" val="307313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F047CE8-6499-B4A2-A745-A9220908E67C}"/>
              </a:ext>
            </a:extLst>
          </p:cNvPr>
          <p:cNvSpPr>
            <a:spLocks noGrp="1"/>
          </p:cNvSpPr>
          <p:nvPr>
            <p:ph type="title"/>
          </p:nvPr>
        </p:nvSpPr>
        <p:spPr/>
        <p:txBody>
          <a:bodyPr numCol="1">
            <a:normAutofit fontScale="90000"/>
          </a:bodyPr>
          <a:lstStyle/>
          <a:p>
            <a:pPr algn="ctr"/>
            <a:r>
              <a:rPr lang="es-AR" altLang="es-AR" b="1" dirty="0"/>
              <a:t>Contexto</a:t>
            </a:r>
            <a:br>
              <a:rPr lang="es-AR" altLang="es-AR" b="1" dirty="0"/>
            </a:br>
            <a:endParaRPr lang="es-AR" altLang="es-AR" b="1" dirty="0"/>
          </a:p>
        </p:txBody>
      </p:sp>
      <p:pic>
        <p:nvPicPr>
          <p:cNvPr id="12" name="Marcador de contenido 11" descr="Imagen que contiene Calendario  Descripción generada automáticamente">
            <a:extLst>
              <a:ext uri="{FF2B5EF4-FFF2-40B4-BE49-F238E27FC236}">
                <a16:creationId xmlns:a16="http://schemas.microsoft.com/office/drawing/2014/main" id="{1211C298-4523-1F8E-D3BC-29EADE0B33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6186" y="2043826"/>
            <a:ext cx="1224695" cy="1224695"/>
          </a:xfrm>
        </p:spPr>
      </p:pic>
      <p:pic>
        <p:nvPicPr>
          <p:cNvPr id="14" name="Marcador de contenido 13" descr="Icono  Descripción generada automáticamente">
            <a:extLst>
              <a:ext uri="{FF2B5EF4-FFF2-40B4-BE49-F238E27FC236}">
                <a16:creationId xmlns:a16="http://schemas.microsoft.com/office/drawing/2014/main" id="{5491CF7A-281C-20E8-B466-1F9E3A1AFA8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186" y="3429000"/>
            <a:ext cx="1300480" cy="854613"/>
          </a:xfrm>
        </p:spPr>
      </p:pic>
      <p:pic>
        <p:nvPicPr>
          <p:cNvPr id="16" name="Imagen 15" descr="Imagen que contiene Código QR  Descripción generada automáticamente">
            <a:extLst>
              <a:ext uri="{FF2B5EF4-FFF2-40B4-BE49-F238E27FC236}">
                <a16:creationId xmlns:a16="http://schemas.microsoft.com/office/drawing/2014/main" id="{2FA01043-05F6-4D54-C974-430C97561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34" y="4854844"/>
            <a:ext cx="1083798" cy="1083798"/>
          </a:xfrm>
          <a:prstGeom prst="rect">
            <a:avLst/>
          </a:prstGeom>
        </p:spPr>
      </p:pic>
      <p:sp>
        <p:nvSpPr>
          <p:cNvPr id="17" name="CuadroTexto 16">
            <a:extLst>
              <a:ext uri="{FF2B5EF4-FFF2-40B4-BE49-F238E27FC236}">
                <a16:creationId xmlns:a16="http://schemas.microsoft.com/office/drawing/2014/main" id="{A66A9E6B-0B09-6CF4-BED6-F6091D58D71C}"/>
              </a:ext>
            </a:extLst>
          </p:cNvPr>
          <p:cNvSpPr txBox="1"/>
          <p:nvPr/>
        </p:nvSpPr>
        <p:spPr>
          <a:xfrm>
            <a:off x="2117294" y="2457482"/>
            <a:ext cx="2896626" cy="369332"/>
          </a:xfrm>
          <a:prstGeom prst="rect">
            <a:avLst/>
          </a:prstGeom>
          <a:noFill/>
        </p:spPr>
        <p:txBody>
          <a:bodyPr wrap="square" numCol="1" rtlCol="0">
            <a:spAutoFit/>
          </a:bodyPr>
          <a:lstStyle/>
          <a:p>
            <a:pPr algn="ctr"/>
            <a:r>
              <a:rPr lang="es-AR" altLang="es-AR" dirty="0"/>
              <a:t>1-01-2022 al 31-08-2022</a:t>
            </a:r>
          </a:p>
        </p:txBody>
      </p:sp>
      <p:sp>
        <p:nvSpPr>
          <p:cNvPr id="18" name="CuadroTexto 17">
            <a:extLst>
              <a:ext uri="{FF2B5EF4-FFF2-40B4-BE49-F238E27FC236}">
                <a16:creationId xmlns:a16="http://schemas.microsoft.com/office/drawing/2014/main" id="{54152C24-E887-D001-0C00-4412D46233F9}"/>
              </a:ext>
            </a:extLst>
          </p:cNvPr>
          <p:cNvSpPr txBox="1"/>
          <p:nvPr/>
        </p:nvSpPr>
        <p:spPr>
          <a:xfrm>
            <a:off x="2402525" y="3593396"/>
            <a:ext cx="1709024" cy="369332"/>
          </a:xfrm>
          <a:prstGeom prst="rect">
            <a:avLst/>
          </a:prstGeom>
          <a:noFill/>
        </p:spPr>
        <p:txBody>
          <a:bodyPr wrap="square" numCol="1" rtlCol="0">
            <a:spAutoFit/>
          </a:bodyPr>
          <a:lstStyle/>
          <a:p>
            <a:pPr algn="ctr"/>
            <a:r>
              <a:rPr lang="es-AR" altLang="es-AR" dirty="0"/>
              <a:t>4 ubicaciones</a:t>
            </a:r>
          </a:p>
        </p:txBody>
      </p:sp>
      <p:sp>
        <p:nvSpPr>
          <p:cNvPr id="19" name="CuadroTexto 18">
            <a:extLst>
              <a:ext uri="{FF2B5EF4-FFF2-40B4-BE49-F238E27FC236}">
                <a16:creationId xmlns:a16="http://schemas.microsoft.com/office/drawing/2014/main" id="{531D4622-A1F3-D652-B2D2-5EA407277A34}"/>
              </a:ext>
            </a:extLst>
          </p:cNvPr>
          <p:cNvSpPr txBox="1"/>
          <p:nvPr/>
        </p:nvSpPr>
        <p:spPr>
          <a:xfrm>
            <a:off x="1690301" y="5217973"/>
            <a:ext cx="1532042" cy="369332"/>
          </a:xfrm>
          <a:prstGeom prst="rect">
            <a:avLst/>
          </a:prstGeom>
          <a:noFill/>
        </p:spPr>
        <p:txBody>
          <a:bodyPr wrap="square" numCol="1" rtlCol="0">
            <a:spAutoFit/>
          </a:bodyPr>
          <a:lstStyle/>
          <a:p>
            <a:pPr algn="ctr"/>
            <a:r>
              <a:rPr lang="es-AR" altLang="es-AR" dirty="0"/>
              <a:t>5 máquinas</a:t>
            </a:r>
          </a:p>
        </p:txBody>
      </p:sp>
      <p:pic>
        <p:nvPicPr>
          <p:cNvPr id="21" name="Imagen 20" descr="Icono  Descripción generada automáticamente">
            <a:extLst>
              <a:ext uri="{FF2B5EF4-FFF2-40B4-BE49-F238E27FC236}">
                <a16:creationId xmlns:a16="http://schemas.microsoft.com/office/drawing/2014/main" id="{46996797-4B56-C570-A5F4-B1B0065FF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4304" y="2030540"/>
            <a:ext cx="1224696" cy="1224696"/>
          </a:xfrm>
          <a:prstGeom prst="rect">
            <a:avLst/>
          </a:prstGeom>
        </p:spPr>
      </p:pic>
      <p:pic>
        <p:nvPicPr>
          <p:cNvPr id="23" name="Imagen 22" descr="Icono  Descripción generada automáticamente">
            <a:extLst>
              <a:ext uri="{FF2B5EF4-FFF2-40B4-BE49-F238E27FC236}">
                <a16:creationId xmlns:a16="http://schemas.microsoft.com/office/drawing/2014/main" id="{2D69F27E-6C6F-FEB8-E099-6FFB9A29A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5757" y="3557579"/>
            <a:ext cx="1224696" cy="1224696"/>
          </a:xfrm>
          <a:prstGeom prst="rect">
            <a:avLst/>
          </a:prstGeom>
        </p:spPr>
      </p:pic>
      <p:pic>
        <p:nvPicPr>
          <p:cNvPr id="25" name="Imagen 24" descr="Icono  Descripción generada automáticamente">
            <a:extLst>
              <a:ext uri="{FF2B5EF4-FFF2-40B4-BE49-F238E27FC236}">
                <a16:creationId xmlns:a16="http://schemas.microsoft.com/office/drawing/2014/main" id="{F0F7DFA7-1D17-E9BD-8271-C35F2CC671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9500" y="4784394"/>
            <a:ext cx="1224697" cy="1224697"/>
          </a:xfrm>
          <a:prstGeom prst="rect">
            <a:avLst/>
          </a:prstGeom>
        </p:spPr>
      </p:pic>
      <p:sp>
        <p:nvSpPr>
          <p:cNvPr id="26" name="CuadroTexto 25">
            <a:extLst>
              <a:ext uri="{FF2B5EF4-FFF2-40B4-BE49-F238E27FC236}">
                <a16:creationId xmlns:a16="http://schemas.microsoft.com/office/drawing/2014/main" id="{7DC8BCA1-A0F9-C905-AECD-A07707A21213}"/>
              </a:ext>
            </a:extLst>
          </p:cNvPr>
          <p:cNvSpPr txBox="1"/>
          <p:nvPr/>
        </p:nvSpPr>
        <p:spPr>
          <a:xfrm>
            <a:off x="8595413" y="2194508"/>
            <a:ext cx="3200401" cy="923330"/>
          </a:xfrm>
          <a:prstGeom prst="rect">
            <a:avLst/>
          </a:prstGeom>
          <a:noFill/>
        </p:spPr>
        <p:txBody>
          <a:bodyPr wrap="square" numCol="1" rtlCol="0">
            <a:spAutoFit/>
          </a:bodyPr>
          <a:lstStyle/>
          <a:p>
            <a:pPr algn="ctr"/>
            <a:r>
              <a:rPr lang="es-AR" altLang="es-AR" dirty="0"/>
              <a:t>Gaseosas – Agua – No gasificadas – Comida</a:t>
            </a:r>
          </a:p>
          <a:p>
            <a:pPr algn="ctr"/>
            <a:r>
              <a:rPr lang="es-AR" altLang="es-AR" dirty="0"/>
              <a:t>(categorías)</a:t>
            </a:r>
          </a:p>
        </p:txBody>
      </p:sp>
      <p:sp>
        <p:nvSpPr>
          <p:cNvPr id="27" name="CuadroTexto 26">
            <a:extLst>
              <a:ext uri="{FF2B5EF4-FFF2-40B4-BE49-F238E27FC236}">
                <a16:creationId xmlns:a16="http://schemas.microsoft.com/office/drawing/2014/main" id="{85285731-1382-DC31-230E-F94B7D8FECAC}"/>
              </a:ext>
            </a:extLst>
          </p:cNvPr>
          <p:cNvSpPr txBox="1"/>
          <p:nvPr/>
        </p:nvSpPr>
        <p:spPr>
          <a:xfrm>
            <a:off x="9150459" y="3630718"/>
            <a:ext cx="2090308" cy="369332"/>
          </a:xfrm>
          <a:prstGeom prst="rect">
            <a:avLst/>
          </a:prstGeom>
          <a:noFill/>
        </p:spPr>
        <p:txBody>
          <a:bodyPr wrap="square" numCol="1" rtlCol="0">
            <a:spAutoFit/>
          </a:bodyPr>
          <a:lstStyle/>
          <a:p>
            <a:pPr algn="ctr"/>
            <a:r>
              <a:rPr lang="es-AR" altLang="es-AR" dirty="0"/>
              <a:t>170 variedades</a:t>
            </a:r>
          </a:p>
        </p:txBody>
      </p:sp>
      <p:sp>
        <p:nvSpPr>
          <p:cNvPr id="28" name="CuadroTexto 27">
            <a:extLst>
              <a:ext uri="{FF2B5EF4-FFF2-40B4-BE49-F238E27FC236}">
                <a16:creationId xmlns:a16="http://schemas.microsoft.com/office/drawing/2014/main" id="{0E4CFD8A-3A2D-BD56-9E1F-99F26662CC7B}"/>
              </a:ext>
            </a:extLst>
          </p:cNvPr>
          <p:cNvSpPr txBox="1"/>
          <p:nvPr/>
        </p:nvSpPr>
        <p:spPr>
          <a:xfrm>
            <a:off x="5170559" y="5212076"/>
            <a:ext cx="1977246" cy="369332"/>
          </a:xfrm>
          <a:prstGeom prst="rect">
            <a:avLst/>
          </a:prstGeom>
          <a:noFill/>
        </p:spPr>
        <p:txBody>
          <a:bodyPr wrap="square" numCol="1" rtlCol="0">
            <a:spAutoFit/>
          </a:bodyPr>
          <a:lstStyle/>
          <a:p>
            <a:pPr algn="ctr"/>
            <a:r>
              <a:rPr lang="es-AR" altLang="es-AR" dirty="0"/>
              <a:t>196.798 ventas</a:t>
            </a:r>
          </a:p>
        </p:txBody>
      </p:sp>
      <p:pic>
        <p:nvPicPr>
          <p:cNvPr id="3" name="Imagen 2" descr="Icono  Descripción generada automáticamente con confianza media">
            <a:extLst>
              <a:ext uri="{FF2B5EF4-FFF2-40B4-BE49-F238E27FC236}">
                <a16:creationId xmlns:a16="http://schemas.microsoft.com/office/drawing/2014/main" id="{648940D7-67EA-42FC-09FE-F04F8144D3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0562" y="4687848"/>
            <a:ext cx="1417788" cy="1417788"/>
          </a:xfrm>
          <a:prstGeom prst="rect">
            <a:avLst/>
          </a:prstGeom>
        </p:spPr>
      </p:pic>
      <p:sp>
        <p:nvSpPr>
          <p:cNvPr id="4" name="CuadroTexto 3">
            <a:extLst>
              <a:ext uri="{FF2B5EF4-FFF2-40B4-BE49-F238E27FC236}">
                <a16:creationId xmlns:a16="http://schemas.microsoft.com/office/drawing/2014/main" id="{F781535F-8B43-63C4-0AD4-CB6D66587249}"/>
              </a:ext>
            </a:extLst>
          </p:cNvPr>
          <p:cNvSpPr txBox="1"/>
          <p:nvPr/>
        </p:nvSpPr>
        <p:spPr>
          <a:xfrm>
            <a:off x="9241621" y="5212076"/>
            <a:ext cx="1630612" cy="369332"/>
          </a:xfrm>
          <a:prstGeom prst="rect">
            <a:avLst/>
          </a:prstGeom>
          <a:noFill/>
        </p:spPr>
        <p:txBody>
          <a:bodyPr wrap="square" numCol="1" rtlCol="0">
            <a:spAutoFit/>
          </a:bodyPr>
          <a:lstStyle/>
          <a:p>
            <a:r>
              <a:rPr lang="es-AR" altLang="es-AR" dirty="0"/>
              <a:t>$24.312.622</a:t>
            </a:r>
          </a:p>
        </p:txBody>
      </p:sp>
    </p:spTree>
    <p:extLst>
      <p:ext uri="{BB962C8B-B14F-4D97-AF65-F5344CB8AC3E}">
        <p14:creationId xmlns:p14="http://schemas.microsoft.com/office/powerpoint/2010/main" val="376115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389EF-6208-47C0-C0A6-85D0BACF56AB}"/>
              </a:ext>
            </a:extLst>
          </p:cNvPr>
          <p:cNvSpPr>
            <a:spLocks noGrp="1"/>
          </p:cNvSpPr>
          <p:nvPr>
            <p:ph type="title"/>
          </p:nvPr>
        </p:nvSpPr>
        <p:spPr>
          <a:xfrm>
            <a:off x="609600" y="557784"/>
            <a:ext cx="10972800" cy="826367"/>
          </a:xfrm>
        </p:spPr>
        <p:txBody>
          <a:bodyPr numCol="1">
            <a:normAutofit/>
          </a:bodyPr>
          <a:lstStyle/>
          <a:p>
            <a:pPr algn="r"/>
            <a:r>
              <a:rPr lang="es-AR" altLang="es-AR" sz="4000" b="1" dirty="0"/>
              <a:t>Ubicaciones</a:t>
            </a:r>
          </a:p>
        </p:txBody>
      </p:sp>
      <p:sp>
        <p:nvSpPr>
          <p:cNvPr id="3" name="Marcador de contenido 2">
            <a:extLst>
              <a:ext uri="{FF2B5EF4-FFF2-40B4-BE49-F238E27FC236}">
                <a16:creationId xmlns:a16="http://schemas.microsoft.com/office/drawing/2014/main" id="{F9FE4ED4-3D2D-F14D-14ED-963E6592E067}"/>
              </a:ext>
            </a:extLst>
          </p:cNvPr>
          <p:cNvSpPr>
            <a:spLocks noGrp="1"/>
          </p:cNvSpPr>
          <p:nvPr>
            <p:ph sz="half" idx="1"/>
          </p:nvPr>
        </p:nvSpPr>
        <p:spPr>
          <a:xfrm>
            <a:off x="609600" y="1384151"/>
            <a:ext cx="5410200" cy="4792812"/>
          </a:xfrm>
        </p:spPr>
        <p:txBody>
          <a:bodyPr numCol="1"/>
          <a:lstStyle/>
          <a:p>
            <a:pPr algn="ctr"/>
            <a:r>
              <a:rPr lang="es-AR" altLang="es-AR" b="1" dirty="0"/>
              <a:t>Brunswick Square Mall</a:t>
            </a:r>
          </a:p>
          <a:p>
            <a:pPr algn="just"/>
            <a:r>
              <a:rPr lang="es-AR" altLang="es-AR" sz="2000" dirty="0"/>
              <a:t>Centro comercial de un solo piso, abierto todos los días de 10 a 20hs; posee dos máquinas expendedoras</a:t>
            </a:r>
          </a:p>
          <a:p>
            <a:pPr algn="ctr"/>
            <a:r>
              <a:rPr lang="es-AR" altLang="es-AR" b="1" dirty="0"/>
              <a:t>East Brunswick </a:t>
            </a:r>
            <a:r>
              <a:rPr lang="es-AR" altLang="es-AR" b="1" dirty="0" err="1"/>
              <a:t>Public</a:t>
            </a:r>
            <a:r>
              <a:rPr lang="es-AR" altLang="es-AR" b="1" dirty="0"/>
              <a:t> Library</a:t>
            </a:r>
          </a:p>
          <a:p>
            <a:pPr algn="just"/>
            <a:r>
              <a:rPr lang="es-AR" altLang="es-AR" dirty="0"/>
              <a:t>Biblioteca pública, abierta todos los días de la semana, con diferentes horarios</a:t>
            </a:r>
          </a:p>
          <a:p>
            <a:r>
              <a:rPr lang="es-AR" altLang="es-AR" dirty="0"/>
              <a:t>Lunes a jueves: 9 a 21hs</a:t>
            </a:r>
          </a:p>
          <a:p>
            <a:r>
              <a:rPr lang="es-AR" altLang="es-AR" dirty="0"/>
              <a:t>Viernes: 9 a 18hs</a:t>
            </a:r>
          </a:p>
          <a:p>
            <a:r>
              <a:rPr lang="es-AR" altLang="es-AR" dirty="0"/>
              <a:t>Sábados: 9 a 17hs</a:t>
            </a:r>
          </a:p>
          <a:p>
            <a:r>
              <a:rPr lang="es-AR" altLang="es-AR" dirty="0"/>
              <a:t>Domingos: 12 a 17hs</a:t>
            </a:r>
          </a:p>
          <a:p>
            <a:endParaRPr lang="es-AR" altLang="es-AR" dirty="0"/>
          </a:p>
          <a:p>
            <a:endParaRPr lang="es-AR" altLang="es-AR" b="1" dirty="0"/>
          </a:p>
        </p:txBody>
      </p:sp>
      <p:sp>
        <p:nvSpPr>
          <p:cNvPr id="4" name="Marcador de contenido 3">
            <a:extLst>
              <a:ext uri="{FF2B5EF4-FFF2-40B4-BE49-F238E27FC236}">
                <a16:creationId xmlns:a16="http://schemas.microsoft.com/office/drawing/2014/main" id="{8C8ACF24-9A97-44EA-8856-7B4A5800DB1B}"/>
              </a:ext>
            </a:extLst>
          </p:cNvPr>
          <p:cNvSpPr>
            <a:spLocks noGrp="1"/>
          </p:cNvSpPr>
          <p:nvPr>
            <p:ph sz="half" idx="2"/>
          </p:nvPr>
        </p:nvSpPr>
        <p:spPr>
          <a:xfrm>
            <a:off x="6172202" y="1384151"/>
            <a:ext cx="5410200" cy="4792812"/>
          </a:xfrm>
        </p:spPr>
        <p:txBody>
          <a:bodyPr numCol="1"/>
          <a:lstStyle/>
          <a:p>
            <a:pPr algn="ctr"/>
            <a:r>
              <a:rPr lang="es-AR" altLang="es-AR" sz="2000" b="1" dirty="0" err="1"/>
              <a:t>Earle</a:t>
            </a:r>
            <a:r>
              <a:rPr lang="es-AR" altLang="es-AR" sz="2000" b="1" dirty="0"/>
              <a:t> </a:t>
            </a:r>
            <a:r>
              <a:rPr lang="es-AR" altLang="es-AR" sz="2000" b="1" dirty="0" err="1"/>
              <a:t>Asphalt</a:t>
            </a:r>
            <a:endParaRPr lang="es-AR" altLang="es-AR" sz="2000" b="1" dirty="0"/>
          </a:p>
          <a:p>
            <a:pPr algn="just"/>
            <a:r>
              <a:rPr lang="es-AR" altLang="es-AR" sz="2000" dirty="0"/>
              <a:t>Compañía dedicada a la construcción de caminos y pavimentación para el ámbito público y privado</a:t>
            </a:r>
          </a:p>
          <a:p>
            <a:pPr algn="ctr"/>
            <a:r>
              <a:rPr lang="es-AR" altLang="es-AR" b="1" dirty="0" err="1"/>
              <a:t>Guttenplan’s</a:t>
            </a:r>
            <a:endParaRPr lang="es-AR" altLang="es-AR" b="1" dirty="0"/>
          </a:p>
          <a:p>
            <a:pPr algn="just"/>
            <a:r>
              <a:rPr lang="es-AR" altLang="es-AR" dirty="0"/>
              <a:t>Planta de panificados congelados, funcionando de lunes </a:t>
            </a:r>
            <a:r>
              <a:rPr lang="es-AR" altLang="es-AR"/>
              <a:t>a viernes, las 24hs. </a:t>
            </a:r>
            <a:endParaRPr lang="es-AR" altLang="es-AR" dirty="0"/>
          </a:p>
          <a:p>
            <a:endParaRPr lang="es-AR" altLang="es-AR" dirty="0"/>
          </a:p>
        </p:txBody>
      </p:sp>
      <p:pic>
        <p:nvPicPr>
          <p:cNvPr id="5" name="Imagen 4" descr="Icono  Descripción generada automáticamente">
            <a:extLst>
              <a:ext uri="{FF2B5EF4-FFF2-40B4-BE49-F238E27FC236}">
                <a16:creationId xmlns:a16="http://schemas.microsoft.com/office/drawing/2014/main" id="{4482BF5E-511E-0B3E-A8E7-8523A001C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57784"/>
            <a:ext cx="1469094" cy="826366"/>
          </a:xfrm>
          <a:prstGeom prst="rect">
            <a:avLst/>
          </a:prstGeom>
        </p:spPr>
      </p:pic>
    </p:spTree>
    <p:extLst>
      <p:ext uri="{BB962C8B-B14F-4D97-AF65-F5344CB8AC3E}">
        <p14:creationId xmlns:p14="http://schemas.microsoft.com/office/powerpoint/2010/main" val="224083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3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useBgFill="1">
        <p:nvSpPr>
          <p:cNvPr id="3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37" name="Rectangle 18">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dirty="0"/>
          </a:p>
        </p:txBody>
      </p:sp>
      <p:sp>
        <p:nvSpPr>
          <p:cNvPr id="38" name="Freeform: Shape 20">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a:p>
        </p:txBody>
      </p:sp>
      <p:sp>
        <p:nvSpPr>
          <p:cNvPr id="2" name="Título 1">
            <a:extLst>
              <a:ext uri="{FF2B5EF4-FFF2-40B4-BE49-F238E27FC236}">
                <a16:creationId xmlns:a16="http://schemas.microsoft.com/office/drawing/2014/main" id="{06593DE5-392D-F92F-146A-0F430ADDB36D}"/>
              </a:ext>
            </a:extLst>
          </p:cNvPr>
          <p:cNvSpPr>
            <a:spLocks noGrp="1"/>
          </p:cNvSpPr>
          <p:nvPr>
            <p:ph type="title"/>
          </p:nvPr>
        </p:nvSpPr>
        <p:spPr>
          <a:xfrm>
            <a:off x="609601" y="2013936"/>
            <a:ext cx="7079673" cy="2830128"/>
          </a:xfrm>
        </p:spPr>
        <p:txBody>
          <a:bodyPr vert="horz" lIns="91440" tIns="45720" rIns="91440" bIns="45720" numCol="1" rtlCol="0" anchor="t">
            <a:normAutofit fontScale="90000"/>
          </a:bodyPr>
          <a:lstStyle/>
          <a:p>
            <a:pPr algn="ctr">
              <a:lnSpc>
                <a:spcPct val="90000"/>
              </a:lnSpc>
            </a:pPr>
            <a:r>
              <a:rPr lang="en-US" sz="7300" b="1" dirty="0"/>
              <a:t>ANÁLISIS </a:t>
            </a:r>
            <a:br>
              <a:rPr lang="en-US" sz="7300" b="1" dirty="0"/>
            </a:br>
            <a:r>
              <a:rPr lang="en-US" sz="7300" b="1" dirty="0"/>
              <a:t>EXPLORATORIO </a:t>
            </a:r>
            <a:br>
              <a:rPr lang="en-US" sz="7300" b="1" dirty="0"/>
            </a:br>
            <a:r>
              <a:rPr lang="en-US" sz="7300" b="1" dirty="0"/>
              <a:t>DE DATOS</a:t>
            </a:r>
            <a:br>
              <a:rPr lang="en-US" b="1" dirty="0"/>
            </a:br>
            <a:br>
              <a:rPr lang="en-US" b="1" dirty="0"/>
            </a:br>
            <a:endParaRPr lang="en-US" b="1" dirty="0"/>
          </a:p>
        </p:txBody>
      </p:sp>
      <p:pic>
        <p:nvPicPr>
          <p:cNvPr id="8" name="Imagen 7" descr="Icono  Descripción generada automáticamente">
            <a:extLst>
              <a:ext uri="{FF2B5EF4-FFF2-40B4-BE49-F238E27FC236}">
                <a16:creationId xmlns:a16="http://schemas.microsoft.com/office/drawing/2014/main" id="{A3599F66-2872-4339-7699-BD09B8BBAC6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7588020" y="2292821"/>
            <a:ext cx="3994379" cy="2272357"/>
          </a:xfrm>
          <a:prstGeom prst="rect">
            <a:avLst/>
          </a:prstGeom>
        </p:spPr>
      </p:pic>
    </p:spTree>
    <p:extLst>
      <p:ext uri="{BB962C8B-B14F-4D97-AF65-F5344CB8AC3E}">
        <p14:creationId xmlns:p14="http://schemas.microsoft.com/office/powerpoint/2010/main" val="639558087"/>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6303</TotalTime>
  <Words>2088</Words>
  <Application>Microsoft Office PowerPoint</Application>
  <PresentationFormat>Panorámica</PresentationFormat>
  <Paragraphs>183</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Avenir Next LT Pro</vt:lpstr>
      <vt:lpstr>Posterama</vt:lpstr>
      <vt:lpstr>SplashVTI</vt:lpstr>
      <vt:lpstr>Proyecto Final  Data Science  Marzo 2023  Comisión 32725 </vt:lpstr>
      <vt:lpstr>Contenido</vt:lpstr>
      <vt:lpstr>INTRODUCCIÓN</vt:lpstr>
      <vt:lpstr>Motivación                  Audiencia</vt:lpstr>
      <vt:lpstr>Preguntas de Interés</vt:lpstr>
      <vt:lpstr>Dataset</vt:lpstr>
      <vt:lpstr>Contexto </vt:lpstr>
      <vt:lpstr>Ubicaciones</vt:lpstr>
      <vt:lpstr>ANÁLISIS  EXPLORATORIO  DE DATOS  </vt:lpstr>
      <vt:lpstr>¿Cuál es la ubicación con más ventas?</vt:lpstr>
      <vt:lpstr>¿Cuál es la categoría más vendida?</vt:lpstr>
      <vt:lpstr>¿Cuál es la categoría más vendida?</vt:lpstr>
      <vt:lpstr>¿Cuál es la relación entre los productos más vendidos y la variedad ofrecida?</vt:lpstr>
      <vt:lpstr>¿Cuál es la relación entre los productos más vendidos y la variedad ofrecida?</vt:lpstr>
      <vt:lpstr>¿Cuál es la relación entre los productos más vendidos y la variedad ofrecida?</vt:lpstr>
      <vt:lpstr>¿Cuál es la relación con la estacionalidad?</vt:lpstr>
      <vt:lpstr>Presentación de PowerPoint</vt:lpstr>
      <vt:lpstr>¿Cuál es la relación entre la recaudación y las categorías?¿Y con las ubicaciones?</vt:lpstr>
      <vt:lpstr>Presentación de PowerPoint</vt:lpstr>
      <vt:lpstr>Presentación de PowerPoint</vt:lpstr>
      <vt:lpstr>ENTRENAMIENTO MODELOS ML</vt:lpstr>
      <vt:lpstr>Modelos</vt:lpstr>
      <vt:lpstr>Modelos</vt:lpstr>
      <vt:lpstr>INSIGHTS Y RECOMENDACIONES</vt:lpstr>
      <vt:lpstr>Insights generales</vt:lpstr>
      <vt:lpstr>Insights generales</vt:lpstr>
      <vt:lpstr>Conclusiones generales</vt:lpstr>
      <vt:lpstr>Recomendaciones generales</vt:lpstr>
      <vt:lpstr>Earle Asphalt</vt:lpstr>
      <vt:lpstr>Brunswick Square Mall</vt:lpstr>
      <vt:lpstr>EB Public Library</vt:lpstr>
      <vt:lpstr>Guttenplan’s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alejandrariol0208@gmail.com</dc:creator>
  <cp:lastModifiedBy>alejandrariol0208@gmail.com</cp:lastModifiedBy>
  <cp:revision>1</cp:revision>
  <dcterms:created xsi:type="dcterms:W3CDTF">2023-03-14T13:41:41Z</dcterms:created>
  <dcterms:modified xsi:type="dcterms:W3CDTF">2023-04-03T22:13:22Z</dcterms:modified>
</cp:coreProperties>
</file>