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5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504" y="6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4D2C-42DF-4DB6-91DB-A9890F5F8FF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EA432-1D55-4C93-8D37-689DD37CC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A432-1D55-4C93-8D37-689DD37CCD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58A4-A8CF-4C9C-A29D-B0BFBF739775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6CA5-6B47-499B-A7CE-428032146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2286000"/>
          </a:xfrm>
          <a:prstGeom prst="rect">
            <a:avLst/>
          </a:prstGeom>
        </p:spPr>
      </p:pic>
      <p:pic>
        <p:nvPicPr>
          <p:cNvPr id="23" name="Picture 2" descr="C:\Users\admin\Pictures\3462769053_5c1fcc3a18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96871"/>
            <a:ext cx="2074280" cy="2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91389" y="2552700"/>
            <a:ext cx="2035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Switching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STP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1020"/>
            <a:ext cx="441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STP parameters configuration 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b="1" u="sng" dirty="0" smtClean="0"/>
              <a:t>Port fast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config</a:t>
            </a:r>
            <a:r>
              <a:rPr lang="en-US" sz="1600" dirty="0" smtClean="0"/>
              <a:t>-if)#spanning-tree </a:t>
            </a:r>
            <a:r>
              <a:rPr lang="en-US" sz="1600" dirty="0" err="1" smtClean="0"/>
              <a:t>portfast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u="sng" dirty="0" smtClean="0"/>
              <a:t>BPDU </a:t>
            </a:r>
            <a:r>
              <a:rPr lang="en-US" sz="1600" b="1" u="sng" dirty="0"/>
              <a:t>guard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config</a:t>
            </a:r>
            <a:r>
              <a:rPr lang="en-US" sz="1600" dirty="0" smtClean="0"/>
              <a:t>-if)#spanning-tree </a:t>
            </a:r>
            <a:r>
              <a:rPr lang="en-US" sz="1600" dirty="0" err="1" smtClean="0"/>
              <a:t>bpduguard</a:t>
            </a:r>
            <a:r>
              <a:rPr lang="en-US" sz="1600" dirty="0" smtClean="0"/>
              <a:t> enable</a:t>
            </a:r>
          </a:p>
          <a:p>
            <a:endParaRPr lang="en-US" sz="1600" dirty="0" smtClean="0"/>
          </a:p>
          <a:p>
            <a:r>
              <a:rPr lang="en-US" sz="1600" b="1" u="sng" dirty="0" err="1" smtClean="0"/>
              <a:t>Etherchannel</a:t>
            </a:r>
            <a:endParaRPr lang="en-US" sz="1600" b="1" u="sng" dirty="0" smtClean="0"/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config</a:t>
            </a:r>
            <a:r>
              <a:rPr lang="en-US" sz="1600" dirty="0" smtClean="0"/>
              <a:t>-if)#channel-group __ mode on</a:t>
            </a:r>
          </a:p>
          <a:p>
            <a:r>
              <a:rPr lang="en-US" sz="1600" dirty="0" smtClean="0"/>
              <a:t>#show </a:t>
            </a:r>
            <a:r>
              <a:rPr lang="en-US" sz="1600" dirty="0" err="1" smtClean="0"/>
              <a:t>etherchannel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04900"/>
            <a:ext cx="4018359" cy="4039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63" y="1103709"/>
            <a:ext cx="4018359" cy="40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56330" y="2628900"/>
            <a:ext cx="87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trike="sngStrike" dirty="0" smtClean="0">
                <a:solidFill>
                  <a:schemeClr val="accent1">
                    <a:lumMod val="50000"/>
                  </a:schemeClr>
                </a:solidFill>
              </a:rPr>
              <a:t>STP</a:t>
            </a:r>
            <a:endParaRPr lang="en-US" sz="3600" b="1" strike="sngStrike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STP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STP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04900"/>
            <a:ext cx="4018359" cy="4039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00250"/>
            <a:ext cx="6229350" cy="3143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1021020"/>
            <a:ext cx="607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Spanning Tree Protocol (STP)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IEEE 802.1D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Prevent loops in bridge networks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u="sng" dirty="0" smtClean="0"/>
              <a:t>Redundant Link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Broadcast storm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Multiple </a:t>
            </a:r>
            <a:r>
              <a:rPr lang="en-US" sz="1600" dirty="0"/>
              <a:t>f</a:t>
            </a:r>
            <a:r>
              <a:rPr lang="en-US" sz="1600" dirty="0" smtClean="0"/>
              <a:t>rame transition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Unstable MAC-Address table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18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5" y="2247900"/>
            <a:ext cx="4643437" cy="1981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3498147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Bridge ID (BID)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Priority (2 byte)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Default Priority = 32768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MAC address (6 byte)</a:t>
            </a:r>
          </a:p>
          <a:p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1000" y="3500967"/>
            <a:ext cx="441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Bridge Protocol Data Unit (BPDU)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Send every 2 sec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Multicast to </a:t>
            </a:r>
            <a:r>
              <a:rPr lang="en-US" sz="1600" dirty="0" smtClean="0"/>
              <a:t>01:80:C2:00:00:00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Root bridge ID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Sender’s bridge ID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Cost to reach root bridge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Timer value on the </a:t>
            </a:r>
            <a:r>
              <a:rPr lang="en-US" sz="1600" dirty="0"/>
              <a:t>r</a:t>
            </a:r>
            <a:r>
              <a:rPr lang="en-US" sz="1600" dirty="0" smtClean="0"/>
              <a:t>oot bridge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43" y="2178843"/>
            <a:ext cx="5073357" cy="2126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27" y="1730905"/>
            <a:ext cx="5639991" cy="31539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1021020"/>
            <a:ext cx="441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STP Terminology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Root Bridge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Bridge ID (BID)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Bridge Protocol Data Unit </a:t>
            </a:r>
            <a:r>
              <a:rPr lang="en-US" sz="1600" dirty="0" smtClean="0"/>
              <a:t>(BPDU)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Root Port (RP)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Designated Port (DP)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Block Port (BP)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Root path cost</a:t>
            </a:r>
          </a:p>
        </p:txBody>
      </p:sp>
    </p:spTree>
    <p:extLst>
      <p:ext uri="{BB962C8B-B14F-4D97-AF65-F5344CB8AC3E}">
        <p14:creationId xmlns:p14="http://schemas.microsoft.com/office/powerpoint/2010/main" val="5403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021020"/>
            <a:ext cx="441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STP Operation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select root bridge in a topology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Select root port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Select designated port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Define block port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r>
              <a:rPr lang="en-US" sz="1600" b="1" u="sng" dirty="0" smtClean="0"/>
              <a:t>Selection parameters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Lowest root bridge ID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Lowest root path cost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Lowest sender bridge ID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Lowest sender port ID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1943100"/>
            <a:ext cx="46434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1020"/>
            <a:ext cx="4419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STP Timers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Hello time </a:t>
            </a:r>
            <a:r>
              <a:rPr lang="en-US" sz="1600" dirty="0" smtClean="0">
                <a:sym typeface="Wingdings" pitchFamily="2" charset="2"/>
              </a:rPr>
              <a:t> 2 sec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Forward delay </a:t>
            </a:r>
            <a:r>
              <a:rPr lang="en-US" sz="1600" dirty="0" smtClean="0">
                <a:sym typeface="Wingdings" pitchFamily="2" charset="2"/>
              </a:rPr>
              <a:t> 15 sec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Maximum age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20 sec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r>
              <a:rPr lang="en-US" sz="1600" b="1" u="sng" dirty="0" smtClean="0"/>
              <a:t>Port State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Blocking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Listening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Learning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Forwarding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disabled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95" y="1333500"/>
            <a:ext cx="46434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1020"/>
            <a:ext cx="4419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Topology Change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b="1" u="sng" dirty="0" smtClean="0"/>
              <a:t>Direct Topology Change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Interface change state to down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Listening state = 15 sec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Learning state = 15 sec</a:t>
            </a:r>
          </a:p>
          <a:p>
            <a:endParaRPr lang="en-US" sz="1600" dirty="0"/>
          </a:p>
          <a:p>
            <a:r>
              <a:rPr lang="en-US" sz="1600" b="1" u="sng" dirty="0" smtClean="0"/>
              <a:t>Indirect </a:t>
            </a:r>
            <a:r>
              <a:rPr lang="en-US" sz="1600" b="1" u="sng" dirty="0"/>
              <a:t>Topology Change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Interface is up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Max age = 20 sec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Listening state = 15 sec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Learning state = 15 sec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38300"/>
            <a:ext cx="46434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1020"/>
            <a:ext cx="441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Cisco PVST+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b="1" u="sng" dirty="0" smtClean="0"/>
              <a:t>Bridge ID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Priority (4 bit)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Extended System ID (12 bit)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MAC Address (48 bit)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65" y="1409700"/>
            <a:ext cx="4787435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" y="3849291"/>
            <a:ext cx="4325541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1020"/>
            <a:ext cx="441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Cisco proprietary parameters </a:t>
            </a:r>
          </a:p>
          <a:p>
            <a:endParaRPr lang="en-US" sz="1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Port fast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BPDU guard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Etherchannel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04900"/>
            <a:ext cx="4018359" cy="4039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63" y="1103709"/>
            <a:ext cx="4018359" cy="40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27" y="1485900"/>
            <a:ext cx="5639991" cy="315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"/>
            <a:ext cx="9144000" cy="724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38100"/>
            <a:ext cx="3429000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Switching</a:t>
            </a:r>
          </a:p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STP</a:t>
            </a:r>
            <a:endParaRPr lang="en-US" sz="11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1020"/>
            <a:ext cx="441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STP Configuration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config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)#spanning-tree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vlan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___ priority ___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config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-if)#spanning-tree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vlan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___ cost ___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#show spanning-tree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vlan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___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#show spanning-tree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#debug spanning-tree events </a:t>
            </a:r>
          </a:p>
        </p:txBody>
      </p:sp>
    </p:spTree>
    <p:extLst>
      <p:ext uri="{BB962C8B-B14F-4D97-AF65-F5344CB8AC3E}">
        <p14:creationId xmlns:p14="http://schemas.microsoft.com/office/powerpoint/2010/main" val="7097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332</Words>
  <Application>Microsoft Office PowerPoint</Application>
  <PresentationFormat>On-screen Show (16:10)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Artin Sobhani</cp:lastModifiedBy>
  <cp:revision>402</cp:revision>
  <dcterms:created xsi:type="dcterms:W3CDTF">2009-04-21T11:06:31Z</dcterms:created>
  <dcterms:modified xsi:type="dcterms:W3CDTF">2017-06-22T12:04:18Z</dcterms:modified>
</cp:coreProperties>
</file>