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58" r:id="rId3"/>
    <p:sldId id="259" r:id="rId4"/>
    <p:sldId id="305" r:id="rId5"/>
    <p:sldId id="262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20" r:id="rId16"/>
    <p:sldId id="319" r:id="rId17"/>
    <p:sldId id="321" r:id="rId18"/>
    <p:sldId id="322" r:id="rId19"/>
    <p:sldId id="282" r:id="rId20"/>
    <p:sldId id="316" r:id="rId21"/>
    <p:sldId id="325" r:id="rId22"/>
    <p:sldId id="326" r:id="rId23"/>
    <p:sldId id="327" r:id="rId24"/>
    <p:sldId id="328" r:id="rId25"/>
    <p:sldId id="324" r:id="rId26"/>
    <p:sldId id="281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igtree Black" panose="020B0604020202020204" charset="0"/>
      <p:bold r:id="rId33"/>
      <p:boldItalic r:id="rId34"/>
    </p:embeddedFont>
    <p:embeddedFont>
      <p:font typeface="Hanken Grotesk" panose="020B0604020202020204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0AFC37-08C0-43A9-B9A6-34DD592FA7D4}">
  <a:tblStyle styleId="{D30AFC37-08C0-43A9-B9A6-34DD592FA7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28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42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0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8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9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8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2667000" y="1739590"/>
            <a:ext cx="4317524" cy="125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طراحی و پیاده‌سازی داشبورد تحت وب برای بیمارهای قلبی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tr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2326887" y="2997487"/>
            <a:ext cx="4657638" cy="1589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a-IR" sz="1400" b="1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  <a:sym typeface="Arial"/>
              </a:rPr>
              <a:t>استاد راهنما: دکتر مسعود ده‌یادگاری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  <a:sym typeface="Arial"/>
            </a:endParaRPr>
          </a:p>
          <a:p>
            <a:pPr algn="just" rtl="1">
              <a:lnSpc>
                <a:spcPct val="120000"/>
              </a:lnSpc>
              <a:buSzPct val="100000"/>
            </a:pPr>
            <a:r>
              <a:rPr lang="fa-IR" sz="1400" b="1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ارائه‌دهنده: </a:t>
            </a:r>
            <a:r>
              <a:rPr lang="fa-IR" b="1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متین قنبری</a:t>
            </a:r>
            <a:endParaRPr lang="fa-IR" sz="1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  <a:sym typeface="Arial"/>
            </a:endParaRPr>
          </a:p>
          <a:p>
            <a:pPr algn="just" rt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fa-IR" sz="1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  <a:sym typeface="Arial"/>
            </a:endParaRPr>
          </a:p>
          <a:p>
            <a:pPr algn="just" rtl="1">
              <a:lnSpc>
                <a:spcPct val="120000"/>
              </a:lnSpc>
              <a:buSzPct val="100000"/>
            </a:pPr>
            <a:r>
              <a:rPr lang="fa-IR" sz="1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27 بهمن ‎ماه 1403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DB099-647A-4DC0-A4C4-83F91D09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92" y="660281"/>
            <a:ext cx="1079309" cy="1079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ابزارهای به‌کار رفته (ادامه)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‌کتابخانه‌ها</a:t>
            </a:r>
            <a:endParaRPr lang="fa-IR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WFDB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خواندن و تحلیل سیگنال‌های الکتروکاردیوگرام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پشتیبانی از فرمت‌های استاندارد داده‌های پزشکی</a:t>
            </a:r>
          </a:p>
          <a:p>
            <a:pPr lvl="1"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Chart.js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رسم نمودارهای تعاملی برای نمایش داده‌های </a:t>
            </a:r>
            <a:r>
              <a:rPr lang="en-US" dirty="0">
                <a:cs typeface="B Nazanin" panose="00000400000000000000" pitchFamily="2" charset="-78"/>
              </a:rPr>
              <a:t>ECG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پشتیبانی از انواع نمودارها (خطی، میله‌ای، دایره‌ای)</a:t>
            </a:r>
            <a:endParaRPr lang="fa-IR" dirty="0">
              <a:cs typeface="B Nazanin" panose="00000400000000000000" pitchFamily="2" charset="-78"/>
            </a:endParaRPr>
          </a:p>
          <a:p>
            <a:pPr marL="596900" lvl="1" indent="0" algn="just" rtl="1">
              <a:lnSpc>
                <a:spcPct val="150000"/>
              </a:lnSpc>
              <a:buNone/>
            </a:pPr>
            <a:endParaRPr lang="ar-SA" dirty="0">
              <a:cs typeface="B Nazanin" panose="00000400000000000000" pitchFamily="2" charset="-78"/>
            </a:endParaRP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FCE21C9F-A056-487D-BB93-B410F89AACDF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26/10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6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ابزارهای به‌کار رفته (ادامه)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فناوری‌های جانبی</a:t>
            </a:r>
            <a:endParaRPr lang="fa-IR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Docker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ایجاد محیط‌های ایزوله برای توسعه و استقرار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تسهیل مدیریت وابستگی‌ها</a:t>
            </a:r>
            <a:endParaRPr lang="en-US" dirty="0">
              <a:cs typeface="B Nazanin" panose="00000400000000000000" pitchFamily="2" charset="-78"/>
            </a:endParaRP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اجرای کد در محیط‌های مختلف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3001804C-B584-4F44-8878-BA87A89E084B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26/11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7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93615" y="2081265"/>
            <a:ext cx="5067600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مجموعه‌داده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مجموعه‌داده</a:t>
            </a: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en-US" dirty="0">
                <a:cs typeface="B Nazanin" panose="00000400000000000000" pitchFamily="2" charset="-78"/>
              </a:rPr>
              <a:t>MIT-BIH Arrhythmia Database</a:t>
            </a:r>
            <a:endParaRPr lang="fa-IR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معتبرترین پایگاه داده برای تحقیقات </a:t>
            </a:r>
            <a:r>
              <a:rPr lang="en-US" dirty="0">
                <a:cs typeface="B Nazanin" panose="00000400000000000000" pitchFamily="2" charset="-78"/>
              </a:rPr>
              <a:t>ECG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شامل رکورد</a:t>
            </a:r>
            <a:r>
              <a:rPr lang="fa-IR" dirty="0">
                <a:cs typeface="B Nazanin" panose="00000400000000000000" pitchFamily="2" charset="-78"/>
              </a:rPr>
              <a:t>های </a:t>
            </a:r>
            <a:r>
              <a:rPr lang="ar-SA" dirty="0">
                <a:cs typeface="B Nazanin" panose="00000400000000000000" pitchFamily="2" charset="-78"/>
              </a:rPr>
              <a:t>سیگنال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ECG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با مدت زمان ۳۰ دقیقه‌ای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فرکانس نمونه‌برداری ۳۶۰ هرتز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ویژگی‌های کلیدی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حاشیه‌نویسی‌های دقیق توسط متخصصان قلب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تنوع داده‌ها شامل ضربان‌های طبیعی و غیرطبیعی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2ACAB-209D-425C-8462-1BC4E7B8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978740"/>
            <a:ext cx="1816328" cy="1186019"/>
          </a:xfrm>
          <a:prstGeom prst="rect">
            <a:avLst/>
          </a:prstGeom>
        </p:spPr>
      </p:pic>
      <p:sp>
        <p:nvSpPr>
          <p:cNvPr id="7" name="Google Shape;380;p39">
            <a:extLst>
              <a:ext uri="{FF2B5EF4-FFF2-40B4-BE49-F238E27FC236}">
                <a16:creationId xmlns:a16="http://schemas.microsoft.com/office/drawing/2014/main" id="{8834DCCB-55D6-4BF3-B824-81559342C29E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26/13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72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907473" y="2081265"/>
            <a:ext cx="5353742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نحوه استفاده از برنامه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1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صفحه ورود به سیستم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504B8-B865-4E61-B770-A25E2DFA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061" y="1020750"/>
            <a:ext cx="7659878" cy="345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CC1B92F5-4114-4737-82EA-2C35F5EF81C7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26/15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16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صفحه </a:t>
            </a: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داشبورد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504B8-B865-4E61-B770-A25E2DFA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022" y="1020750"/>
            <a:ext cx="7659878" cy="345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380;p39">
            <a:extLst>
              <a:ext uri="{FF2B5EF4-FFF2-40B4-BE49-F238E27FC236}">
                <a16:creationId xmlns:a16="http://schemas.microsoft.com/office/drawing/2014/main" id="{4AE70CAA-2A67-481F-AEF9-0F597AC9551A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26/16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44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صفحه </a:t>
            </a: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بیماران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504B8-B865-4E61-B770-A25E2DFA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061" y="1020750"/>
            <a:ext cx="7659878" cy="345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FD3FF2AD-B3CE-40CE-8A96-25A2DF819023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26/17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35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صفحه </a:t>
            </a: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بیماران (ادامه)</a:t>
            </a:r>
            <a:endParaRPr lang="fa-IR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504B8-B865-4E61-B770-A25E2DFA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" r="116"/>
          <a:stretch/>
        </p:blipFill>
        <p:spPr>
          <a:xfrm>
            <a:off x="742061" y="1020750"/>
            <a:ext cx="7659878" cy="345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AC9AFAF4-EF42-4CC6-B7D5-47E4EA1B6EA1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26/18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04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59"/>
          <p:cNvGrpSpPr/>
          <p:nvPr/>
        </p:nvGrpSpPr>
        <p:grpSpPr>
          <a:xfrm>
            <a:off x="4805617" y="1104780"/>
            <a:ext cx="2915911" cy="1881355"/>
            <a:chOff x="4489026" y="1269550"/>
            <a:chExt cx="3696173" cy="2384782"/>
          </a:xfrm>
        </p:grpSpPr>
        <p:sp>
          <p:nvSpPr>
            <p:cNvPr id="840" name="Google Shape;840;p59"/>
            <p:cNvSpPr/>
            <p:nvPr/>
          </p:nvSpPr>
          <p:spPr>
            <a:xfrm>
              <a:off x="4601661" y="1269550"/>
              <a:ext cx="3470886" cy="2132617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4489026" y="3399406"/>
              <a:ext cx="3696173" cy="11266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4489026" y="3512041"/>
              <a:ext cx="3696173" cy="142292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6250185" y="1346150"/>
              <a:ext cx="173700" cy="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9"/>
          <p:cNvSpPr txBox="1">
            <a:spLocks noGrp="1"/>
          </p:cNvSpPr>
          <p:nvPr>
            <p:ph type="title"/>
          </p:nvPr>
        </p:nvSpPr>
        <p:spPr>
          <a:xfrm>
            <a:off x="880320" y="1681940"/>
            <a:ext cx="3024900" cy="1061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امکان نمایش</a:t>
            </a:r>
            <a:b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در بستر گوشی همراه</a:t>
            </a:r>
            <a:endParaRPr lang="fa-IR" dirty="0"/>
          </a:p>
        </p:txBody>
      </p:sp>
      <p:sp>
        <p:nvSpPr>
          <p:cNvPr id="845" name="Google Shape;845;p59"/>
          <p:cNvSpPr txBox="1">
            <a:spLocks noGrp="1"/>
          </p:cNvSpPr>
          <p:nvPr>
            <p:ph type="subTitle" idx="1"/>
          </p:nvPr>
        </p:nvSpPr>
        <p:spPr>
          <a:xfrm>
            <a:off x="880320" y="2743750"/>
            <a:ext cx="3024900" cy="48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قابلیت استفاده از برنامه در گوشی همراه پزشک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846" name="Google Shape;846;p59"/>
          <p:cNvPicPr preferRelativeResize="0"/>
          <p:nvPr/>
        </p:nvPicPr>
        <p:blipFill>
          <a:blip r:embed="rId3"/>
          <a:srcRect/>
          <a:stretch/>
        </p:blipFill>
        <p:spPr>
          <a:xfrm>
            <a:off x="5069936" y="1376625"/>
            <a:ext cx="2387150" cy="1244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47" name="Google Shape;847;p59"/>
          <p:cNvGrpSpPr/>
          <p:nvPr/>
        </p:nvGrpSpPr>
        <p:grpSpPr>
          <a:xfrm>
            <a:off x="4469001" y="2223987"/>
            <a:ext cx="911854" cy="1706814"/>
            <a:chOff x="5120779" y="818439"/>
            <a:chExt cx="1836564" cy="3437000"/>
          </a:xfrm>
        </p:grpSpPr>
        <p:sp>
          <p:nvSpPr>
            <p:cNvPr id="848" name="Google Shape;848;p59"/>
            <p:cNvSpPr/>
            <p:nvPr/>
          </p:nvSpPr>
          <p:spPr>
            <a:xfrm>
              <a:off x="5120779" y="818439"/>
              <a:ext cx="1836564" cy="3437000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5819675" y="947325"/>
              <a:ext cx="438600" cy="72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5878713" y="3874400"/>
              <a:ext cx="320700" cy="267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1" name="Google Shape;851;p59"/>
          <p:cNvPicPr preferRelativeResize="0"/>
          <p:nvPr/>
        </p:nvPicPr>
        <p:blipFill>
          <a:blip r:embed="rId4"/>
          <a:srcRect l="301" r="301"/>
          <a:stretch/>
        </p:blipFill>
        <p:spPr>
          <a:xfrm>
            <a:off x="4545216" y="2411800"/>
            <a:ext cx="759424" cy="125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Google Shape;380;p39">
            <a:extLst>
              <a:ext uri="{FF2B5EF4-FFF2-40B4-BE49-F238E27FC236}">
                <a16:creationId xmlns:a16="http://schemas.microsoft.com/office/drawing/2014/main" id="{F5FE3F1E-DFD3-4864-9B01-68295D14F503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26/19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/>
      <p:bldP spid="8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  <a:stCxn id="305" idx="1"/>
          </p:cNvCxnSpPr>
          <p:nvPr/>
        </p:nvCxnSpPr>
        <p:spPr>
          <a:xfrm flipH="1">
            <a:off x="-588818" y="3160425"/>
            <a:ext cx="69266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  <a:stCxn id="307" idx="3"/>
          </p:cNvCxnSpPr>
          <p:nvPr/>
        </p:nvCxnSpPr>
        <p:spPr>
          <a:xfrm>
            <a:off x="2095767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sz="2400" b="1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سرفصل مطالب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1730067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03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709941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1120466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06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4338767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337866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04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947467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01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75915" y="184508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ابزارهای به‌کار رفته</a:t>
            </a:r>
            <a:endParaRPr lang="fa-IR" b="1"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150650" y="3503011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جمع‌بندی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2740125" y="3503011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نحوه استفاده از برنامه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384615" y="184508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هدف پروژه</a:t>
            </a:r>
            <a:endParaRPr lang="fa-IR" b="1"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5368050" y="3503011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مجموعه‌داده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5971013" y="184508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fa-IR" b="1" dirty="0"/>
          </a:p>
        </p:txBody>
      </p:sp>
      <p:sp>
        <p:nvSpPr>
          <p:cNvPr id="36" name="Google Shape;380;p39">
            <a:extLst>
              <a:ext uri="{FF2B5EF4-FFF2-40B4-BE49-F238E27FC236}">
                <a16:creationId xmlns:a16="http://schemas.microsoft.com/office/drawing/2014/main" id="{4F1F09C3-0737-412A-AD73-13A61C5CB205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7" grpId="0" animBg="1"/>
      <p:bldP spid="313" grpId="0" animBg="1"/>
      <p:bldP spid="314" grpId="0" animBg="1"/>
      <p:bldP spid="315" grpId="0" animBg="1"/>
      <p:bldP spid="305" grpId="0" animBg="1"/>
      <p:bldP spid="318" grpId="0" animBg="1"/>
      <p:bldP spid="319" grpId="0" build="p"/>
      <p:bldP spid="320" grpId="0" build="p"/>
      <p:bldP spid="321" grpId="0" build="p"/>
      <p:bldP spid="322" grpId="0" build="p"/>
      <p:bldP spid="323" grpId="0" build="p"/>
      <p:bldP spid="3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443344" y="2081265"/>
            <a:ext cx="5978237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جمع‌بندی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8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نتیجه‌گیری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پردازش سیگنال‌های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الکتروکاردیوگرام</a:t>
            </a:r>
            <a:endParaRPr lang="en-US" dirty="0"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استفاده از کتابخانه‌های تخصصی مانند </a:t>
            </a:r>
            <a:r>
              <a:rPr lang="en-US" dirty="0">
                <a:cs typeface="B Nazanin" panose="00000400000000000000" pitchFamily="2" charset="-78"/>
              </a:rPr>
              <a:t>WFDB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NumPy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ارائه اطلاعات دقیق و ارزشمند برای ارزیابی وضعیت بیماران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نمایش تعاملی داده‌ها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نمایش داده‌ها در قالب نمودارها، جداول و گزارش‌های تعاملی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رابط کاربری ساده و کاربرپسند برای کاربران فنی و غیرفنی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9742F9D2-D5D0-4AF6-88A7-0C88EEBDF51C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26/21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05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نتیجه‌گیری (ادامه)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تشخیص الگوهای غیرعادی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استفاده از الگوریتم‌های تحلیل داده برای تشخیص الگوهای غیرطبیعی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ارسال هشدارهای خودکار به پزشکان و بیماران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مدیریت کاربران و بیماران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امکان اضافه کردن، ویرایش و مشاهده اطلاعات بیماران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کنترل دسترسی‌ها بر اساس نقش‌های تعریف شده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8A094132-3DB7-42B4-8B9C-6A2864E15BD1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26/22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57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پیشنهادات برای توسعه‌های آینده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ارائه پیشنهادات درمانی خودکار بر اساس تحلیل داده‌ها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یکپارچه‌سازی سیستم با دستگاه‌های پوشیدنی مانند ساعت‌های هوشمند</a:t>
            </a:r>
            <a:endParaRPr lang="fa-IR" dirty="0"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افزایش دقت تشخیص الگوهای غیرعادی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استفاده از الگوریتم‌های پیشرفته‌تر یادگیری ماشین و یادگیری عمیق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آموزش مدل‌ها با مجموعه‌داده‌های بزرگ‌تر و متنوع‌تر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توسعه قابلیت‌های گزارش‌گیری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افزودن گزارش‌های مقایسه‌ای و تحلیل‌های آماری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ارائه گزارش‌های سفارشی‌سازی شده بر اساس نیازهای کاربران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CD2D9039-8048-45BF-9F39-58EA506FB336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26/23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45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جمع‌بندی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دستاوردهای کلیدی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ایجاد یک سیستم کاربردی برای مدیریت و نظارت بر بیماران قلبی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بهبود فرآیندهای تشخیصی و درمانی با استفاده از فناوری‌های مدرن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چشم‌انداز آینده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توسعه و بهبود سیستم با استفاده از الگوریتم‌های پیشرفته و یکپارچه‌سازی با دستگاه‌های پوشیدنی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ارتقای سلامت دیجیتال و بهبود کیفیت مراقبت‌های بهداشتی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5CBDD96A-BB76-4304-A287-98BE49B51F41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26/24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70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6;p60">
            <a:extLst>
              <a:ext uri="{FF2B5EF4-FFF2-40B4-BE49-F238E27FC236}">
                <a16:creationId xmlns:a16="http://schemas.microsoft.com/office/drawing/2014/main" id="{C38D83DF-9C35-4434-BFDC-C38E14642F5A}"/>
              </a:ext>
            </a:extLst>
          </p:cNvPr>
          <p:cNvSpPr txBox="1">
            <a:spLocks/>
          </p:cNvSpPr>
          <p:nvPr/>
        </p:nvSpPr>
        <p:spPr>
          <a:xfrm>
            <a:off x="3269672" y="2197104"/>
            <a:ext cx="4766508" cy="74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4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just" rtl="1"/>
            <a:r>
              <a:rPr lang="fa-IR" dirty="0">
                <a:cs typeface="B Nazanin" panose="00000400000000000000" pitchFamily="2" charset="-78"/>
              </a:rPr>
              <a:t>با تشکر از وقت و توجه شما !</a:t>
            </a:r>
          </a:p>
        </p:txBody>
      </p:sp>
    </p:spTree>
    <p:extLst>
      <p:ext uri="{BB962C8B-B14F-4D97-AF65-F5344CB8AC3E}">
        <p14:creationId xmlns:p14="http://schemas.microsoft.com/office/powerpoint/2010/main" val="7265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8"/>
          <p:cNvSpPr txBox="1">
            <a:spLocks noGrp="1"/>
          </p:cNvSpPr>
          <p:nvPr>
            <p:ph type="subTitle" idx="1"/>
          </p:nvPr>
        </p:nvSpPr>
        <p:spPr>
          <a:xfrm>
            <a:off x="630382" y="1361025"/>
            <a:ext cx="6490853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ffectLst/>
              </a:rPr>
              <a:t>[1] “World Health Organization (WHO).” Accessed: Feb. 12, 2025. [Online]. Available: </a:t>
            </a:r>
            <a:r>
              <a:rPr lang="en-US" dirty="0">
                <a:effectLst/>
                <a:hlinkClick r:id="rId3"/>
              </a:rPr>
              <a:t>https://www.who.int</a:t>
            </a:r>
            <a:endParaRPr lang="en-US" dirty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</a:rPr>
              <a:t>[2] “PhysioNet Databases.” Accessed: Feb. 05, 2025. [Online]. Available: https://physionet.org/about/database/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61156-0993-49BB-BEA0-5C0D1DE4C0D0}"/>
              </a:ext>
            </a:extLst>
          </p:cNvPr>
          <p:cNvSpPr txBox="1">
            <a:spLocks/>
          </p:cNvSpPr>
          <p:nvPr/>
        </p:nvSpPr>
        <p:spPr>
          <a:xfrm>
            <a:off x="872400" y="600450"/>
            <a:ext cx="76065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r" rtl="1"/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EE4E054E-C475-4457-911E-C867D7CDF969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26/26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93615" y="2081265"/>
            <a:ext cx="5067600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7760-0026-451C-9DCE-87DFD9B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C943-937F-4922-89CE-B56208BD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625" y="1361024"/>
            <a:ext cx="6580200" cy="3279555"/>
          </a:xfrm>
        </p:spPr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بیماری‌های قلبی</a:t>
            </a:r>
          </a:p>
          <a:p>
            <a:pPr lvl="1" algn="just" rtl="1">
              <a:lnSpc>
                <a:spcPct val="150000"/>
              </a:lnSpc>
            </a:pP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یکی از مهم‌ترین و شایع‌ترین علل مرگ‌ومیر جهانی</a:t>
            </a:r>
            <a:endParaRPr lang="ar-SA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تأثیر منفی بر کیفیت زندگی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بار اقتصادی</a:t>
            </a:r>
            <a:r>
              <a:rPr lang="fa-IR" sz="1600" dirty="0"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اجتماعی بر سیستم‌های بهداشتی</a:t>
            </a:r>
            <a:endParaRPr lang="ar-SA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نیاز به مدیریت هوشمند داده‌های سلامت</a:t>
            </a:r>
          </a:p>
          <a:p>
            <a:pPr lvl="1" algn="just" rtl="1">
              <a:lnSpc>
                <a:spcPct val="150000"/>
              </a:lnSpc>
            </a:pP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افزایش حجم داده‌های پزشکی و پیچیدگی تحلیل آن‌ها</a:t>
            </a:r>
          </a:p>
          <a:p>
            <a:pPr lvl="1" algn="just" rtl="1">
              <a:lnSpc>
                <a:spcPct val="150000"/>
              </a:lnSpc>
            </a:pPr>
            <a:r>
              <a:rPr lang="ar-S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ضرورت توسعه سیستم‌های نظارت، تحلیل و ارائه اطلاعات دقیق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1FDC0-B446-4981-8B83-45FABDF0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20000" y="1475463"/>
            <a:ext cx="2110608" cy="2192574"/>
          </a:xfrm>
          <a:prstGeom prst="rect">
            <a:avLst/>
          </a:prstGeom>
        </p:spPr>
      </p:pic>
      <p:sp>
        <p:nvSpPr>
          <p:cNvPr id="6" name="Google Shape;380;p39">
            <a:extLst>
              <a:ext uri="{FF2B5EF4-FFF2-40B4-BE49-F238E27FC236}">
                <a16:creationId xmlns:a16="http://schemas.microsoft.com/office/drawing/2014/main" id="{1EEC8DAF-B53A-4E72-846A-55B100BFB16B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26/4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067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b="0" i="0" dirty="0">
                <a:solidFill>
                  <a:srgbClr val="222222"/>
                </a:solidFill>
                <a:effectLst/>
                <a:latin typeface="DDG_ProximaNova"/>
                <a:cs typeface="B Nazanin" panose="00000400000000000000" pitchFamily="2" charset="-78"/>
              </a:rPr>
              <a:t>تعداد </a:t>
            </a:r>
            <a:r>
              <a:rPr lang="fa-IR" dirty="0">
                <a:solidFill>
                  <a:srgbClr val="222222"/>
                </a:solidFill>
                <a:latin typeface="DDG_ProximaNova"/>
                <a:cs typeface="B Nazanin" panose="00000400000000000000" pitchFamily="2" charset="-78"/>
              </a:rPr>
              <a:t>میانگین</a:t>
            </a:r>
            <a:r>
              <a:rPr lang="ar-SA" b="0" i="0" dirty="0">
                <a:solidFill>
                  <a:srgbClr val="222222"/>
                </a:solidFill>
                <a:effectLst/>
                <a:latin typeface="DDG_ProximaNova"/>
                <a:cs typeface="B Nazanin" panose="00000400000000000000" pitchFamily="2" charset="-78"/>
              </a:rPr>
              <a:t> مرگ‌های سالانه ناشی از بیماری‌های قلبی و عروقی در سطح جهان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FAF8133C-40B8-4975-880A-F791DFD1695B}"/>
              </a:ext>
            </a:extLst>
          </p:cNvPr>
          <p:cNvSpPr txBox="1">
            <a:spLocks/>
          </p:cNvSpPr>
          <p:nvPr/>
        </p:nvSpPr>
        <p:spPr>
          <a:xfrm>
            <a:off x="8230984" y="4645880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26/5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Google Shape;380;p39">
            <a:extLst>
              <a:ext uri="{FF2B5EF4-FFF2-40B4-BE49-F238E27FC236}">
                <a16:creationId xmlns:a16="http://schemas.microsoft.com/office/drawing/2014/main" id="{A0BACD6F-9263-45F3-9D2B-00034CFCA481}"/>
              </a:ext>
            </a:extLst>
          </p:cNvPr>
          <p:cNvSpPr txBox="1">
            <a:spLocks/>
          </p:cNvSpPr>
          <p:nvPr/>
        </p:nvSpPr>
        <p:spPr>
          <a:xfrm>
            <a:off x="2603050" y="1856113"/>
            <a:ext cx="58278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fa-IR" dirty="0"/>
              <a:t>17</a:t>
            </a:r>
            <a:r>
              <a:rPr lang="en" dirty="0"/>
              <a:t>,</a:t>
            </a:r>
            <a:r>
              <a:rPr lang="fa-IR" dirty="0"/>
              <a:t>9</a:t>
            </a:r>
            <a:r>
              <a:rPr lang="en" dirty="0"/>
              <a:t>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381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93615" y="2081265"/>
            <a:ext cx="5067600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اهداف پروژه</a:t>
            </a:r>
            <a:endParaRPr lang="fa-IR"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اهداف پروژه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فراهم‌سازی ابزاری جامع و کاربرپسند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نظارت و تحلیل وضعیت سلامت بیماران قلبی توسط پزشکان و کادر درمانی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ارائه قابلیت‌های تحلیلی پیشرفته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تشخیص الگوهای غیرعادی در داده‌ها و ارائه هشدارهای خودکار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تسهیل دسترسی به داده‌های سلامت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نمایش داده‌ها در قالب نمودارها، جداول و گزارش‌های تعاملی برای تصمیم‌گیری سریع</a:t>
            </a: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استفاده از فناوری‌های روز وب</a:t>
            </a:r>
          </a:p>
          <a:p>
            <a:pPr lvl="1" algn="just" rtl="1"/>
            <a:r>
              <a:rPr lang="ar-SA" dirty="0">
                <a:cs typeface="B Nazanin" panose="00000400000000000000" pitchFamily="2" charset="-78"/>
              </a:rPr>
              <a:t>پایتون و فریم‌ورک جنگو برای ایجاد سیستم‌های مقیاس‌پذیر و بهینه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Google Shape;380;p39">
            <a:extLst>
              <a:ext uri="{FF2B5EF4-FFF2-40B4-BE49-F238E27FC236}">
                <a16:creationId xmlns:a16="http://schemas.microsoft.com/office/drawing/2014/main" id="{507C3A47-D442-4FC8-B060-86264DFA1E15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26/7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2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193615" y="2081265"/>
            <a:ext cx="5067600" cy="980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b="1" dirty="0">
                <a:solidFill>
                  <a:schemeClr val="tx1"/>
                </a:solidFill>
                <a:cs typeface="B Nazanin" panose="00000400000000000000" pitchFamily="2" charset="-78"/>
              </a:rPr>
              <a:t>ابزارهای به‌کار رفته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0FB-8456-452F-9F96-526B5A0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ابزارهای به‌کار رفته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142C-DE5A-4295-8ECC-32E79485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925" y="1361025"/>
            <a:ext cx="7710900" cy="2906100"/>
          </a:xfrm>
        </p:spPr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زبان برنامه‌نویس</a:t>
            </a:r>
            <a:r>
              <a:rPr lang="fa-IR" dirty="0">
                <a:cs typeface="B Nazanin" panose="00000400000000000000" pitchFamily="2" charset="-78"/>
              </a:rPr>
              <a:t>ی</a:t>
            </a:r>
            <a:endParaRPr lang="ar-SA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پایتون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سادگی، خوانایی بالا و کتابخانه‌های گسترده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ar-SA" dirty="0">
                <a:cs typeface="B Nazanin" panose="00000400000000000000" pitchFamily="2" charset="-78"/>
              </a:rPr>
              <a:t>مناسب برای پردازش سیگنال‌های پزشکی و توسعه وب</a:t>
            </a: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جاوا اسکریپت</a:t>
            </a: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ایجاد تعاملات کاربری و بهبود تجربه کاربر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ar-SA" dirty="0">
                <a:cs typeface="B Nazanin" panose="00000400000000000000" pitchFamily="2" charset="-78"/>
              </a:rPr>
              <a:t>کتابخانه‌ها</a:t>
            </a:r>
            <a:r>
              <a:rPr lang="fa-IR" dirty="0">
                <a:cs typeface="B Nazanin" panose="00000400000000000000" pitchFamily="2" charset="-78"/>
              </a:rPr>
              <a:t>ی قوی </a:t>
            </a:r>
            <a:r>
              <a:rPr lang="ar-SA" dirty="0">
                <a:cs typeface="B Nazanin" panose="00000400000000000000" pitchFamily="2" charset="-78"/>
              </a:rPr>
              <a:t>برای رسم نمودارهای تعاملی</a:t>
            </a:r>
            <a:endParaRPr lang="fa-IR" dirty="0"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فریم‌ورک‌</a:t>
            </a:r>
            <a:endParaRPr lang="fa-IR" dirty="0">
              <a:cs typeface="B Nazanin" panose="00000400000000000000" pitchFamily="2" charset="-78"/>
            </a:endParaRPr>
          </a:p>
          <a:p>
            <a:pPr lvl="1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جنگو</a:t>
            </a:r>
            <a:endParaRPr lang="fa-IR" dirty="0">
              <a:cs typeface="B Nazanin" panose="00000400000000000000" pitchFamily="2" charset="-78"/>
            </a:endParaRPr>
          </a:p>
          <a:p>
            <a:pPr lvl="2" algn="just" rtl="1">
              <a:lnSpc>
                <a:spcPct val="150000"/>
              </a:lnSpc>
            </a:pPr>
            <a:r>
              <a:rPr lang="ar-SA" dirty="0">
                <a:cs typeface="B Nazanin" panose="00000400000000000000" pitchFamily="2" charset="-78"/>
              </a:rPr>
              <a:t>فریم‌ورک سطح بالا مبتنی بر پایتون</a:t>
            </a:r>
            <a:r>
              <a:rPr lang="fa-IR" dirty="0">
                <a:cs typeface="B Nazanin" panose="00000400000000000000" pitchFamily="2" charset="-78"/>
              </a:rPr>
              <a:t> به همراه </a:t>
            </a:r>
            <a:r>
              <a:rPr lang="ar-SA" dirty="0">
                <a:cs typeface="B Nazanin" panose="00000400000000000000" pitchFamily="2" charset="-78"/>
              </a:rPr>
              <a:t>امکانات پیش‌ساخته مانند مدیریت پایگاه‌داده و احراز هوی</a:t>
            </a:r>
            <a:r>
              <a:rPr lang="fa-IR" dirty="0">
                <a:cs typeface="B Nazanin" panose="00000400000000000000" pitchFamily="2" charset="-78"/>
              </a:rPr>
              <a:t>ت</a:t>
            </a:r>
            <a:endParaRPr lang="ar-SA" dirty="0">
              <a:cs typeface="B Nazanin" panose="00000400000000000000" pitchFamily="2" charset="-78"/>
            </a:endParaRPr>
          </a:p>
        </p:txBody>
      </p:sp>
      <p:sp>
        <p:nvSpPr>
          <p:cNvPr id="5" name="Google Shape;380;p39">
            <a:extLst>
              <a:ext uri="{FF2B5EF4-FFF2-40B4-BE49-F238E27FC236}">
                <a16:creationId xmlns:a16="http://schemas.microsoft.com/office/drawing/2014/main" id="{8416CCAF-6C13-47B5-BF51-CB4657472F85}"/>
              </a:ext>
            </a:extLst>
          </p:cNvPr>
          <p:cNvSpPr txBox="1">
            <a:spLocks/>
          </p:cNvSpPr>
          <p:nvPr/>
        </p:nvSpPr>
        <p:spPr>
          <a:xfrm>
            <a:off x="8013600" y="4432731"/>
            <a:ext cx="913016" cy="4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49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gtree Black"/>
              <a:buNone/>
              <a:defRPr sz="9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fa-IR" sz="2000" dirty="0">
                <a:ln w="0"/>
                <a:solidFill>
                  <a:schemeClr val="accent1"/>
                </a:solidFill>
                <a:cs typeface="B Nazanin" panose="00000400000000000000" pitchFamily="2" charset="-78"/>
              </a:rPr>
              <a:t>26/9</a:t>
            </a:r>
            <a:endParaRPr lang="en" sz="2000" dirty="0">
              <a:ln w="0"/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0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670</Words>
  <Application>Microsoft Office PowerPoint</Application>
  <PresentationFormat>On-screen Show (16:9)</PresentationFormat>
  <Paragraphs>140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Nunito Light</vt:lpstr>
      <vt:lpstr>Times New Roman</vt:lpstr>
      <vt:lpstr>Calibri</vt:lpstr>
      <vt:lpstr>Figtree Black</vt:lpstr>
      <vt:lpstr>DDG_ProximaNova</vt:lpstr>
      <vt:lpstr>Tahoma</vt:lpstr>
      <vt:lpstr>Hanken Grotesk</vt:lpstr>
      <vt:lpstr>Elegant Black &amp; White Thesis Defense by Slidesgo</vt:lpstr>
      <vt:lpstr>طراحی و پیاده‌سازی داشبورد تحت وب برای بیمارهای قلبی</vt:lpstr>
      <vt:lpstr>سرفصل مطالب</vt:lpstr>
      <vt:lpstr>مقدمه</vt:lpstr>
      <vt:lpstr>مقدمه</vt:lpstr>
      <vt:lpstr> </vt:lpstr>
      <vt:lpstr>اهداف پروژه</vt:lpstr>
      <vt:lpstr>اهداف پروژه</vt:lpstr>
      <vt:lpstr>ابزارهای به‌کار رفته</vt:lpstr>
      <vt:lpstr>ابزارهای به‌کار رفته</vt:lpstr>
      <vt:lpstr>ابزارهای به‌کار رفته (ادامه)</vt:lpstr>
      <vt:lpstr>ابزارهای به‌کار رفته (ادامه)</vt:lpstr>
      <vt:lpstr>مجموعه‌داده</vt:lpstr>
      <vt:lpstr>مجموعه‌داده‌</vt:lpstr>
      <vt:lpstr>نحوه استفاده از برنامه</vt:lpstr>
      <vt:lpstr>صفحه ورود به سیستم</vt:lpstr>
      <vt:lpstr>صفحه داشبورد</vt:lpstr>
      <vt:lpstr>صفحه بیماران</vt:lpstr>
      <vt:lpstr>صفحه بیماران (ادامه)</vt:lpstr>
      <vt:lpstr>امکان نمایش در بستر گوشی همراه</vt:lpstr>
      <vt:lpstr>نتیجه‌گیری و جمع‌بندی</vt:lpstr>
      <vt:lpstr>نتیجه‌گیری</vt:lpstr>
      <vt:lpstr>نتیجه‌گیری (ادامه)</vt:lpstr>
      <vt:lpstr>پیشنهادات برای توسعه‌های آینده</vt:lpstr>
      <vt:lpstr>جمع‌بندی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طراحی و پیاده‌سازی داشبورد تحت وب برای بیمارهای قلبی</dc:title>
  <dc:creator>Matin Ghanbari</dc:creator>
  <cp:lastModifiedBy>Matin Ghanbari</cp:lastModifiedBy>
  <cp:revision>33</cp:revision>
  <dcterms:modified xsi:type="dcterms:W3CDTF">2025-02-12T21:33:42Z</dcterms:modified>
</cp:coreProperties>
</file>