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5" r:id="rId9"/>
    <p:sldId id="267" r:id="rId10"/>
    <p:sldId id="268" r:id="rId11"/>
    <p:sldId id="290" r:id="rId12"/>
    <p:sldId id="291" r:id="rId13"/>
    <p:sldId id="269" r:id="rId14"/>
    <p:sldId id="271" r:id="rId15"/>
    <p:sldId id="270" r:id="rId16"/>
    <p:sldId id="292" r:id="rId17"/>
    <p:sldId id="286" r:id="rId18"/>
    <p:sldId id="272" r:id="rId19"/>
    <p:sldId id="279" r:id="rId20"/>
    <p:sldId id="280" r:id="rId21"/>
    <p:sldId id="283" r:id="rId22"/>
    <p:sldId id="293" r:id="rId23"/>
    <p:sldId id="294" r:id="rId24"/>
    <p:sldId id="273" r:id="rId25"/>
    <p:sldId id="277" r:id="rId26"/>
    <p:sldId id="278" r:id="rId27"/>
    <p:sldId id="281" r:id="rId28"/>
    <p:sldId id="282" r:id="rId29"/>
    <p:sldId id="261" r:id="rId30"/>
    <p:sldId id="295" r:id="rId31"/>
    <p:sldId id="288" r:id="rId32"/>
    <p:sldId id="287" r:id="rId33"/>
    <p:sldId id="289" r:id="rId3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 autoAdjust="0"/>
    <p:restoredTop sz="95291" autoAdjust="0"/>
  </p:normalViewPr>
  <p:slideViewPr>
    <p:cSldViewPr>
      <p:cViewPr varScale="1">
        <p:scale>
          <a:sx n="88" d="100"/>
          <a:sy n="88" d="100"/>
        </p:scale>
        <p:origin x="10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23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60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4D5E-8EFC-4035-AC05-9855C03EE5E4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0030-9408-4052-9D4B-D96107C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references/_ibc233_who_uses_System_i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support/knowledgecenter/en/ssw_ibm_i_74/rzahg/welcome.htm" TargetMode="External"/><Relationship Id="rId2" Type="http://schemas.openxmlformats.org/officeDocument/2006/relationships/hyperlink" Target="https://ict.senecacollege.ca/~bci433/library_lists.do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www.ibm.com\servers\eserver\iseries\hardware\smallmed\810\index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Introduction to IBM </a:t>
            </a:r>
            <a:r>
              <a:rPr lang="en-US" dirty="0" err="1"/>
              <a:t>i</a:t>
            </a:r>
            <a:r>
              <a:rPr lang="en-US" dirty="0"/>
              <a:t> &amp; </a:t>
            </a:r>
          </a:p>
          <a:p>
            <a:r>
              <a:rPr lang="en-US" dirty="0"/>
              <a:t>Writing CLLE Programs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– A Business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Used by Banks, Retailers, …, e.g.</a:t>
            </a:r>
          </a:p>
          <a:p>
            <a:pPr lvl="1"/>
            <a:r>
              <a:rPr lang="en-CA" dirty="0"/>
              <a:t>McDonald's Canada </a:t>
            </a:r>
          </a:p>
          <a:p>
            <a:pPr lvl="1"/>
            <a:r>
              <a:rPr lang="en-CA" dirty="0"/>
              <a:t>Canadian Tire (</a:t>
            </a:r>
            <a:r>
              <a:rPr lang="en-CA" sz="2400" dirty="0"/>
              <a:t>head office and one in every store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Kraft Foods </a:t>
            </a:r>
          </a:p>
          <a:p>
            <a:pPr lvl="1"/>
            <a:r>
              <a:rPr lang="en-CA" dirty="0"/>
              <a:t>Loblaws </a:t>
            </a:r>
          </a:p>
          <a:p>
            <a:pPr lvl="1"/>
            <a:r>
              <a:rPr lang="en-CA" dirty="0"/>
              <a:t>Holt Renfrew </a:t>
            </a:r>
          </a:p>
          <a:p>
            <a:pPr lvl="1"/>
            <a:r>
              <a:rPr lang="en-CA" dirty="0"/>
              <a:t>Coca Cola 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2"/>
              </a:rPr>
              <a:t>more…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/>
              </a:rPr>
              <a:t>IBM </a:t>
            </a:r>
            <a:r>
              <a:rPr lang="en-US" altLang="en-US" dirty="0" err="1">
                <a:effectLst/>
              </a:rPr>
              <a:t>i</a:t>
            </a:r>
            <a:r>
              <a:rPr lang="en-US" altLang="en-US" dirty="0">
                <a:effectLst/>
              </a:rPr>
              <a:t> – A Database System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Database is built in...not added on</a:t>
            </a:r>
          </a:p>
          <a:p>
            <a:r>
              <a:rPr lang="en-CA" sz="2800" dirty="0"/>
              <a:t>All data accessed through integrated data base</a:t>
            </a:r>
          </a:p>
          <a:p>
            <a:r>
              <a:rPr lang="en-CA" sz="2800" dirty="0"/>
              <a:t>DB2 UDB for IBM </a:t>
            </a:r>
            <a:r>
              <a:rPr lang="en-CA" sz="2800" dirty="0" err="1"/>
              <a:t>i</a:t>
            </a:r>
            <a:r>
              <a:rPr lang="en-CA" sz="2800" dirty="0"/>
              <a:t> does not have a data base package</a:t>
            </a:r>
          </a:p>
          <a:p>
            <a:r>
              <a:rPr lang="en-CA" sz="2800" dirty="0"/>
              <a:t>IBM </a:t>
            </a:r>
            <a:r>
              <a:rPr lang="en-CA" sz="2800" dirty="0" err="1"/>
              <a:t>i</a:t>
            </a:r>
            <a:r>
              <a:rPr lang="en-CA" sz="2800" dirty="0"/>
              <a:t> is a data base machine</a:t>
            </a:r>
          </a:p>
          <a:p>
            <a:r>
              <a:rPr lang="en-CA" sz="2800" dirty="0"/>
              <a:t>IBM </a:t>
            </a:r>
            <a:r>
              <a:rPr lang="en-CA" sz="2800" dirty="0" err="1"/>
              <a:t>i</a:t>
            </a:r>
            <a:r>
              <a:rPr lang="en-CA" sz="2800" dirty="0"/>
              <a:t> was designed with a relational database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ffectLst/>
              </a:rPr>
              <a:t>RELIABLE – Why we need IBM </a:t>
            </a:r>
            <a:r>
              <a:rPr lang="en-US" altLang="en-US" sz="4000" dirty="0" err="1">
                <a:effectLst/>
              </a:rPr>
              <a:t>i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036712"/>
          </a:xfrm>
        </p:spPr>
        <p:txBody>
          <a:bodyPr>
            <a:normAutofit/>
          </a:bodyPr>
          <a:lstStyle/>
          <a:p>
            <a:r>
              <a:rPr lang="en-CA" sz="2800" dirty="0"/>
              <a:t>“Platform Availability: Can You Spare a Minute” Gartner Group study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102CC0-8F7D-4A6E-8866-1C2CC095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593059"/>
            <a:ext cx="6912768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Power System in Seneca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r>
              <a:rPr lang="en-CA" sz="2800" dirty="0"/>
              <a:t>Server name: ZEUS</a:t>
            </a:r>
          </a:p>
          <a:p>
            <a:r>
              <a:rPr lang="en-CA" sz="2800" dirty="0"/>
              <a:t>Installed: in January, 2009.</a:t>
            </a:r>
          </a:p>
          <a:p>
            <a:r>
              <a:rPr lang="en-CA" sz="2800" dirty="0"/>
              <a:t>Model: IBM Power 520 Express</a:t>
            </a:r>
          </a:p>
          <a:p>
            <a:r>
              <a:rPr lang="en-CA" sz="2800" dirty="0"/>
              <a:t>URL: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  <a:p>
            <a:endParaRPr lang="en-CA" sz="2800" dirty="0">
              <a:effectLst/>
            </a:endParaRPr>
          </a:p>
          <a:p>
            <a:pPr marL="0" indent="0">
              <a:buNone/>
            </a:pPr>
            <a:r>
              <a:rPr lang="en-CA" sz="2800" dirty="0" err="1">
                <a:effectLst/>
              </a:rPr>
              <a:t>PowerVM</a:t>
            </a:r>
            <a:r>
              <a:rPr lang="en-CA" sz="2800" dirty="0">
                <a:effectLst/>
              </a:rPr>
              <a:t> Partitioning IBM AIX,  IBM </a:t>
            </a:r>
            <a:r>
              <a:rPr lang="en-CA" sz="2800" dirty="0" err="1">
                <a:effectLst/>
              </a:rPr>
              <a:t>i</a:t>
            </a:r>
            <a:r>
              <a:rPr lang="en-CA" sz="2800" dirty="0">
                <a:effectLst/>
              </a:rPr>
              <a:t>, and Linux on a Single POWER6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A picture containing black, sitting, monitor, refrigerator&#10;&#10;Description automatically generated">
            <a:extLst>
              <a:ext uri="{FF2B5EF4-FFF2-40B4-BE49-F238E27FC236}">
                <a16:creationId xmlns:a16="http://schemas.microsoft.com/office/drawing/2014/main" id="{47FFD772-2E3F-4C1E-97BC-C0792C02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546225"/>
            <a:ext cx="2076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Connectivity Tools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Access Client Solutions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ACS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CC"/>
                </a:solidFill>
                <a:latin typeface="+mn-lt"/>
              </a:rPr>
              <a:t>5250 Emulator</a:t>
            </a:r>
            <a:r>
              <a:rPr lang="en-US" altLang="en-US" sz="2400" dirty="0">
                <a:latin typeface="+mn-lt"/>
              </a:rPr>
              <a:t>, Navigator for </a:t>
            </a:r>
            <a:r>
              <a:rPr lang="en-US" altLang="en-US" sz="2400" dirty="0" err="1">
                <a:latin typeface="+mn-lt"/>
              </a:rPr>
              <a:t>i</a:t>
            </a:r>
            <a:endParaRPr lang="en-US" altLang="en-US" sz="240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Production Environment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+mn-lt"/>
              </a:rPr>
              <a:t>Rational Developer for </a:t>
            </a:r>
            <a:r>
              <a:rPr lang="en-US" altLang="en-US" sz="2600" dirty="0" err="1">
                <a:latin typeface="+mn-lt"/>
              </a:rPr>
              <a:t>i</a:t>
            </a:r>
            <a:r>
              <a:rPr lang="en-US" altLang="en-US" sz="2600" dirty="0">
                <a:latin typeface="+mn-lt"/>
              </a:rPr>
              <a:t> (</a:t>
            </a:r>
            <a:r>
              <a:rPr lang="en-US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RDi</a:t>
            </a:r>
            <a:r>
              <a:rPr lang="en-US" altLang="en-US" sz="2600" dirty="0">
                <a:latin typeface="+mn-lt"/>
              </a:rPr>
              <a:t>)</a:t>
            </a:r>
          </a:p>
          <a:p>
            <a:pPr marL="914400" lvl="1" indent="-457200" eaLnBrk="1" hangingPunct="1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</a:rPr>
              <a:t>The Eclipse-based Rational IDE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 err="1">
                <a:latin typeface="+mn-lt"/>
              </a:rPr>
              <a:t>MochaSoft</a:t>
            </a:r>
            <a:endParaRPr lang="en-US" altLang="en-US" sz="26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5250 Emulator</a:t>
            </a:r>
            <a:endParaRPr lang="en-US" altLang="en-US" sz="2000" dirty="0"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CA" altLang="en-US" sz="2600" dirty="0" err="1">
                <a:latin typeface="+mn-lt"/>
              </a:rPr>
              <a:t>Websphere</a:t>
            </a:r>
            <a:r>
              <a:rPr lang="en-CA" altLang="en-US" sz="2600" dirty="0">
                <a:latin typeface="+mn-lt"/>
              </a:rPr>
              <a:t> </a:t>
            </a:r>
            <a:r>
              <a:rPr lang="en-CA" altLang="en-US" sz="2600" dirty="0" err="1">
                <a:latin typeface="+mn-lt"/>
              </a:rPr>
              <a:t>Devbelopment</a:t>
            </a:r>
            <a:r>
              <a:rPr lang="en-CA" altLang="en-US" sz="2600" dirty="0">
                <a:latin typeface="+mn-lt"/>
              </a:rPr>
              <a:t> Studio Client (WDSC) (large install)</a:t>
            </a:r>
            <a:endParaRPr lang="en-US" altLang="en-US" sz="26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522693"/>
            <a:ext cx="7772400" cy="792087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ffectLst/>
              </a:rPr>
              <a:t>Let’s sign 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9458" name="Picture 2" descr="http://upload.wikimedia.org/wikipedia/commons/thumb/5/5d/Terminal-ibm3486.jpg/330px-Terminal-ibm34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668"/>
            <a:ext cx="3530118" cy="27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59113-2907-4D12-B4B4-124017FC6245}"/>
              </a:ext>
            </a:extLst>
          </p:cNvPr>
          <p:cNvSpPr txBox="1"/>
          <p:nvPr/>
        </p:nvSpPr>
        <p:spPr>
          <a:xfrm>
            <a:off x="4678328" y="4780672"/>
            <a:ext cx="3749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/>
              <a:t>IBM 3486 Terminal with 5250 functionality, From Wikipedia 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84EB1-B10D-4D1F-9DCD-32480C0A5518}"/>
              </a:ext>
            </a:extLst>
          </p:cNvPr>
          <p:cNvSpPr txBox="1"/>
          <p:nvPr/>
        </p:nvSpPr>
        <p:spPr>
          <a:xfrm>
            <a:off x="304801" y="1828072"/>
            <a:ext cx="42446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Using IBM </a:t>
            </a:r>
            <a:r>
              <a:rPr lang="en-US" sz="2600" dirty="0" err="1"/>
              <a:t>i</a:t>
            </a:r>
            <a:r>
              <a:rPr lang="en-US" sz="2600" dirty="0"/>
              <a:t> ACS (5250 Emulator, Green/White Screen)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Find the Handouts file ACS_Setup-2197.pdf, then follow the instruction to install ACS.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Your IBM </a:t>
            </a:r>
            <a:r>
              <a:rPr lang="en-US" sz="2300" dirty="0" err="1"/>
              <a:t>i</a:t>
            </a:r>
            <a:r>
              <a:rPr lang="en-US" sz="2300" dirty="0"/>
              <a:t> (Zeus) server </a:t>
            </a:r>
            <a:r>
              <a:rPr lang="en-US" sz="2300" dirty="0" err="1"/>
              <a:t>userid</a:t>
            </a:r>
            <a:r>
              <a:rPr lang="en-US" sz="2300" dirty="0"/>
              <a:t>/password can be found in the Grade Center on Blackboard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37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>
                <a:effectLst/>
              </a:rPr>
              <a:t>Simple CL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Sign off: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SIGNOFF</a:t>
            </a:r>
          </a:p>
          <a:p>
            <a:pPr eaLnBrk="1" hangingPunct="1"/>
            <a:r>
              <a:rPr lang="en-GB" altLang="en-US" sz="2400" dirty="0"/>
              <a:t>Run a menu "main":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 MAIN </a:t>
            </a:r>
          </a:p>
          <a:p>
            <a:pPr eaLnBrk="1" hangingPunct="1"/>
            <a:r>
              <a:rPr lang="en-GB" altLang="en-US" sz="2400" dirty="0"/>
              <a:t>Send message "HELLO" to yourself, e.g. DS433A35:</a:t>
            </a:r>
          </a:p>
          <a:p>
            <a:pPr marL="400050" lvl="1" indent="0" eaLnBrk="1" hangingPunct="1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SNDMSG MSG(HELLO) TOUSR(DS433A35)</a:t>
            </a:r>
          </a:p>
          <a:p>
            <a:pPr eaLnBrk="1" hangingPunct="1"/>
            <a:r>
              <a:rPr lang="en-GB" altLang="en-US" sz="2400" dirty="0"/>
              <a:t>Display message: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DSPMSG</a:t>
            </a:r>
          </a:p>
          <a:p>
            <a:pPr eaLnBrk="1" hangingPunct="1"/>
            <a:r>
              <a:rPr lang="en-GB" altLang="en-US" sz="2400" dirty="0"/>
              <a:t>Run program STRJOB: </a:t>
            </a: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GB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StrJob</a:t>
            </a:r>
            <a:endParaRPr lang="en-GB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r>
              <a:rPr lang="en-GB" altLang="en-US" sz="2400" dirty="0"/>
              <a:t>Run program STRJOB which is in library QGPL:</a:t>
            </a:r>
          </a:p>
          <a:p>
            <a:pPr marL="400050" lvl="1" indent="0" eaLnBrk="1" hangingPunct="1">
              <a:buNone/>
            </a:pPr>
            <a:r>
              <a:rPr lang="en-GB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QGPL/STRJOB</a:t>
            </a:r>
          </a:p>
          <a:p>
            <a:pPr eaLnBrk="1" hangingPunct="1"/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Commonly Used Function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95221"/>
              </p:ext>
            </p:extLst>
          </p:nvPr>
        </p:nvGraphicFramePr>
        <p:xfrm>
          <a:off x="1043608" y="1538768"/>
          <a:ext cx="7053064" cy="407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Key</a:t>
                      </a:r>
                      <a:endParaRPr lang="en-CA" sz="2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20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Help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Exit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Prompt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Refresh Screen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Retrieve Previous Command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Cancel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effectLst/>
                        </a:rPr>
                        <a:t>F23 (Shift+F11)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200" b="0" dirty="0">
                          <a:effectLst/>
                        </a:rPr>
                        <a:t>More options</a:t>
                      </a:r>
                      <a:endParaRPr lang="en-CA" sz="22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578">
                <a:tc>
                  <a:txBody>
                    <a:bodyPr/>
                    <a:lstStyle/>
                    <a:p>
                      <a:pPr algn="ctr"/>
                      <a:r>
                        <a:rPr lang="en-CA" sz="2200" b="0" dirty="0">
                          <a:effectLst/>
                        </a:rPr>
                        <a:t>F24 (Shift+F12)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b="0" dirty="0">
                          <a:effectLst/>
                        </a:rPr>
                        <a:t>More function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0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41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Objects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09700"/>
            <a:ext cx="7772400" cy="4838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500"/>
              </a:spcAft>
            </a:pPr>
            <a:r>
              <a:rPr lang="en-GB" altLang="en-US" sz="2800" dirty="0"/>
              <a:t>Everything on the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that has a name and takes up space in storage and is not temporary – object</a:t>
            </a:r>
          </a:p>
          <a:p>
            <a:r>
              <a:rPr lang="en-GB" altLang="en-US" sz="2800" dirty="0"/>
              <a:t>On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, everything is an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  <a:p>
            <a:pPr lvl="1">
              <a:spcAft>
                <a:spcPts val="500"/>
              </a:spcAft>
            </a:pPr>
            <a:r>
              <a:rPr lang="en-GB" altLang="en-US" sz="2600" dirty="0"/>
              <a:t>on Unix/Windows, everything is a file</a:t>
            </a:r>
          </a:p>
          <a:p>
            <a:r>
              <a:rPr lang="en-GB" altLang="en-US" sz="2800" dirty="0"/>
              <a:t>On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, objects have 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types. </a:t>
            </a:r>
          </a:p>
          <a:p>
            <a:pPr lvl="1"/>
            <a:r>
              <a:rPr lang="en-CA" altLang="en-US" sz="2600" dirty="0"/>
              <a:t>The </a:t>
            </a:r>
            <a:r>
              <a:rPr lang="en-CA" altLang="en-US" sz="2700" dirty="0"/>
              <a:t>object type determines what programs are allowed to act upon that object</a:t>
            </a:r>
            <a:endParaRPr lang="en-GB" altLang="en-US" sz="2600" dirty="0"/>
          </a:p>
          <a:p>
            <a:pPr eaLnBrk="1" hangingPunct="1"/>
            <a:r>
              <a:rPr lang="en-GB" altLang="en-US" sz="2800" dirty="0"/>
              <a:t>The</a:t>
            </a:r>
            <a:r>
              <a:rPr lang="en-GB" altLang="en-US" sz="3000" dirty="0">
                <a:solidFill>
                  <a:srgbClr val="0000CC"/>
                </a:solidFill>
              </a:rPr>
              <a:t> </a:t>
            </a:r>
            <a:r>
              <a:rPr lang="en-GB" alt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types </a:t>
            </a:r>
            <a:r>
              <a:rPr lang="en-GB" altLang="en-US" sz="3000" dirty="0"/>
              <a:t>used in Lab 1:</a:t>
            </a:r>
          </a:p>
          <a:p>
            <a:pPr lvl="1" eaLnBrk="1" hangingPunct="1"/>
            <a:r>
              <a:rPr lang="en-GB" altLang="en-US" sz="2600" dirty="0"/>
              <a:t>*USRPRF, *LIB, *CMD, *MSGQ, *OUTQ, *FILE and *PGM</a:t>
            </a:r>
            <a:endParaRPr lang="en-GB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7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– Course introduction</a:t>
            </a:r>
          </a:p>
          <a:p>
            <a:pPr eaLnBrk="1" hangingPunct="1"/>
            <a:r>
              <a:rPr lang="en-US" altLang="en-US" sz="2800" dirty="0"/>
              <a:t>Intro to IBM </a:t>
            </a:r>
            <a:r>
              <a:rPr lang="en-US" altLang="en-US" sz="2800" dirty="0" err="1"/>
              <a:t>i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What is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? </a:t>
            </a:r>
          </a:p>
          <a:p>
            <a:pPr lvl="1" eaLnBrk="1" hangingPunct="1"/>
            <a:r>
              <a:rPr lang="en-US" altLang="en-US" sz="2400" dirty="0"/>
              <a:t>Basic operations in ACS</a:t>
            </a:r>
          </a:p>
          <a:p>
            <a:pPr eaLnBrk="1" hangingPunct="1"/>
            <a:r>
              <a:rPr lang="en-US" altLang="en-US" sz="2800" dirty="0"/>
              <a:t>Definitions </a:t>
            </a:r>
          </a:p>
          <a:p>
            <a:pPr eaLnBrk="1" hangingPunct="1"/>
            <a:r>
              <a:rPr lang="en-US" altLang="en-US" sz="2800" dirty="0"/>
              <a:t>Write CLLE Programs</a:t>
            </a:r>
          </a:p>
          <a:p>
            <a:pPr eaLnBrk="1" hangingPunct="1"/>
            <a:r>
              <a:rPr lang="en-US" altLang="en-US" sz="2800" dirty="0"/>
              <a:t>Lab 1</a:t>
            </a:r>
          </a:p>
          <a:p>
            <a:pPr eaLnBrk="1" hangingPunct="1"/>
            <a:r>
              <a:rPr lang="en-US" altLang="en-US" sz="2800" dirty="0"/>
              <a:t>QuickCheck (Questions)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b="1" dirty="0"/>
              <a:t>Library</a:t>
            </a:r>
            <a:r>
              <a:rPr lang="en-GB" altLang="en-US" sz="2800" dirty="0"/>
              <a:t>: an object whose purpose is to ‘store’ and index other </a:t>
            </a:r>
            <a:r>
              <a:rPr lang="en-GB" altLang="en-US" sz="2800" b="1" dirty="0"/>
              <a:t>objects.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i.e. objects are ‘stored’ in libraries.</a:t>
            </a:r>
            <a:r>
              <a:rPr lang="en-GB" altLang="en-US" sz="2400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like a </a:t>
            </a:r>
            <a:r>
              <a:rPr lang="en-GB" altLang="en-US" sz="2400" dirty="0">
                <a:solidFill>
                  <a:srgbClr val="0000CC"/>
                </a:solidFill>
              </a:rPr>
              <a:t>directory</a:t>
            </a:r>
            <a:r>
              <a:rPr lang="en-GB" altLang="en-US" sz="2400" dirty="0"/>
              <a:t> in Unix/Windows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Object Type is *LIB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QSYS is the only library that can contain other libraries</a:t>
            </a:r>
          </a:p>
          <a:p>
            <a:pPr eaLnBrk="1" hangingPunct="1">
              <a:lnSpc>
                <a:spcPct val="90000"/>
              </a:lnSpc>
            </a:pPr>
            <a:r>
              <a:rPr lang="en-CA" sz="2800" dirty="0">
                <a:effectLst/>
                <a:latin typeface="Arial" panose="020B0604020202020204" pitchFamily="34" charset="0"/>
              </a:rPr>
              <a:t>Allowing access to an object additionally requires allowing access to the library that contains the object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061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762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effectLst/>
              </a:rPr>
              <a:t>About Your Student Library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800" dirty="0"/>
              <a:t>Your '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library'</a:t>
            </a:r>
            <a:r>
              <a:rPr lang="en-GB" altLang="en-US" sz="2800" dirty="0"/>
              <a:t> is the library which has the same name as your </a:t>
            </a:r>
            <a:r>
              <a:rPr lang="en-GB" altLang="en-US" sz="2800" dirty="0" err="1"/>
              <a:t>Userid</a:t>
            </a:r>
            <a:r>
              <a:rPr lang="en-GB" altLang="en-US" sz="2800" dirty="0"/>
              <a:t> or profile. </a:t>
            </a:r>
          </a:p>
          <a:p>
            <a:r>
              <a:rPr lang="en-GB" altLang="en-US" sz="2800" dirty="0"/>
              <a:t>What Objects Do You Have (</a:t>
            </a:r>
            <a:r>
              <a:rPr lang="en-GB" altLang="en-US" sz="2400" dirty="0"/>
              <a:t>in your course library</a:t>
            </a:r>
            <a:r>
              <a:rPr lang="en-GB" altLang="en-US" sz="2800" dirty="0"/>
              <a:t>)?</a:t>
            </a:r>
          </a:p>
          <a:p>
            <a:pPr lvl="1"/>
            <a:r>
              <a:rPr lang="en-GB" altLang="en-US" sz="2400" dirty="0"/>
              <a:t>An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 </a:t>
            </a:r>
            <a:r>
              <a:rPr lang="en-GB" altLang="en-US" sz="2400" dirty="0"/>
              <a:t>which has the same name as your </a:t>
            </a:r>
            <a:r>
              <a:rPr lang="en-GB" altLang="en-US" sz="2400" dirty="0" err="1"/>
              <a:t>userid</a:t>
            </a:r>
            <a:r>
              <a:rPr lang="en-GB" altLang="en-US" sz="2400" dirty="0"/>
              <a:t>. </a:t>
            </a:r>
          </a:p>
          <a:p>
            <a:pPr lvl="1"/>
            <a:r>
              <a:rPr lang="en-GB" altLang="en-US" sz="2400" dirty="0"/>
              <a:t>All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which you create </a:t>
            </a:r>
            <a:r>
              <a:rPr lang="en-GB" altLang="en-US" sz="2400" dirty="0"/>
              <a:t>will be stored in your current library which is your student library by default.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48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Library List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400" dirty="0"/>
              <a:t>Used when an object is referred to without including the library name where it is stored</a:t>
            </a:r>
          </a:p>
          <a:p>
            <a:pPr eaLnBrk="1" hangingPunct="1"/>
            <a:r>
              <a:rPr lang="en-CA" altLang="en-US" sz="2400" dirty="0"/>
              <a:t>Library List consists of:</a:t>
            </a:r>
          </a:p>
          <a:p>
            <a:pPr lvl="1" eaLnBrk="1" hangingPunct="1"/>
            <a:r>
              <a:rPr lang="en-CA" altLang="en-US" sz="2000" u="sng" dirty="0"/>
              <a:t>System portion of library list</a:t>
            </a:r>
            <a:r>
              <a:rPr lang="en-CA" altLang="en-US" sz="2000" dirty="0"/>
              <a:t>, which is QSYSLIBL and usually is a list of IBM libraries with IBM objects</a:t>
            </a:r>
          </a:p>
          <a:p>
            <a:pPr lvl="1" eaLnBrk="1" hangingPunct="1"/>
            <a:r>
              <a:rPr lang="en-CA" altLang="en-US" sz="2000" u="sng" dirty="0"/>
              <a:t>Current library</a:t>
            </a:r>
            <a:r>
              <a:rPr lang="en-CA" altLang="en-US" sz="2000" dirty="0"/>
              <a:t>, which is your student library</a:t>
            </a:r>
          </a:p>
          <a:p>
            <a:pPr lvl="1" eaLnBrk="1" hangingPunct="1"/>
            <a:r>
              <a:rPr lang="en-CA" altLang="en-US" sz="2000" u="sng" dirty="0"/>
              <a:t>User Portion of library list</a:t>
            </a:r>
            <a:r>
              <a:rPr lang="en-CA" altLang="en-US" sz="2000" dirty="0"/>
              <a:t>, which is QUSRLIBL and usually contains libraries with commonly shared user objects</a:t>
            </a:r>
          </a:p>
          <a:p>
            <a:pPr eaLnBrk="1" hangingPunct="1"/>
            <a:r>
              <a:rPr lang="en-CA" altLang="en-US" sz="2400" dirty="0"/>
              <a:t>A system administrator decides what libraries are included</a:t>
            </a:r>
          </a:p>
          <a:p>
            <a:pPr eaLnBrk="1" hangingPunct="1"/>
            <a:r>
              <a:rPr lang="en-GB" altLang="en-US" sz="2400" dirty="0"/>
              <a:t>Library Lists are built when you sign on and are deleted when you signoff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06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System 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altLang="en-US" sz="2800" dirty="0"/>
              <a:t>Variables maintained by the operating system to set up IBM </a:t>
            </a:r>
            <a:r>
              <a:rPr lang="en-CA" altLang="en-US" sz="2800" dirty="0" err="1"/>
              <a:t>i</a:t>
            </a:r>
            <a:r>
              <a:rPr lang="en-CA" altLang="en-US" sz="2800" dirty="0"/>
              <a:t>.</a:t>
            </a:r>
          </a:p>
          <a:p>
            <a:pPr eaLnBrk="1" hangingPunct="1"/>
            <a:r>
              <a:rPr lang="en-CA" altLang="en-US" sz="2800" dirty="0"/>
              <a:t>Examples:</a:t>
            </a:r>
          </a:p>
          <a:p>
            <a:pPr lvl="1" eaLnBrk="1" hangingPunct="1"/>
            <a:r>
              <a:rPr lang="en-CA" altLang="en-US" sz="2400" dirty="0"/>
              <a:t>QSYSLIBL – System libraries for library list</a:t>
            </a:r>
          </a:p>
          <a:p>
            <a:pPr lvl="1" eaLnBrk="1" hangingPunct="1"/>
            <a:r>
              <a:rPr lang="en-CA" altLang="en-US" sz="2400" dirty="0"/>
              <a:t>QUSRLIBL – User libraries form library list</a:t>
            </a:r>
          </a:p>
          <a:p>
            <a:pPr lvl="1" eaLnBrk="1" hangingPunct="1"/>
            <a:endParaRPr lang="en-CA" altLang="en-US" sz="2400" dirty="0"/>
          </a:p>
          <a:p>
            <a:pPr eaLnBrk="1" hangingPunct="1"/>
            <a:r>
              <a:rPr lang="en-CA" altLang="en-US" sz="2800" dirty="0"/>
              <a:t>The command to display a system value:</a:t>
            </a:r>
          </a:p>
          <a:p>
            <a:pPr marL="457200" lvl="1" indent="0" eaLnBrk="1" hangingPunct="1">
              <a:buNone/>
            </a:pPr>
            <a:r>
              <a:rPr lang="en-CA" altLang="en-US" sz="2400" dirty="0"/>
              <a:t>DSPSYSVAL QSYSLIBL</a:t>
            </a:r>
          </a:p>
          <a:p>
            <a:pPr marL="457200" lvl="1" indent="0" eaLnBrk="1" hangingPunct="1">
              <a:buNone/>
            </a:pPr>
            <a:endParaRPr lang="en-CA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User Profiles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3000" dirty="0"/>
              <a:t>Each </a:t>
            </a:r>
            <a:r>
              <a:rPr lang="en-GB" altLang="en-US" sz="3000" b="1" dirty="0" err="1"/>
              <a:t>Userid</a:t>
            </a:r>
            <a:r>
              <a:rPr lang="en-GB" altLang="en-US" sz="3000" dirty="0"/>
              <a:t> has a </a:t>
            </a:r>
            <a:r>
              <a:rPr lang="en-GB" altLang="en-US" sz="3000" b="1" dirty="0"/>
              <a:t>User Profile</a:t>
            </a:r>
            <a:r>
              <a:rPr lang="en-GB" altLang="en-US" sz="3000" dirty="0"/>
              <a:t> which describes the </a:t>
            </a:r>
            <a:r>
              <a:rPr lang="en-GB" altLang="en-US" sz="3000" b="1" dirty="0"/>
              <a:t>user</a:t>
            </a:r>
            <a:r>
              <a:rPr lang="en-GB" altLang="en-US" sz="3000" dirty="0"/>
              <a:t> and user's authorities</a:t>
            </a:r>
          </a:p>
          <a:p>
            <a:r>
              <a:rPr lang="en-GB" altLang="en-US" sz="3000" b="1" dirty="0"/>
              <a:t>User Profile</a:t>
            </a:r>
            <a:r>
              <a:rPr lang="en-GB" altLang="en-US" sz="3000" dirty="0"/>
              <a:t> Contains information such as</a:t>
            </a:r>
          </a:p>
          <a:p>
            <a:pPr lvl="1"/>
            <a:r>
              <a:rPr lang="en-GB" altLang="en-US" dirty="0"/>
              <a:t>Current Library, </a:t>
            </a:r>
          </a:p>
          <a:p>
            <a:pPr lvl="1"/>
            <a:r>
              <a:rPr lang="en-GB" altLang="en-US" dirty="0"/>
              <a:t>default output queue and message queue</a:t>
            </a:r>
          </a:p>
          <a:p>
            <a:pPr lvl="1"/>
            <a:r>
              <a:rPr lang="en-GB" altLang="en-US" dirty="0"/>
              <a:t>password, </a:t>
            </a:r>
          </a:p>
          <a:p>
            <a:pPr lvl="1"/>
            <a:r>
              <a:rPr lang="en-GB" altLang="en-US" dirty="0"/>
              <a:t>class of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2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Work With Active Jobs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750" dirty="0"/>
              <a:t>A '</a:t>
            </a:r>
            <a:r>
              <a:rPr lang="en-GB" altLang="en-US" sz="2750" b="1" dirty="0"/>
              <a:t>job' </a:t>
            </a:r>
            <a:r>
              <a:rPr lang="en-GB" altLang="en-US" sz="2750" dirty="0"/>
              <a:t>is any and every piece of work on the IBM </a:t>
            </a:r>
            <a:r>
              <a:rPr lang="en-GB" altLang="en-US" sz="2750" dirty="0" err="1"/>
              <a:t>i</a:t>
            </a:r>
            <a:r>
              <a:rPr lang="en-GB" altLang="en-US" sz="2750" dirty="0"/>
              <a:t>.</a:t>
            </a:r>
          </a:p>
          <a:p>
            <a:pPr lvl="1" eaLnBrk="1" hangingPunct="1"/>
            <a:r>
              <a:rPr lang="en-GB" altLang="en-US" sz="2400" dirty="0"/>
              <a:t>Jobs run in subsystems rather than directly in IBM </a:t>
            </a:r>
            <a:r>
              <a:rPr lang="en-GB" altLang="en-US" sz="2400" dirty="0" err="1"/>
              <a:t>i</a:t>
            </a:r>
            <a:endParaRPr lang="en-GB" altLang="en-US" sz="2400" dirty="0"/>
          </a:p>
          <a:p>
            <a:pPr lvl="1" eaLnBrk="1" hangingPunct="1"/>
            <a:r>
              <a:rPr lang="en-GB" altLang="en-US" sz="2400" dirty="0"/>
              <a:t>Two types: </a:t>
            </a:r>
          </a:p>
          <a:p>
            <a:pPr lvl="2" eaLnBrk="1" hangingPunct="1"/>
            <a:r>
              <a:rPr lang="en-GB" altLang="en-US" dirty="0"/>
              <a:t>interactive jobs – start when a user signs on</a:t>
            </a:r>
          </a:p>
          <a:p>
            <a:pPr lvl="2" eaLnBrk="1" hangingPunct="1"/>
            <a:r>
              <a:rPr lang="en-GB" altLang="en-US" dirty="0"/>
              <a:t>batch jobs – background, e.g. compile a program</a:t>
            </a:r>
          </a:p>
          <a:p>
            <a:pPr eaLnBrk="1" hangingPunct="1"/>
            <a:r>
              <a:rPr lang="en-GB" altLang="en-US" sz="2800" dirty="0"/>
              <a:t>Command 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en-GB" alt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sz="2800" dirty="0"/>
              <a:t>shows you: </a:t>
            </a:r>
          </a:p>
          <a:p>
            <a:pPr lvl="1"/>
            <a:r>
              <a:rPr lang="en-GB" altLang="en-US" sz="2400" dirty="0"/>
              <a:t>all the jobs that are currently running in IBM </a:t>
            </a:r>
            <a:r>
              <a:rPr lang="en-GB" altLang="en-US" sz="2400" dirty="0" err="1"/>
              <a:t>i</a:t>
            </a:r>
            <a:r>
              <a:rPr lang="en-GB" altLang="en-US" sz="2400" dirty="0"/>
              <a:t> </a:t>
            </a:r>
          </a:p>
          <a:p>
            <a:pPr lvl="1"/>
            <a:r>
              <a:rPr lang="en-GB" altLang="en-US" sz="2400" dirty="0"/>
              <a:t>jobs' status.</a:t>
            </a:r>
          </a:p>
          <a:p>
            <a:pPr lvl="1"/>
            <a:r>
              <a:rPr lang="en-GB" altLang="en-US" sz="2400" dirty="0"/>
              <a:t>the option to end jobs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1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200" dirty="0">
                <a:effectLst/>
              </a:rPr>
              <a:t>Output Queues </a:t>
            </a:r>
            <a:r>
              <a:rPr lang="en-GB" altLang="en-US" sz="4200">
                <a:effectLst/>
              </a:rPr>
              <a:t>&amp; Spooled </a:t>
            </a:r>
            <a:r>
              <a:rPr lang="en-GB" altLang="en-US" sz="4200" dirty="0">
                <a:effectLst/>
              </a:rPr>
              <a:t>files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A </a:t>
            </a:r>
            <a:r>
              <a:rPr lang="en-GB" altLang="en-US" sz="2800" b="1" dirty="0"/>
              <a:t>queue</a:t>
            </a:r>
            <a:r>
              <a:rPr lang="en-GB" altLang="en-US" sz="2800" dirty="0"/>
              <a:t> is a line-up! A place (object) where things wait.</a:t>
            </a:r>
          </a:p>
          <a:p>
            <a:pPr eaLnBrk="1" hangingPunct="1"/>
            <a:r>
              <a:rPr lang="en-GB" altLang="en-US" sz="2800" dirty="0"/>
              <a:t>Examples of IBM </a:t>
            </a:r>
            <a:r>
              <a:rPr lang="en-GB" altLang="en-US" sz="2800" dirty="0" err="1"/>
              <a:t>i</a:t>
            </a:r>
            <a:r>
              <a:rPr lang="en-GB" altLang="en-US" sz="2800" dirty="0"/>
              <a:t> queues: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queues</a:t>
            </a:r>
            <a:r>
              <a:rPr lang="en-GB" altLang="en-US" dirty="0"/>
              <a:t>: where batch jobs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queues</a:t>
            </a:r>
            <a:r>
              <a:rPr lang="en-GB" altLang="en-US" dirty="0"/>
              <a:t>: where messages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queues</a:t>
            </a:r>
            <a:r>
              <a:rPr lang="en-GB" altLang="en-US" dirty="0"/>
              <a:t>: where spooled files wait to print</a:t>
            </a:r>
          </a:p>
          <a:p>
            <a:pPr lvl="2" eaLnBrk="1" hangingPunct="1"/>
            <a:r>
              <a:rPr lang="en-GB" altLang="en-US" dirty="0"/>
              <a:t>Object type?</a:t>
            </a:r>
          </a:p>
          <a:p>
            <a:pPr eaLnBrk="1" hangingPunct="1"/>
            <a:r>
              <a:rPr lang="en-GB" altLang="en-US" sz="2800" dirty="0"/>
              <a:t>Spooled files: Formatted output (in output queue) ready for printing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Source Physical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556792"/>
            <a:ext cx="8540750" cy="4542383"/>
          </a:xfrm>
        </p:spPr>
        <p:txBody>
          <a:bodyPr/>
          <a:lstStyle/>
          <a:p>
            <a:pPr eaLnBrk="1" hangingPunct="1"/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physical file </a:t>
            </a:r>
            <a:r>
              <a:rPr lang="en-GB" altLang="en-US" sz="2800" dirty="0"/>
              <a:t>– object that stores program source code  </a:t>
            </a:r>
          </a:p>
          <a:p>
            <a:pPr eaLnBrk="1" hangingPunct="1"/>
            <a:r>
              <a:rPr lang="en-GB" altLang="en-US" sz="2800" dirty="0"/>
              <a:t>Object type: *FILE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source file may have many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members.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Each member of a source physical file is a separate program (code).</a:t>
            </a:r>
            <a:endParaRPr lang="en-GB" altLang="en-US" sz="2800" dirty="0"/>
          </a:p>
          <a:p>
            <a:pPr eaLnBrk="1" hangingPunct="1"/>
            <a:r>
              <a:rPr lang="en-CA" altLang="en-US" sz="2800" dirty="0"/>
              <a:t>When a member, e.g. a CLLE code,  is successfully compiled a new program object (*PGM) is placed in a library (usually your current library)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05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/>
              </a:rPr>
              <a:t>PDM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Program Development Manager (used in green/ white screen)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tool that gives easy access to a programmer’s stuff (libraries, files, and members)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WRKLIBPDM   *LIBL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WRKOBJPDM  DS433A35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</a:rPr>
              <a:t>WRKMBRPDM QCLLESRC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"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US" altLang="en-US" sz="2800" dirty="0"/>
              <a:t>", i.e.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What is the Unix/Linux command or English word that is equivalent to "WRK" in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?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6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Creating CL Program</a:t>
            </a:r>
            <a:endParaRPr lang="en-CA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3000" dirty="0"/>
              <a:t>About CL</a:t>
            </a:r>
          </a:p>
          <a:p>
            <a:pPr lvl="1"/>
            <a:r>
              <a:rPr lang="en-US" altLang="en-US" dirty="0"/>
              <a:t>What does CL stand for?</a:t>
            </a:r>
          </a:p>
          <a:p>
            <a:pPr lvl="1"/>
            <a:r>
              <a:rPr lang="en-CA" dirty="0"/>
              <a:t>CL program type: CLLE</a:t>
            </a:r>
          </a:p>
          <a:p>
            <a:pPr lvl="1"/>
            <a:r>
              <a:rPr lang="en-CA" dirty="0"/>
              <a:t>CL Code is between : PGM and ENDPGM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sz="3000" dirty="0"/>
              <a:t> all members in source physical file QCLLESRC:</a:t>
            </a:r>
          </a:p>
          <a:p>
            <a:pPr lvl="1"/>
            <a:r>
              <a:rPr lang="en-CA" dirty="0"/>
              <a:t>WRKMBRPDM QCLLESRC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work with </a:t>
            </a:r>
            <a:r>
              <a:rPr lang="en-CA" sz="3100" dirty="0"/>
              <a:t>compiled</a:t>
            </a:r>
            <a:r>
              <a:rPr lang="en-CA" sz="3000" dirty="0"/>
              <a:t> CL program - *PGM object:</a:t>
            </a:r>
          </a:p>
          <a:p>
            <a:pPr lvl="1"/>
            <a:r>
              <a:rPr lang="en-CA" dirty="0"/>
              <a:t>WRKOBJPDM DS433E35</a:t>
            </a:r>
          </a:p>
          <a:p>
            <a:pPr>
              <a:spcBef>
                <a:spcPts val="1200"/>
              </a:spcBef>
            </a:pPr>
            <a:r>
              <a:rPr lang="en-CA" sz="3000" dirty="0"/>
              <a:t>To see your compiler listing</a:t>
            </a:r>
          </a:p>
          <a:p>
            <a:pPr lvl="1"/>
            <a:r>
              <a:rPr lang="en-CA" dirty="0"/>
              <a:t>WRKSPLF, or</a:t>
            </a:r>
          </a:p>
          <a:p>
            <a:pPr lvl="1"/>
            <a:r>
              <a:rPr lang="en-CA" dirty="0"/>
              <a:t>Use Printer Output from ACS – in pdf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1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ffectLst/>
              </a:rPr>
              <a:t>Lesson Objectives</a:t>
            </a:r>
            <a:endParaRPr lang="en-US" altLang="en-US" dirty="0">
              <a:effectLst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32098"/>
            <a:ext cx="82296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/>
              <a:t>The objectives of the lecture and lab 1:</a:t>
            </a:r>
          </a:p>
          <a:p>
            <a:pPr eaLnBrk="1" hangingPunct="1"/>
            <a:r>
              <a:rPr lang="en-US" altLang="en-US" sz="2400" dirty="0"/>
              <a:t>To familiarize you with basic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(OS) operations in 5250 Emulator, i.e. green/white screen environment.</a:t>
            </a:r>
          </a:p>
          <a:p>
            <a:pPr eaLnBrk="1" hangingPunct="1"/>
            <a:r>
              <a:rPr lang="en-US" altLang="en-US" sz="2400" dirty="0"/>
              <a:t>Explain the definitions: library lists, system values, and more</a:t>
            </a:r>
          </a:p>
          <a:p>
            <a:pPr eaLnBrk="1" hangingPunct="1"/>
            <a:r>
              <a:rPr lang="en-US" altLang="en-US" sz="2400" dirty="0"/>
              <a:t>Introduction to tradition IBM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development environment, and write/run your first CL program(s)</a:t>
            </a:r>
          </a:p>
          <a:p>
            <a:pPr eaLnBrk="1" hangingPunct="1"/>
            <a:r>
              <a:rPr lang="en-US" altLang="en-US" sz="2400" dirty="0"/>
              <a:t>Introduction to printing</a:t>
            </a:r>
          </a:p>
          <a:p>
            <a:pPr eaLnBrk="1" hangingPunct="1"/>
            <a:r>
              <a:rPr lang="en-US" altLang="en-US" sz="2400" dirty="0"/>
              <a:t>Install ACS and RDi on your PC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80030-9408-4052-9D4B-D96107C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LPEX / SEU Editor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06418"/>
              </p:ext>
            </p:extLst>
          </p:nvPr>
        </p:nvGraphicFramePr>
        <p:xfrm>
          <a:off x="1447800" y="1600200"/>
          <a:ext cx="6324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Command (on line 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Insert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a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 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Paste</a:t>
                      </a:r>
                      <a:r>
                        <a:rPr lang="en-CA" sz="2000" baseline="0" dirty="0"/>
                        <a:t> Before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CC,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Copy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DD, 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Delete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MM,</a:t>
                      </a:r>
                      <a:r>
                        <a:rPr lang="en-CA" sz="2000" baseline="0" dirty="0"/>
                        <a:t> MM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Move multiple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469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1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Setup ACS on your PC </a:t>
            </a:r>
          </a:p>
          <a:p>
            <a:r>
              <a:rPr lang="en-CA" dirty="0"/>
              <a:t>Complete Lab 1</a:t>
            </a:r>
          </a:p>
          <a:p>
            <a:r>
              <a:rPr lang="en-CA" dirty="0"/>
              <a:t>Install RDi 9.6 (for Lab 2 in next week)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524621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Welcome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Welcome to BCI433</a:t>
            </a:r>
          </a:p>
          <a:p>
            <a:pPr lvl="1" eaLnBrk="1" hangingPunct="1"/>
            <a:endParaRPr lang="en-US" altLang="en-US" sz="2400" dirty="0"/>
          </a:p>
          <a:p>
            <a:pPr eaLnBrk="1" hangingPunct="1"/>
            <a:r>
              <a:rPr lang="en-US" altLang="en-US" sz="2800" dirty="0"/>
              <a:t>Course introduction</a:t>
            </a:r>
          </a:p>
          <a:p>
            <a:pPr lvl="1" eaLnBrk="1" hangingPunct="1"/>
            <a:r>
              <a:rPr lang="en-US" altLang="en-US" sz="2400" dirty="0"/>
              <a:t>On Blackboard</a:t>
            </a:r>
          </a:p>
          <a:p>
            <a:pPr lvl="1" eaLnBrk="1" hangingPunct="1"/>
            <a:r>
              <a:rPr lang="en-US" altLang="en-US" sz="2400" dirty="0"/>
              <a:t>Course outline</a:t>
            </a:r>
          </a:p>
          <a:p>
            <a:pPr lvl="1" eaLnBrk="1" hangingPunct="1"/>
            <a:r>
              <a:rPr lang="en-US" altLang="en-US" sz="2400" dirty="0">
                <a:hlinkClick r:id="rId2"/>
              </a:rPr>
              <a:t>Course website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>
                <a:hlinkClick r:id="rId3"/>
              </a:rPr>
              <a:t>IBM </a:t>
            </a:r>
            <a:r>
              <a:rPr lang="en-US" altLang="en-US" sz="2400" dirty="0" err="1">
                <a:hlinkClick r:id="rId3"/>
              </a:rPr>
              <a:t>i</a:t>
            </a:r>
            <a:r>
              <a:rPr lang="en-US" altLang="en-US" sz="2400" dirty="0">
                <a:hlinkClick r:id="rId3"/>
              </a:rPr>
              <a:t> 7.4 Documentations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+mj-lt"/>
              </a:rPr>
              <a:t>IBM </a:t>
            </a:r>
            <a:r>
              <a:rPr lang="en-US" altLang="en-US" sz="4400" dirty="0" err="1">
                <a:latin typeface="+mj-lt"/>
              </a:rPr>
              <a:t>i</a:t>
            </a:r>
            <a:r>
              <a:rPr lang="en-US" altLang="en-US" sz="4400" dirty="0">
                <a:latin typeface="+mj-lt"/>
              </a:rPr>
              <a:t> – A Midrange System 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IBM’s product offerings/lines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z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Mainframes!</a:t>
            </a: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b="1" dirty="0"/>
              <a:t>System 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/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US" altLang="en-US" sz="24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en-US" sz="2400" b="1" dirty="0"/>
              <a:t>on</a:t>
            </a:r>
            <a:r>
              <a:rPr lang="en-US" altLang="en-US" sz="2400" b="1" dirty="0">
                <a:solidFill>
                  <a:srgbClr val="0000CC"/>
                </a:solidFill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 err="1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 means integration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CA" dirty="0"/>
              <a:t>IBM’s midrange server line </a:t>
            </a:r>
            <a:r>
              <a:rPr lang="en-US" altLang="en-US" dirty="0">
                <a:latin typeface="+mn-lt"/>
              </a:rPr>
              <a:t>designed to grow with a business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p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(formerly RS/6000) AIX and Linux </a:t>
            </a:r>
            <a:r>
              <a:rPr lang="en-US" altLang="en-US" sz="2000" dirty="0"/>
              <a:t>on</a:t>
            </a:r>
            <a:r>
              <a:rPr lang="en-US" altLang="en-US" sz="2000" b="1" dirty="0">
                <a:solidFill>
                  <a:srgbClr val="0000CC"/>
                </a:solidFill>
              </a:rPr>
              <a:t> </a:t>
            </a:r>
            <a:r>
              <a:rPr lang="en-US" altLang="en-US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</a:t>
            </a:r>
            <a:endParaRPr lang="en-US" alt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+mn-lt"/>
              </a:rPr>
              <a:t>IBM’s RISC/UNIX-based server and workstation line designed to accommodate small to medium size businesses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System x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PCs!!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000" dirty="0"/>
              <a:t>In April 2008, IBM officially merged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CA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3000" dirty="0"/>
              <a:t>and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p </a:t>
            </a:r>
            <a:r>
              <a:rPr lang="en-CA" sz="3000" dirty="0"/>
              <a:t>under the same name –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 </a:t>
            </a:r>
            <a:r>
              <a:rPr lang="en-CA" sz="3000" dirty="0"/>
              <a:t>with identical hardware and a choice of operating systems.</a:t>
            </a:r>
          </a:p>
          <a:p>
            <a:pPr lvl="1"/>
            <a:r>
              <a:rPr lang="en-CA" dirty="0"/>
              <a:t>Being as System </a:t>
            </a:r>
            <a:r>
              <a:rPr lang="en-CA" dirty="0" err="1"/>
              <a:t>i</a:t>
            </a:r>
            <a:r>
              <a:rPr lang="en-CA" dirty="0"/>
              <a:t>, Power Systems run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Being as System p, Power Systems run AIX or Linux. </a:t>
            </a:r>
          </a:p>
          <a:p>
            <a:r>
              <a:rPr lang="en-CA" sz="3000" dirty="0"/>
              <a:t>BCI433 covers mainly the System </a:t>
            </a:r>
            <a:r>
              <a:rPr lang="en-CA" sz="3000" dirty="0" err="1"/>
              <a:t>i</a:t>
            </a:r>
            <a:r>
              <a:rPr lang="en-CA" sz="3000" dirty="0"/>
              <a:t> part of IBM Power Systems, so we mix the usage of IBM </a:t>
            </a:r>
            <a:r>
              <a:rPr lang="en-CA" sz="3000" dirty="0" err="1"/>
              <a:t>i</a:t>
            </a:r>
            <a:r>
              <a:rPr lang="en-CA" sz="3000" dirty="0"/>
              <a:t> and Power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200" dirty="0">
                <a:latin typeface="+mn-lt"/>
              </a:rPr>
              <a:t>IBM </a:t>
            </a:r>
            <a:r>
              <a:rPr lang="en-US" altLang="en-US" sz="4200" dirty="0" err="1">
                <a:latin typeface="+mn-lt"/>
              </a:rPr>
              <a:t>i</a:t>
            </a:r>
            <a:endParaRPr lang="en-US" altLang="en-US" sz="4200" dirty="0">
              <a:latin typeface="+mn-lt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85800" y="1892449"/>
            <a:ext cx="7772400" cy="138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>
                <a:latin typeface="+mn-lt"/>
              </a:rPr>
              <a:t>Developed by IBM to support medium to large scales business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means </a:t>
            </a:r>
            <a:r>
              <a:rPr lang="en-US" altLang="en-US" sz="3200" dirty="0" err="1">
                <a:latin typeface="+mn-lt"/>
              </a:rPr>
              <a:t>iNTEGRATION</a:t>
            </a:r>
            <a:r>
              <a:rPr lang="en-US" altLang="en-US" sz="3200" dirty="0">
                <a:latin typeface="+mn-lt"/>
              </a:rPr>
              <a:t>!</a:t>
            </a:r>
          </a:p>
        </p:txBody>
      </p:sp>
      <p:pic>
        <p:nvPicPr>
          <p:cNvPr id="9220" name="Picture 10" descr="iSeries 810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1981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3124200" y="3810506"/>
            <a:ext cx="519221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dirty="0"/>
              <a:t>A server designed for the on-demand challenges of Web and e-business, as well as core On-line Transaction Processing (OLTP) workloads, with support for multiple operating and application environments.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  </a:t>
            </a:r>
            <a:r>
              <a:rPr lang="en-US" altLang="en-US" sz="300" dirty="0">
                <a:latin typeface="+mn-lt"/>
              </a:rPr>
              <a:t> </a:t>
            </a:r>
            <a:r>
              <a:rPr lang="en-US" altLang="en-US" sz="2400" dirty="0">
                <a:latin typeface="+mn-lt"/>
              </a:rPr>
              <a:t>                                </a:t>
            </a:r>
          </a:p>
          <a:p>
            <a:endParaRPr lang="en-US" altLang="en-US" sz="2400" dirty="0">
              <a:latin typeface="+mn-lt"/>
            </a:endParaRPr>
          </a:p>
        </p:txBody>
      </p:sp>
      <p:pic>
        <p:nvPicPr>
          <p:cNvPr id="9222" name="Picture 12" descr="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71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656514" y="992838"/>
            <a:ext cx="1752600" cy="515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631960" y="2402027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34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209800" y="31281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36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181600" y="307914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38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695700" y="383023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AS/400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685460" y="4518269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iSeries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695700" y="5184844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9900CC"/>
                </a:solidFill>
              </a:rPr>
              <a:t>System </a:t>
            </a:r>
            <a:r>
              <a:rPr lang="en-US" altLang="en-US" b="1" dirty="0" err="1">
                <a:solidFill>
                  <a:srgbClr val="9900CC"/>
                </a:solidFill>
              </a:rPr>
              <a:t>i</a:t>
            </a:r>
            <a:endParaRPr lang="en-US" altLang="en-US" b="1" dirty="0">
              <a:solidFill>
                <a:srgbClr val="9900CC"/>
              </a:solidFill>
            </a:endParaRP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561748" y="1067122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1969 - 1985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41641" y="1686118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32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5551584" y="166659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1975 - 1984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5561748" y="2463605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1977 - 1985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611560" y="321240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1983 - 1994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965098" y="3047999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1980 - 1994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5424584" y="3869261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1988 - present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5448300" y="4547511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2000 - present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5486400" y="5213012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2006 - 2007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3131840" y="5873888"/>
            <a:ext cx="2880320" cy="433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0000CC"/>
                </a:solidFill>
              </a:rPr>
              <a:t>IBM </a:t>
            </a:r>
            <a:r>
              <a:rPr lang="en-US" altLang="en-US" b="1" dirty="0" err="1">
                <a:solidFill>
                  <a:srgbClr val="0000CC"/>
                </a:solidFill>
              </a:rPr>
              <a:t>i</a:t>
            </a:r>
            <a:r>
              <a:rPr lang="en-US" altLang="en-US" b="1" dirty="0">
                <a:solidFill>
                  <a:srgbClr val="0000CC"/>
                </a:solidFill>
              </a:rPr>
              <a:t>  on Power Systems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116243" y="587589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2008 -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92A216EF-D7BB-4D24-B970-AD0E1414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3596"/>
            <a:ext cx="8229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CA" altLang="en-US" sz="4200" dirty="0">
                <a:latin typeface="+mj-lt"/>
              </a:rPr>
              <a:t>The History of IBM </a:t>
            </a:r>
            <a:r>
              <a:rPr lang="en-CA" altLang="en-US" sz="4200" dirty="0" err="1">
                <a:latin typeface="+mj-lt"/>
              </a:rPr>
              <a:t>i</a:t>
            </a:r>
            <a:endParaRPr lang="en-US" altLang="en-US" sz="4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08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/>
              </a:rPr>
              <a:t>A Naming Nightmare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3000" dirty="0"/>
              <a:t>The operating systems for IBM’s midrange server line: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– runs on Power Systems or System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i5/OS</a:t>
            </a:r>
            <a:r>
              <a:rPr lang="en-CA" dirty="0"/>
              <a:t>  (OS/400 V5R3)– runs on </a:t>
            </a:r>
            <a:r>
              <a:rPr lang="en-CA" dirty="0" err="1"/>
              <a:t>iServers</a:t>
            </a:r>
            <a:r>
              <a:rPr lang="en-CA" dirty="0"/>
              <a:t> (i5, </a:t>
            </a:r>
            <a:r>
              <a:rPr lang="en-CA" dirty="0" err="1"/>
              <a:t>i</a:t>
            </a:r>
            <a:r>
              <a:rPr lang="en-CA" dirty="0"/>
              <a:t> Series).  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OS/400</a:t>
            </a:r>
            <a:r>
              <a:rPr lang="en-CA" dirty="0"/>
              <a:t> – runs on AS/400.</a:t>
            </a:r>
          </a:p>
          <a:p>
            <a:pPr lvl="1"/>
            <a:r>
              <a:rPr lang="en-CA" dirty="0"/>
              <a:t>CPF – runs on System 38.</a:t>
            </a:r>
          </a:p>
          <a:p>
            <a:pPr lvl="1"/>
            <a:r>
              <a:rPr lang="en-CA" dirty="0"/>
              <a:t>……</a:t>
            </a:r>
          </a:p>
          <a:p>
            <a:r>
              <a:rPr lang="en-CA" sz="3000" dirty="0"/>
              <a:t>IBM </a:t>
            </a:r>
            <a:r>
              <a:rPr lang="en-CA" sz="3000" dirty="0" err="1"/>
              <a:t>i</a:t>
            </a:r>
            <a:r>
              <a:rPr lang="en-CA" sz="3000" dirty="0"/>
              <a:t>, i5/OS and OS/400 are basically the same</a:t>
            </a:r>
            <a:r>
              <a:rPr lang="en-CA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159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1669</Words>
  <Application>Microsoft Office PowerPoint</Application>
  <PresentationFormat>On-screen Show (4:3)</PresentationFormat>
  <Paragraphs>298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Brush Script MT</vt:lpstr>
      <vt:lpstr>Tahoma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Welcome</vt:lpstr>
      <vt:lpstr>PowerPoint Presentation</vt:lpstr>
      <vt:lpstr>Power Systems</vt:lpstr>
      <vt:lpstr>PowerPoint Presentation</vt:lpstr>
      <vt:lpstr>PowerPoint Presentation</vt:lpstr>
      <vt:lpstr>A Naming Nightmare</vt:lpstr>
      <vt:lpstr>IBM i – A Business System</vt:lpstr>
      <vt:lpstr>IBM i – A Database System</vt:lpstr>
      <vt:lpstr>RELIABLE – Why we need IBM i</vt:lpstr>
      <vt:lpstr>Power System in Seneca</vt:lpstr>
      <vt:lpstr>PowerPoint Presentation</vt:lpstr>
      <vt:lpstr>Let’s sign on!</vt:lpstr>
      <vt:lpstr>Simple CL Commands</vt:lpstr>
      <vt:lpstr>Commonly Used Function Keys</vt:lpstr>
      <vt:lpstr>Definitions</vt:lpstr>
      <vt:lpstr>Objects</vt:lpstr>
      <vt:lpstr>Libraries</vt:lpstr>
      <vt:lpstr>About Your Student Library</vt:lpstr>
      <vt:lpstr>Library List</vt:lpstr>
      <vt:lpstr>System Values</vt:lpstr>
      <vt:lpstr>User Profiles</vt:lpstr>
      <vt:lpstr>Work With Active Jobs</vt:lpstr>
      <vt:lpstr>Output Queues &amp; Spooled files</vt:lpstr>
      <vt:lpstr>Source Physical Files</vt:lpstr>
      <vt:lpstr>PDM</vt:lpstr>
      <vt:lpstr>Creating CL Program</vt:lpstr>
      <vt:lpstr>LPEX / SEU Editor Commands</vt:lpstr>
      <vt:lpstr>Lab 1 demo</vt:lpstr>
      <vt:lpstr>Homework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Lecture Notes</dc:title>
  <dc:creator>Wei Song</dc:creator>
  <cp:keywords>Lecture, 2204</cp:keywords>
  <cp:lastModifiedBy>Wei Song</cp:lastModifiedBy>
  <cp:revision>168</cp:revision>
  <cp:lastPrinted>2001-07-23T19:37:02Z</cp:lastPrinted>
  <dcterms:created xsi:type="dcterms:W3CDTF">2001-03-26T00:24:34Z</dcterms:created>
  <dcterms:modified xsi:type="dcterms:W3CDTF">2020-05-09T23:47:53Z</dcterms:modified>
</cp:coreProperties>
</file>