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41"/>
  </p:notesMasterIdLst>
  <p:handoutMasterIdLst>
    <p:handoutMasterId r:id="rId42"/>
  </p:handoutMasterIdLst>
  <p:sldIdLst>
    <p:sldId id="266" r:id="rId2"/>
    <p:sldId id="271" r:id="rId3"/>
    <p:sldId id="314" r:id="rId4"/>
    <p:sldId id="384" r:id="rId5"/>
    <p:sldId id="332" r:id="rId6"/>
    <p:sldId id="392" r:id="rId7"/>
    <p:sldId id="336" r:id="rId8"/>
    <p:sldId id="426" r:id="rId9"/>
    <p:sldId id="338" r:id="rId10"/>
    <p:sldId id="339" r:id="rId11"/>
    <p:sldId id="373" r:id="rId12"/>
    <p:sldId id="374" r:id="rId13"/>
    <p:sldId id="406" r:id="rId14"/>
    <p:sldId id="425" r:id="rId15"/>
    <p:sldId id="410" r:id="rId16"/>
    <p:sldId id="411" r:id="rId17"/>
    <p:sldId id="412" r:id="rId18"/>
    <p:sldId id="414" r:id="rId19"/>
    <p:sldId id="415" r:id="rId20"/>
    <p:sldId id="416" r:id="rId21"/>
    <p:sldId id="417" r:id="rId22"/>
    <p:sldId id="421" r:id="rId23"/>
    <p:sldId id="423" r:id="rId24"/>
    <p:sldId id="418" r:id="rId25"/>
    <p:sldId id="366" r:id="rId26"/>
    <p:sldId id="367" r:id="rId27"/>
    <p:sldId id="368" r:id="rId28"/>
    <p:sldId id="369" r:id="rId29"/>
    <p:sldId id="370" r:id="rId30"/>
    <p:sldId id="386" r:id="rId31"/>
    <p:sldId id="394" r:id="rId32"/>
    <p:sldId id="397" r:id="rId33"/>
    <p:sldId id="399" r:id="rId34"/>
    <p:sldId id="401" r:id="rId35"/>
    <p:sldId id="402" r:id="rId36"/>
    <p:sldId id="404" r:id="rId37"/>
    <p:sldId id="388" r:id="rId38"/>
    <p:sldId id="389" r:id="rId39"/>
    <p:sldId id="424" r:id="rId40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CC"/>
    <a:srgbClr val="0000FF"/>
    <a:srgbClr val="C64810"/>
    <a:srgbClr val="3333CC"/>
    <a:srgbClr val="660066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08" autoAdjust="0"/>
    <p:restoredTop sz="86082" autoAdjust="0"/>
  </p:normalViewPr>
  <p:slideViewPr>
    <p:cSldViewPr>
      <p:cViewPr varScale="1">
        <p:scale>
          <a:sx n="98" d="100"/>
          <a:sy n="98" d="100"/>
        </p:scale>
        <p:origin x="24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 Song" userId="c2a9b83f-7d42-4d04-8154-38391ae5e9d6" providerId="ADAL" clId="{20769367-B748-417F-B4E9-4F255E8E52B5}"/>
    <pc:docChg chg="addSld delSld modSld">
      <pc:chgData name="Wei Song" userId="c2a9b83f-7d42-4d04-8154-38391ae5e9d6" providerId="ADAL" clId="{20769367-B748-417F-B4E9-4F255E8E52B5}" dt="2017-09-18T09:43:03.556" v="41" actId="20577"/>
      <pc:docMkLst>
        <pc:docMk/>
      </pc:docMkLst>
      <pc:sldChg chg="modSp del setBg">
        <pc:chgData name="Wei Song" userId="c2a9b83f-7d42-4d04-8154-38391ae5e9d6" providerId="ADAL" clId="{20769367-B748-417F-B4E9-4F255E8E52B5}" dt="2017-09-18T09:42:17.619" v="10" actId="2696"/>
        <pc:sldMkLst>
          <pc:docMk/>
          <pc:sldMk cId="1069892151" sldId="337"/>
        </pc:sldMkLst>
        <pc:spChg chg="mod">
          <ac:chgData name="Wei Song" userId="c2a9b83f-7d42-4d04-8154-38391ae5e9d6" providerId="ADAL" clId="{20769367-B748-417F-B4E9-4F255E8E52B5}" dt="2017-09-18T09:41:07.289" v="3"/>
          <ac:spMkLst>
            <pc:docMk/>
            <pc:sldMk cId="1069892151" sldId="337"/>
            <ac:spMk id="3" creationId="{00000000-0000-0000-0000-000000000000}"/>
          </ac:spMkLst>
        </pc:spChg>
        <pc:graphicFrameChg chg="mod modGraphic">
          <ac:chgData name="Wei Song" userId="c2a9b83f-7d42-4d04-8154-38391ae5e9d6" providerId="ADAL" clId="{20769367-B748-417F-B4E9-4F255E8E52B5}" dt="2017-09-18T09:41:31.588" v="7"/>
          <ac:graphicFrameMkLst>
            <pc:docMk/>
            <pc:sldMk cId="1069892151" sldId="337"/>
            <ac:graphicFrameMk id="5" creationId="{00000000-0000-0000-0000-000000000000}"/>
          </ac:graphicFrameMkLst>
        </pc:graphicFrameChg>
      </pc:sldChg>
      <pc:sldChg chg="modSp add">
        <pc:chgData name="Wei Song" userId="c2a9b83f-7d42-4d04-8154-38391ae5e9d6" providerId="ADAL" clId="{20769367-B748-417F-B4E9-4F255E8E52B5}" dt="2017-09-18T09:43:03.556" v="41" actId="20577"/>
        <pc:sldMkLst>
          <pc:docMk/>
          <pc:sldMk cId="1630670530" sldId="426"/>
        </pc:sldMkLst>
        <pc:spChg chg="mod">
          <ac:chgData name="Wei Song" userId="c2a9b83f-7d42-4d04-8154-38391ae5e9d6" providerId="ADAL" clId="{20769367-B748-417F-B4E9-4F255E8E52B5}" dt="2017-09-18T09:41:21.227" v="6" actId="20577"/>
          <ac:spMkLst>
            <pc:docMk/>
            <pc:sldMk cId="1630670530" sldId="426"/>
            <ac:spMk id="3" creationId="{00000000-0000-0000-0000-000000000000}"/>
          </ac:spMkLst>
        </pc:spChg>
        <pc:graphicFrameChg chg="mod modGraphic">
          <ac:chgData name="Wei Song" userId="c2a9b83f-7d42-4d04-8154-38391ae5e9d6" providerId="ADAL" clId="{20769367-B748-417F-B4E9-4F255E8E52B5}" dt="2017-09-18T09:43:03.556" v="41" actId="20577"/>
          <ac:graphicFrameMkLst>
            <pc:docMk/>
            <pc:sldMk cId="1630670530" sldId="426"/>
            <ac:graphicFrameMk id="5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40101-381F-46A7-B251-D09AEBBFF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681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2150"/>
            <a:ext cx="4514850" cy="3386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8475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35EC28-ED7F-48F1-A09D-C33DAA584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0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4880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3357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1959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13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CA" altLang="en-US" noProof="0"/>
              <a:t>Click to edit Master title style</a:t>
            </a:r>
          </a:p>
        </p:txBody>
      </p:sp>
      <p:sp>
        <p:nvSpPr>
          <p:cNvPr id="513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CA" altLang="en-US" noProof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78550FE-3B2F-4BB7-90E2-96BF2246C76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172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6F38-F964-43E8-9DF4-CA49AC83DF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60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065C6-3981-4D50-8919-4D40FE9B491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32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ECEE5-C433-4A70-8537-4B10DA0D040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926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E6F7-17FB-428F-972D-C0C9967E15D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651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D2BE-4278-4F6B-8B4F-D20FDBBBE09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018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5CB7-B7E9-40C0-9ABA-B9FDDA42712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233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75FB-2F87-4944-88B8-EF7746F1756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757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A4EE-FC31-4210-860E-9E7ABA07986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500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1053C-4F87-4269-9416-8BEA0F1453E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11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6AA3A-C4FC-436D-99A5-96F5A016407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29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3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503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03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title style</a:t>
            </a:r>
          </a:p>
        </p:txBody>
      </p:sp>
      <p:sp>
        <p:nvSpPr>
          <p:cNvPr id="503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2FD3D9A6-D87B-4BEF-BBC9-B839C76625B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03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4AFC7-BA5D-4B2B-BEB5-A638D2D2B18C}" type="slidenum">
              <a:rPr lang="en-CA" altLang="en-US"/>
              <a:pPr>
                <a:defRPr/>
              </a:pPr>
              <a:t>1</a:t>
            </a:fld>
            <a:endParaRPr lang="en-CA" alt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971600" y="3717032"/>
            <a:ext cx="7056784" cy="1728192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Week 2: JavaScript Functions, Scope and Closure</a:t>
            </a:r>
            <a:endParaRPr lang="en-CA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799DF03-620D-45AC-9472-D9242F75614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1520" y="1921702"/>
            <a:ext cx="8587680" cy="1012453"/>
          </a:xfrm>
        </p:spPr>
        <p:txBody>
          <a:bodyPr/>
          <a:lstStyle/>
          <a:p>
            <a:pPr eaLnBrk="1" hangingPunct="1">
              <a:defRPr/>
            </a:pPr>
            <a:r>
              <a:rPr lang="en-CA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WEB222 - Web Programming Principles</a:t>
            </a:r>
            <a:endParaRPr lang="en-CA" altLang="en-US" sz="3600" dirty="0">
              <a:solidFill>
                <a:schemeClr val="tx1"/>
              </a:solidFill>
              <a:latin typeface="Tahoma (Headings)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Function with multiple or without parameter(s)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 marL="0" indent="0">
              <a:buNone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0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1600" dirty="0"/>
          </a:p>
          <a:p>
            <a:pPr lvl="1"/>
            <a:endParaRPr lang="en-CA" sz="2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 parameter</a:t>
            </a:r>
            <a:r>
              <a:rPr lang="en-CA" sz="2000" dirty="0"/>
              <a:t>: arguments - an array-like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10</a:t>
            </a:fld>
            <a:endParaRPr lang="en-CA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653348"/>
              </p:ext>
            </p:extLst>
          </p:nvPr>
        </p:nvGraphicFramePr>
        <p:xfrm>
          <a:off x="1223628" y="2371407"/>
          <a:ext cx="6696744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6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CA" sz="2000" b="1" dirty="0">
                          <a:solidFill>
                            <a:srgbClr val="0000FF"/>
                          </a:solidFill>
                        </a:rPr>
                        <a:t>function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CA" sz="2000" b="0" dirty="0" err="1">
                          <a:solidFill>
                            <a:schemeClr val="tx1"/>
                          </a:solidFill>
                        </a:rPr>
                        <a:t>addNumbers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() {</a:t>
                      </a: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    </a:t>
                      </a:r>
                      <a:r>
                        <a:rPr lang="en-CA" sz="20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sum = 0;</a:t>
                      </a: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    </a:t>
                      </a:r>
                      <a:r>
                        <a:rPr lang="en-CA" sz="20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CA" sz="20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CA" sz="20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=0; </a:t>
                      </a:r>
                      <a:r>
                        <a:rPr lang="en-CA" sz="20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CA" sz="2000" b="0" dirty="0" err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arguments</a:t>
                      </a:r>
                      <a:r>
                        <a:rPr lang="en-CA" sz="2000" b="0" dirty="0" err="1">
                          <a:solidFill>
                            <a:schemeClr val="tx1"/>
                          </a:solidFill>
                        </a:rPr>
                        <a:t>.length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; </a:t>
                      </a:r>
                      <a:r>
                        <a:rPr lang="en-CA" sz="20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++) {</a:t>
                      </a: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	         sum += arguments[</a:t>
                      </a:r>
                      <a:r>
                        <a:rPr lang="en-CA" sz="20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];</a:t>
                      </a: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    }</a:t>
                      </a: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    </a:t>
                      </a:r>
                      <a:r>
                        <a:rPr lang="en-CA" sz="20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sum;</a:t>
                      </a: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 }</a:t>
                      </a:r>
                    </a:p>
                    <a:p>
                      <a:endParaRPr lang="en-CA" sz="8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 console.log( </a:t>
                      </a:r>
                      <a:r>
                        <a:rPr lang="en-CA" sz="2000" b="0" dirty="0" err="1">
                          <a:solidFill>
                            <a:schemeClr val="tx1"/>
                          </a:solidFill>
                        </a:rPr>
                        <a:t>addNumbers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() );           </a:t>
                      </a:r>
                      <a:r>
                        <a:rPr lang="en-CA" sz="2000" b="0" dirty="0">
                          <a:solidFill>
                            <a:srgbClr val="006600"/>
                          </a:solidFill>
                        </a:rPr>
                        <a:t>// 0</a:t>
                      </a: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 console.log( </a:t>
                      </a:r>
                      <a:r>
                        <a:rPr lang="en-CA" sz="2000" b="0" dirty="0" err="1">
                          <a:solidFill>
                            <a:schemeClr val="tx1"/>
                          </a:solidFill>
                        </a:rPr>
                        <a:t>addNumbers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CA" sz="2000" b="1" dirty="0">
                          <a:solidFill>
                            <a:srgbClr val="C64810"/>
                          </a:solidFill>
                        </a:rPr>
                        <a:t>2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CA" sz="2000" b="1" kern="1200" dirty="0">
                          <a:solidFill>
                            <a:srgbClr val="C6481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CA" sz="2000" b="1" kern="1200" dirty="0">
                          <a:solidFill>
                            <a:srgbClr val="C6481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) ); </a:t>
                      </a:r>
                      <a:r>
                        <a:rPr lang="en-CA" sz="2000" b="0" dirty="0">
                          <a:solidFill>
                            <a:srgbClr val="006600"/>
                          </a:solidFill>
                        </a:rPr>
                        <a:t>//16 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356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540750" cy="1143000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about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In JavaScript, functions are </a:t>
            </a:r>
            <a:r>
              <a:rPr lang="en-CA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first-class</a:t>
            </a:r>
            <a:r>
              <a:rPr lang="en-CA" sz="2800" dirty="0"/>
              <a:t> values:</a:t>
            </a:r>
          </a:p>
          <a:p>
            <a:pPr lvl="1"/>
            <a:r>
              <a:rPr lang="en-CA" dirty="0"/>
              <a:t>Functions are objects, </a:t>
            </a:r>
            <a:r>
              <a:rPr lang="en-CA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just like regular values</a:t>
            </a:r>
            <a:r>
              <a:rPr lang="en-CA" dirty="0"/>
              <a:t>, and can be assigned, passed as parameters for another function and so 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11</a:t>
            </a:fld>
            <a:endParaRPr lang="en-CA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081033"/>
              </p:ext>
            </p:extLst>
          </p:nvPr>
        </p:nvGraphicFramePr>
        <p:xfrm>
          <a:off x="1115616" y="3933056"/>
          <a:ext cx="6696744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6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sz="2000" b="1" dirty="0">
                          <a:solidFill>
                            <a:srgbClr val="0000FF"/>
                          </a:solidFill>
                        </a:rPr>
                        <a:t>function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CA" sz="2000" b="0" dirty="0" err="1">
                          <a:solidFill>
                            <a:schemeClr val="tx1"/>
                          </a:solidFill>
                        </a:rPr>
                        <a:t>sayHi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(name) {  console.log("</a:t>
                      </a:r>
                      <a:r>
                        <a:rPr lang="en-CA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Hi, 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"+name) }</a:t>
                      </a:r>
                    </a:p>
                    <a:p>
                      <a:endParaRPr lang="en-CA" sz="20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CA" sz="20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hi = </a:t>
                      </a:r>
                      <a:r>
                        <a:rPr lang="en-CA" sz="2000" b="0" dirty="0" err="1">
                          <a:solidFill>
                            <a:schemeClr val="tx1"/>
                          </a:solidFill>
                        </a:rPr>
                        <a:t>sayHi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CA" sz="2000" b="0" dirty="0">
                          <a:solidFill>
                            <a:srgbClr val="006600"/>
                          </a:solidFill>
                        </a:rPr>
                        <a:t>// assign a function to another variable</a:t>
                      </a:r>
                    </a:p>
                    <a:p>
                      <a:endParaRPr lang="en-CA" sz="20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hi("</a:t>
                      </a:r>
                      <a:r>
                        <a:rPr lang="en-CA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John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")     </a:t>
                      </a:r>
                      <a:r>
                        <a:rPr lang="en-CA" sz="2000" b="0" dirty="0">
                          <a:solidFill>
                            <a:srgbClr val="006600"/>
                          </a:solidFill>
                        </a:rPr>
                        <a:t>// call the function</a:t>
                      </a:r>
                    </a:p>
                  </a:txBody>
                  <a:tcPr>
                    <a:solidFill>
                      <a:schemeClr val="accent1">
                        <a:alpha val="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578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about Function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Running at place</a:t>
            </a:r>
          </a:p>
          <a:p>
            <a:pPr lvl="1"/>
            <a:r>
              <a:rPr lang="en-CA" sz="2400" dirty="0"/>
              <a:t>It is possible to create and run a function created with Function Expression at once:</a:t>
            </a:r>
          </a:p>
          <a:p>
            <a:pPr lvl="1"/>
            <a:endParaRPr lang="en-CA" sz="2400" dirty="0"/>
          </a:p>
          <a:p>
            <a:pPr lvl="1"/>
            <a:endParaRPr lang="en-CA" sz="2400" dirty="0"/>
          </a:p>
          <a:p>
            <a:pPr lvl="1"/>
            <a:endParaRPr lang="en-CA" sz="2400" dirty="0"/>
          </a:p>
          <a:p>
            <a:pPr lvl="1"/>
            <a:endParaRPr lang="en-CA" sz="2400" dirty="0"/>
          </a:p>
          <a:p>
            <a:pPr lvl="1"/>
            <a:endParaRPr lang="en-CA" sz="2400" dirty="0"/>
          </a:p>
          <a:p>
            <a:pPr lvl="1"/>
            <a:endParaRPr lang="en-CA" sz="2400" dirty="0"/>
          </a:p>
          <a:p>
            <a:pPr lvl="1"/>
            <a:r>
              <a:rPr lang="en-CA" sz="2400" dirty="0"/>
              <a:t>Running at place is mostly used when we want to do the job involving local variables.</a:t>
            </a:r>
          </a:p>
          <a:p>
            <a:pPr lvl="1"/>
            <a:endParaRPr lang="en-CA" sz="2400" dirty="0"/>
          </a:p>
          <a:p>
            <a:pPr lvl="1"/>
            <a:endParaRPr lang="en-CA" sz="2400" dirty="0"/>
          </a:p>
          <a:p>
            <a:pPr lvl="1"/>
            <a:endParaRPr lang="en-CA" sz="2400" dirty="0"/>
          </a:p>
          <a:p>
            <a:pPr lvl="1"/>
            <a:endParaRPr lang="en-CA" sz="2400" dirty="0"/>
          </a:p>
          <a:p>
            <a:pPr lvl="1"/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12</a:t>
            </a:fld>
            <a:endParaRPr lang="en-CA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002738"/>
              </p:ext>
            </p:extLst>
          </p:nvPr>
        </p:nvGraphicFramePr>
        <p:xfrm>
          <a:off x="1547664" y="3140968"/>
          <a:ext cx="6096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24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 f1 = (</a:t>
                      </a:r>
                      <a:r>
                        <a:rPr lang="en-CA" sz="2400" b="1" dirty="0">
                          <a:solidFill>
                            <a:srgbClr val="0000FF"/>
                          </a:solidFill>
                        </a:rPr>
                        <a:t>function</a:t>
                      </a:r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() {  </a:t>
                      </a:r>
                    </a:p>
                    <a:p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     var a, b  </a:t>
                      </a:r>
                      <a:r>
                        <a:rPr lang="en-CA" sz="2400" b="0" dirty="0">
                          <a:solidFill>
                            <a:srgbClr val="006600"/>
                          </a:solidFill>
                        </a:rPr>
                        <a:t>// local variables    </a:t>
                      </a:r>
                    </a:p>
                    <a:p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CA" sz="2400" b="0" dirty="0">
                          <a:solidFill>
                            <a:srgbClr val="006600"/>
                          </a:solidFill>
                        </a:rPr>
                        <a:t>// ...      </a:t>
                      </a:r>
                    </a:p>
                    <a:p>
                      <a:r>
                        <a:rPr lang="en-CA" sz="2400" b="0" dirty="0">
                          <a:solidFill>
                            <a:srgbClr val="006600"/>
                          </a:solidFill>
                        </a:rPr>
                        <a:t>     // and the code </a:t>
                      </a:r>
                    </a:p>
                    <a:p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})();</a:t>
                      </a:r>
                    </a:p>
                    <a:p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5898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Built-in / Global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540750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They are built into the JavaScript language – methods of the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</a:t>
            </a:r>
            <a:r>
              <a:rPr lang="en-CA" sz="2400" dirty="0"/>
              <a:t> object.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They have already been defined and the logic behind them has already been coded for you to use.</a:t>
            </a:r>
          </a:p>
          <a:p>
            <a:pPr lvl="1"/>
            <a:r>
              <a:rPr lang="en-CA" sz="2000" dirty="0"/>
              <a:t>console.log()  or </a:t>
            </a:r>
            <a:r>
              <a:rPr lang="en-CA" sz="1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</a:t>
            </a:r>
            <a:r>
              <a:rPr lang="en-CA" sz="1800" dirty="0"/>
              <a:t>.console.log()</a:t>
            </a:r>
            <a:endParaRPr lang="en-CA" sz="1050" dirty="0"/>
          </a:p>
          <a:p>
            <a:pPr lvl="1"/>
            <a:r>
              <a:rPr lang="en-CA" sz="2000" dirty="0">
                <a:effectLst/>
              </a:rPr>
              <a:t>prompt()</a:t>
            </a:r>
          </a:p>
          <a:p>
            <a:pPr lvl="1"/>
            <a:r>
              <a:rPr lang="en-CA" sz="2000" dirty="0" err="1">
                <a:effectLst/>
              </a:rPr>
              <a:t>parseInt</a:t>
            </a:r>
            <a:r>
              <a:rPr lang="en-CA" sz="2000" dirty="0">
                <a:effectLst/>
              </a:rPr>
              <a:t>()</a:t>
            </a:r>
            <a:r>
              <a:rPr lang="en-CA" sz="2000" dirty="0"/>
              <a:t>, </a:t>
            </a:r>
            <a:r>
              <a:rPr lang="en-CA" sz="2000" dirty="0">
                <a:effectLst/>
              </a:rPr>
              <a:t>parseFloat()</a:t>
            </a:r>
          </a:p>
          <a:p>
            <a:pPr lvl="1"/>
            <a:r>
              <a:rPr lang="en-CA" sz="2000" dirty="0">
                <a:effectLst/>
              </a:rPr>
              <a:t>Number(), String()</a:t>
            </a:r>
            <a:endParaRPr lang="en-CA" sz="2000" dirty="0">
              <a:solidFill>
                <a:srgbClr val="000000"/>
              </a:solidFill>
              <a:effectLst/>
              <a:latin typeface="verdana"/>
            </a:endParaRPr>
          </a:p>
          <a:p>
            <a:pPr lvl="1"/>
            <a:r>
              <a:rPr lang="en-CA" sz="2000" dirty="0">
                <a:effectLst/>
              </a:rPr>
              <a:t>isNaN(), </a:t>
            </a:r>
            <a:r>
              <a:rPr lang="en-CA" sz="2000" dirty="0" err="1">
                <a:effectLst/>
              </a:rPr>
              <a:t>inFinite</a:t>
            </a:r>
            <a:r>
              <a:rPr lang="en-CA" sz="2000" dirty="0">
                <a:effectLst/>
              </a:rPr>
              <a:t>(), </a:t>
            </a:r>
            <a:r>
              <a:rPr lang="en-CA" sz="2000" dirty="0" err="1">
                <a:effectLst/>
              </a:rPr>
              <a:t>eval</a:t>
            </a:r>
            <a:r>
              <a:rPr lang="en-CA" sz="2000" dirty="0">
                <a:effectLst/>
              </a:rPr>
              <a:t>(), </a:t>
            </a:r>
          </a:p>
          <a:p>
            <a:pPr lvl="1"/>
            <a:endParaRPr lang="en-CA" sz="2000" dirty="0">
              <a:effectLst/>
            </a:endParaRPr>
          </a:p>
          <a:p>
            <a:pPr lvl="1"/>
            <a:r>
              <a:rPr lang="en-CA" sz="2000" dirty="0" err="1"/>
              <a:t>etc</a:t>
            </a:r>
            <a:r>
              <a:rPr lang="en-CA" sz="2000" dirty="0"/>
              <a:t>…</a:t>
            </a:r>
          </a:p>
          <a:p>
            <a:pPr lvl="1"/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722072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040160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prompt()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Example:</a:t>
            </a:r>
          </a:p>
          <a:p>
            <a:pPr lvl="1">
              <a:buNone/>
            </a:pPr>
            <a:r>
              <a:rPr lang="en-US" sz="2400" dirty="0">
                <a:solidFill>
                  <a:srgbClr val="0000CC"/>
                </a:solidFill>
              </a:rPr>
              <a:t>var</a:t>
            </a:r>
            <a:r>
              <a:rPr lang="en-US" sz="2400" dirty="0"/>
              <a:t> a = prompt("Enter first number");      </a:t>
            </a:r>
            <a:r>
              <a:rPr lang="en-US" sz="2400" dirty="0">
                <a:solidFill>
                  <a:srgbClr val="006600"/>
                </a:solidFill>
              </a:rPr>
              <a:t>// enter 11</a:t>
            </a:r>
          </a:p>
          <a:p>
            <a:pPr lvl="1">
              <a:buNone/>
            </a:pPr>
            <a:r>
              <a:rPr lang="en-US" sz="2400" dirty="0">
                <a:solidFill>
                  <a:srgbClr val="0000CC"/>
                </a:solidFill>
              </a:rPr>
              <a:t>var</a:t>
            </a:r>
            <a:r>
              <a:rPr lang="en-US" sz="2400" dirty="0"/>
              <a:t> b = prompt("Enter second number"); </a:t>
            </a:r>
            <a:r>
              <a:rPr lang="en-US" sz="2400" dirty="0">
                <a:solidFill>
                  <a:srgbClr val="006600"/>
                </a:solidFill>
              </a:rPr>
              <a:t>// enter 12</a:t>
            </a:r>
          </a:p>
          <a:p>
            <a:pPr lvl="1">
              <a:buNone/>
            </a:pPr>
            <a:r>
              <a:rPr lang="en-US" sz="2400" dirty="0">
                <a:solidFill>
                  <a:srgbClr val="0000CC"/>
                </a:solidFill>
              </a:rPr>
              <a:t>var</a:t>
            </a:r>
            <a:r>
              <a:rPr lang="en-US" sz="2400" dirty="0"/>
              <a:t> result = a + b;</a:t>
            </a:r>
          </a:p>
          <a:p>
            <a:pPr lvl="1">
              <a:buNone/>
            </a:pPr>
            <a:r>
              <a:rPr lang="en-US" sz="2400" dirty="0"/>
              <a:t>console.log("The result is " + result); </a:t>
            </a:r>
          </a:p>
          <a:p>
            <a:pPr lvl="1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Default values</a:t>
            </a:r>
          </a:p>
          <a:p>
            <a:pPr lvl="1">
              <a:buNone/>
            </a:pPr>
            <a:r>
              <a:rPr lang="en-US" sz="2400" dirty="0">
                <a:solidFill>
                  <a:srgbClr val="0000CC"/>
                </a:solidFill>
              </a:rPr>
              <a:t>var</a:t>
            </a:r>
            <a:r>
              <a:rPr lang="en-US" sz="2400" dirty="0"/>
              <a:t> school = prompt("What is your school?", "Seneca");</a:t>
            </a:r>
          </a:p>
          <a:p>
            <a:pPr lvl="1">
              <a:buNone/>
            </a:pPr>
            <a:r>
              <a:rPr lang="en-US" sz="2400" dirty="0"/>
              <a:t>console.log("The school you are attending :\n" + school);</a:t>
            </a:r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39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parseFloat()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000" dirty="0"/>
              <a:t>The 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parseFloat() </a:t>
            </a:r>
            <a:r>
              <a:rPr lang="en-CA" sz="2000" dirty="0"/>
              <a:t>function parses a string (</a:t>
            </a: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left to right</a:t>
            </a:r>
            <a:r>
              <a:rPr lang="en-CA" sz="2000" dirty="0"/>
              <a:t>) and returns a floating point number.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000" dirty="0"/>
              <a:t>If a character cannot be converted to a number, the function returns the value up to that point.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000" dirty="0"/>
              <a:t>If the first character in the string cannot be converted to a number, the function returns "</a:t>
            </a:r>
            <a:r>
              <a:rPr lang="en-CA" sz="2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NaN</a:t>
            </a:r>
            <a:r>
              <a:rPr lang="en-CA" sz="2000" dirty="0"/>
              <a:t>".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000" dirty="0"/>
              <a:t>The function </a:t>
            </a: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trim</a:t>
            </a:r>
            <a:r>
              <a:rPr lang="en-CA" sz="2000" dirty="0"/>
              <a:t> the string before parsing.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000" dirty="0"/>
              <a:t>Example:</a:t>
            </a:r>
          </a:p>
          <a:p>
            <a:pPr lvl="1"/>
            <a:r>
              <a:rPr lang="en-CA" sz="1600" dirty="0"/>
              <a:t>console.log( </a:t>
            </a:r>
            <a:r>
              <a:rPr lang="en-CA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parseFloat</a:t>
            </a:r>
            <a:r>
              <a:rPr lang="en-CA" sz="1600" dirty="0"/>
              <a:t>("15.25") );         </a:t>
            </a:r>
            <a:r>
              <a:rPr lang="en-CA" sz="1600" dirty="0">
                <a:solidFill>
                  <a:srgbClr val="006600"/>
                </a:solidFill>
              </a:rPr>
              <a:t>// 15.25</a:t>
            </a:r>
          </a:p>
          <a:p>
            <a:pPr lvl="1"/>
            <a:r>
              <a:rPr lang="en-CA" sz="1600" dirty="0"/>
              <a:t>console.log( </a:t>
            </a:r>
            <a:r>
              <a:rPr lang="en-CA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parseFloat</a:t>
            </a:r>
            <a:r>
              <a:rPr lang="en-CA" sz="1600" dirty="0"/>
              <a:t>("0.000345") );    </a:t>
            </a:r>
            <a:r>
              <a:rPr lang="en-CA" sz="1600" dirty="0">
                <a:solidFill>
                  <a:srgbClr val="006600"/>
                </a:solidFill>
              </a:rPr>
              <a:t>// 0.000345</a:t>
            </a:r>
          </a:p>
          <a:p>
            <a:pPr lvl="1"/>
            <a:r>
              <a:rPr lang="en-CA" sz="1600" dirty="0"/>
              <a:t>console.log( </a:t>
            </a:r>
            <a:r>
              <a:rPr lang="en-CA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parseFloat</a:t>
            </a:r>
            <a:r>
              <a:rPr lang="en-CA" sz="1600" dirty="0"/>
              <a:t>("0.00159+E") );  </a:t>
            </a:r>
            <a:r>
              <a:rPr lang="en-CA" sz="1600" dirty="0">
                <a:solidFill>
                  <a:srgbClr val="006600"/>
                </a:solidFill>
              </a:rPr>
              <a:t>// 0.00159</a:t>
            </a:r>
          </a:p>
          <a:p>
            <a:pPr lvl="1"/>
            <a:r>
              <a:rPr lang="en-CA" sz="1600" dirty="0"/>
              <a:t>console.log( </a:t>
            </a:r>
            <a:r>
              <a:rPr lang="en-CA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parseFloat</a:t>
            </a:r>
            <a:r>
              <a:rPr lang="en-CA" sz="1600" dirty="0"/>
              <a:t>(" 1234") );        </a:t>
            </a:r>
            <a:r>
              <a:rPr lang="en-CA" sz="1600" dirty="0">
                <a:solidFill>
                  <a:srgbClr val="006600"/>
                </a:solidFill>
              </a:rPr>
              <a:t>// 1234</a:t>
            </a:r>
          </a:p>
          <a:p>
            <a:pPr lvl="1"/>
            <a:r>
              <a:rPr lang="en-CA" sz="1600" dirty="0"/>
              <a:t>console.log( </a:t>
            </a:r>
            <a:r>
              <a:rPr lang="en-CA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parseFloat</a:t>
            </a:r>
            <a:r>
              <a:rPr lang="en-CA" sz="1600" dirty="0"/>
              <a:t>("x 1234") );       </a:t>
            </a:r>
            <a:r>
              <a:rPr lang="en-CA" sz="1600" dirty="0">
                <a:solidFill>
                  <a:srgbClr val="006600"/>
                </a:solidFill>
              </a:rPr>
              <a:t>// </a:t>
            </a:r>
            <a:r>
              <a:rPr lang="en-CA" sz="1600" dirty="0" err="1">
                <a:solidFill>
                  <a:srgbClr val="006600"/>
                </a:solidFill>
              </a:rPr>
              <a:t>NaN</a:t>
            </a:r>
            <a:endParaRPr lang="en-CA" sz="1600" dirty="0">
              <a:solidFill>
                <a:srgbClr val="006600"/>
              </a:solidFill>
            </a:endParaRPr>
          </a:p>
          <a:p>
            <a:pPr lvl="1"/>
            <a:r>
              <a:rPr lang="en-CA" sz="1600" dirty="0"/>
              <a:t>console.log( </a:t>
            </a:r>
            <a:r>
              <a:rPr lang="en-CA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parseFloat</a:t>
            </a:r>
            <a:r>
              <a:rPr lang="en-CA" sz="1600" dirty="0"/>
              <a:t>("1 2 3 4") );      </a:t>
            </a:r>
            <a:r>
              <a:rPr lang="en-CA" sz="1600" dirty="0">
                <a:solidFill>
                  <a:srgbClr val="006600"/>
                </a:solidFill>
              </a:rPr>
              <a:t>// 1</a:t>
            </a:r>
          </a:p>
          <a:p>
            <a:pPr lvl="1"/>
            <a:r>
              <a:rPr lang="en-CA" sz="1600" dirty="0"/>
              <a:t>console.log( </a:t>
            </a:r>
            <a:r>
              <a:rPr lang="en-CA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parseFloat</a:t>
            </a:r>
            <a:r>
              <a:rPr lang="en-CA" sz="1600" dirty="0"/>
              <a:t>("1234ABC") );   </a:t>
            </a:r>
            <a:r>
              <a:rPr lang="en-CA" sz="1600" dirty="0">
                <a:solidFill>
                  <a:srgbClr val="006600"/>
                </a:solidFill>
              </a:rPr>
              <a:t>// 1234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000" dirty="0"/>
          </a:p>
          <a:p>
            <a:pPr>
              <a:buFont typeface="Wingdings" panose="05000000000000000000" pitchFamily="2" charset="2"/>
              <a:buChar char="Ø"/>
            </a:pP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49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parseInt()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The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parseInt() </a:t>
            </a:r>
            <a:r>
              <a:rPr lang="en-CA" sz="2400" dirty="0"/>
              <a:t>function parses its first argument (a string), and then tries to return an integer of the specified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radix </a:t>
            </a:r>
            <a:r>
              <a:rPr lang="en-CA" sz="2400" dirty="0"/>
              <a:t>(or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</a:t>
            </a:r>
            <a:r>
              <a:rPr lang="en-CA" sz="2400" dirty="0"/>
              <a:t>). The default base is 10.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If a number in the string is beyond the base, parseInt() ignores the rest of the characters and returns an integer value up to that point.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Example</a:t>
            </a:r>
          </a:p>
          <a:p>
            <a:pPr marL="457200" lvl="1" indent="0">
              <a:buNone/>
            </a:pPr>
            <a:r>
              <a:rPr lang="en-CA" sz="2000" dirty="0"/>
              <a:t>console.log( </a:t>
            </a:r>
            <a:r>
              <a:rPr lang="en-CA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parseInt</a:t>
            </a:r>
            <a:r>
              <a:rPr lang="en-CA" sz="2000" dirty="0"/>
              <a:t>('15’) );          </a:t>
            </a:r>
            <a:r>
              <a:rPr lang="en-CA" sz="2000" dirty="0">
                <a:solidFill>
                  <a:srgbClr val="006600"/>
                </a:solidFill>
              </a:rPr>
              <a:t>// returns 15</a:t>
            </a:r>
            <a:br>
              <a:rPr lang="en-CA" sz="2000" dirty="0"/>
            </a:br>
            <a:r>
              <a:rPr lang="en-CA" sz="2000" dirty="0"/>
              <a:t>console.log( </a:t>
            </a:r>
            <a:r>
              <a:rPr lang="en-CA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parseInt</a:t>
            </a:r>
            <a:r>
              <a:rPr lang="en-CA" sz="2000" dirty="0"/>
              <a:t>("15.99") );    </a:t>
            </a:r>
            <a:r>
              <a:rPr lang="en-CA" sz="2000" dirty="0">
                <a:solidFill>
                  <a:srgbClr val="006600"/>
                </a:solidFill>
              </a:rPr>
              <a:t>// returns 15</a:t>
            </a:r>
            <a:br>
              <a:rPr lang="en-CA" sz="2000" dirty="0"/>
            </a:br>
            <a:r>
              <a:rPr lang="en-CA" sz="2000" dirty="0"/>
              <a:t>console.log( </a:t>
            </a:r>
            <a:r>
              <a:rPr lang="en-CA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parseInt</a:t>
            </a:r>
            <a:r>
              <a:rPr lang="en-CA" sz="2000" dirty="0"/>
              <a:t>('</a:t>
            </a:r>
            <a:r>
              <a:rPr lang="en-CA" sz="2000" b="1" dirty="0">
                <a:solidFill>
                  <a:srgbClr val="9900CC"/>
                </a:solidFill>
              </a:rPr>
              <a:t>15</a:t>
            </a:r>
            <a:r>
              <a:rPr lang="en-CA" sz="2000" dirty="0"/>
              <a:t>*3') );     </a:t>
            </a:r>
            <a:r>
              <a:rPr lang="en-CA" sz="2000" dirty="0">
                <a:solidFill>
                  <a:srgbClr val="006600"/>
                </a:solidFill>
              </a:rPr>
              <a:t>// returns 15</a:t>
            </a:r>
            <a:br>
              <a:rPr lang="en-CA" sz="2000" dirty="0"/>
            </a:br>
            <a:r>
              <a:rPr lang="en-CA" sz="2000" dirty="0"/>
              <a:t>console.log( </a:t>
            </a:r>
            <a:r>
              <a:rPr lang="en-CA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parseInt</a:t>
            </a:r>
            <a:r>
              <a:rPr lang="en-CA" sz="2000" dirty="0"/>
              <a:t>('Hello') );     </a:t>
            </a:r>
            <a:r>
              <a:rPr lang="en-CA" sz="2000" dirty="0">
                <a:solidFill>
                  <a:srgbClr val="006600"/>
                </a:solidFill>
              </a:rPr>
              <a:t>// returns </a:t>
            </a:r>
            <a:r>
              <a:rPr lang="en-CA" sz="2000" dirty="0" err="1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NaN</a:t>
            </a:r>
            <a:endParaRPr lang="en-CA" sz="2000" dirty="0">
              <a:solidFill>
                <a:srgbClr val="00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83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599"/>
            <a:ext cx="8540750" cy="1156063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 with radix (or base)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CA" sz="2800" dirty="0"/>
              <a:t>base 10 (decimal) examples</a:t>
            </a:r>
          </a:p>
          <a:p>
            <a:pPr marL="800100" lvl="2" indent="0">
              <a:lnSpc>
                <a:spcPct val="114000"/>
              </a:lnSpc>
              <a:buNone/>
            </a:pPr>
            <a:r>
              <a:rPr lang="en-CA" dirty="0"/>
              <a:t>console.log( </a:t>
            </a:r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parseInt</a:t>
            </a:r>
            <a:r>
              <a:rPr lang="en-CA" dirty="0"/>
              <a:t>('15', 10) );         </a:t>
            </a:r>
            <a:r>
              <a:rPr lang="en-CA" dirty="0">
                <a:solidFill>
                  <a:srgbClr val="006600"/>
                </a:solidFill>
              </a:rPr>
              <a:t>// returns 15</a:t>
            </a:r>
            <a:br>
              <a:rPr lang="en-CA" dirty="0"/>
            </a:br>
            <a:r>
              <a:rPr lang="en-CA" dirty="0"/>
              <a:t>console.log( </a:t>
            </a:r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parseInt</a:t>
            </a:r>
            <a:r>
              <a:rPr lang="en-CA" dirty="0"/>
              <a:t>('</a:t>
            </a:r>
            <a:r>
              <a:rPr lang="en-CA" b="1" dirty="0">
                <a:solidFill>
                  <a:srgbClr val="9900CC"/>
                </a:solidFill>
              </a:rPr>
              <a:t>15</a:t>
            </a:r>
            <a:r>
              <a:rPr lang="en-CA" dirty="0"/>
              <a:t>*3', 10) );     </a:t>
            </a:r>
            <a:r>
              <a:rPr lang="en-CA" dirty="0">
                <a:solidFill>
                  <a:srgbClr val="006600"/>
                </a:solidFill>
              </a:rPr>
              <a:t>// returns 15</a:t>
            </a:r>
          </a:p>
          <a:p>
            <a:pPr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CA" sz="2800" dirty="0"/>
              <a:t>base 16 (hex) examples</a:t>
            </a:r>
          </a:p>
          <a:p>
            <a:pPr marL="800100" lvl="2" indent="0">
              <a:lnSpc>
                <a:spcPct val="114000"/>
              </a:lnSpc>
              <a:buNone/>
            </a:pPr>
            <a:r>
              <a:rPr lang="en-CA" dirty="0"/>
              <a:t>console.log( </a:t>
            </a:r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parseInt</a:t>
            </a:r>
            <a:r>
              <a:rPr lang="en-CA" dirty="0"/>
              <a:t>('F', 16) );            </a:t>
            </a:r>
            <a:r>
              <a:rPr lang="en-CA" dirty="0">
                <a:solidFill>
                  <a:srgbClr val="006600"/>
                </a:solidFill>
              </a:rPr>
              <a:t>// returns 15</a:t>
            </a:r>
            <a:br>
              <a:rPr lang="en-CA" dirty="0"/>
            </a:br>
            <a:r>
              <a:rPr lang="en-CA" dirty="0"/>
              <a:t>console.log( </a:t>
            </a:r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parseInt</a:t>
            </a:r>
            <a:r>
              <a:rPr lang="en-CA" dirty="0"/>
              <a:t>('</a:t>
            </a:r>
            <a:r>
              <a:rPr lang="en-CA" b="1" dirty="0">
                <a:solidFill>
                  <a:srgbClr val="9900CC"/>
                </a:solidFill>
              </a:rPr>
              <a:t>F</a:t>
            </a:r>
            <a:r>
              <a:rPr lang="en-CA" dirty="0"/>
              <a:t>XX123', 16) );   </a:t>
            </a:r>
            <a:r>
              <a:rPr lang="en-CA" dirty="0">
                <a:solidFill>
                  <a:srgbClr val="006600"/>
                </a:solidFill>
              </a:rPr>
              <a:t>// returns 15</a:t>
            </a:r>
          </a:p>
          <a:p>
            <a:pPr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CA" sz="2800" dirty="0"/>
              <a:t>base 8 (octal) example</a:t>
            </a:r>
          </a:p>
          <a:p>
            <a:pPr marL="800100" lvl="2" indent="0">
              <a:lnSpc>
                <a:spcPct val="114000"/>
              </a:lnSpc>
              <a:buNone/>
            </a:pPr>
            <a:r>
              <a:rPr lang="en-CA" dirty="0"/>
              <a:t>console.log( </a:t>
            </a:r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parseInt</a:t>
            </a:r>
            <a:r>
              <a:rPr lang="en-CA" dirty="0"/>
              <a:t>('17', 8) );             </a:t>
            </a:r>
            <a:r>
              <a:rPr lang="en-CA" dirty="0">
                <a:solidFill>
                  <a:srgbClr val="006600"/>
                </a:solidFill>
              </a:rPr>
              <a:t>// returns 15</a:t>
            </a:r>
            <a:br>
              <a:rPr lang="en-CA" dirty="0"/>
            </a:br>
            <a:r>
              <a:rPr lang="en-CA" dirty="0"/>
              <a:t>console.log( </a:t>
            </a:r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parseInt</a:t>
            </a:r>
            <a:r>
              <a:rPr lang="en-CA" dirty="0"/>
              <a:t>('</a:t>
            </a:r>
            <a:r>
              <a:rPr lang="en-CA" b="1" dirty="0">
                <a:solidFill>
                  <a:srgbClr val="9900CC"/>
                </a:solidFill>
              </a:rPr>
              <a:t>1</a:t>
            </a:r>
            <a:r>
              <a:rPr lang="en-CA" dirty="0"/>
              <a:t>8', 8) );            </a:t>
            </a:r>
            <a:r>
              <a:rPr lang="en-CA" dirty="0">
                <a:solidFill>
                  <a:srgbClr val="006600"/>
                </a:solidFill>
              </a:rPr>
              <a:t>// returns 1</a:t>
            </a:r>
          </a:p>
          <a:p>
            <a:pPr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CA" sz="2800" dirty="0"/>
              <a:t>base 2 (binary) example</a:t>
            </a:r>
          </a:p>
          <a:p>
            <a:pPr marL="800100" lvl="2" indent="0">
              <a:lnSpc>
                <a:spcPct val="114000"/>
              </a:lnSpc>
              <a:buNone/>
            </a:pPr>
            <a:r>
              <a:rPr lang="en-CA" dirty="0"/>
              <a:t>console.log( </a:t>
            </a:r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parseInt</a:t>
            </a:r>
            <a:r>
              <a:rPr lang="en-CA" dirty="0"/>
              <a:t>('1111', 2) );        </a:t>
            </a:r>
            <a:r>
              <a:rPr lang="en-CA" dirty="0">
                <a:solidFill>
                  <a:srgbClr val="006600"/>
                </a:solidFill>
              </a:rPr>
              <a:t>// returns 15</a:t>
            </a:r>
            <a:br>
              <a:rPr lang="en-CA" dirty="0"/>
            </a:br>
            <a:r>
              <a:rPr lang="en-CA" dirty="0"/>
              <a:t>console.log( </a:t>
            </a:r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parseInt</a:t>
            </a:r>
            <a:r>
              <a:rPr lang="en-CA" dirty="0"/>
              <a:t>('</a:t>
            </a:r>
            <a:r>
              <a:rPr lang="en-CA" b="1" dirty="0">
                <a:solidFill>
                  <a:srgbClr val="9900CC"/>
                </a:solidFill>
              </a:rPr>
              <a:t>1</a:t>
            </a:r>
            <a:r>
              <a:rPr lang="en-CA" dirty="0"/>
              <a:t>211', 2) );        </a:t>
            </a:r>
            <a:r>
              <a:rPr lang="en-CA" dirty="0">
                <a:solidFill>
                  <a:srgbClr val="006600"/>
                </a:solidFill>
              </a:rPr>
              <a:t>// returns 1</a:t>
            </a:r>
          </a:p>
          <a:p>
            <a:pPr marL="800100" lvl="2" indent="0">
              <a:lnSpc>
                <a:spcPct val="114000"/>
              </a:lnSpc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81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Number() and String()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Convert an object to a number or a string. </a:t>
            </a:r>
          </a:p>
          <a:p>
            <a:pPr marL="857250" lvl="2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s-ES" sz="2000" b="1" dirty="0" err="1">
                <a:solidFill>
                  <a:srgbClr val="0000FF"/>
                </a:solidFill>
              </a:rPr>
              <a:t>var</a:t>
            </a:r>
            <a:r>
              <a:rPr lang="es-ES" sz="2000" dirty="0"/>
              <a:t> x = 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"12.78"</a:t>
            </a:r>
            <a:r>
              <a:rPr lang="es-ES" sz="2000" dirty="0"/>
              <a:t>;</a:t>
            </a:r>
          </a:p>
          <a:p>
            <a:pPr marL="857250" lvl="2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s-ES" sz="2000" b="1" dirty="0" err="1">
                <a:solidFill>
                  <a:srgbClr val="0000FF"/>
                </a:solidFill>
              </a:rPr>
              <a:t>var</a:t>
            </a:r>
            <a:r>
              <a:rPr lang="es-ES" sz="2000" b="1" dirty="0">
                <a:solidFill>
                  <a:srgbClr val="0000FF"/>
                </a:solidFill>
              </a:rPr>
              <a:t> </a:t>
            </a:r>
            <a:r>
              <a:rPr lang="es-ES" sz="2000" dirty="0"/>
              <a:t>y = 10;</a:t>
            </a:r>
          </a:p>
          <a:p>
            <a:pPr marL="857250" lvl="2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s-ES" sz="2000" b="1" dirty="0" err="1">
                <a:solidFill>
                  <a:srgbClr val="0000FF"/>
                </a:solidFill>
              </a:rPr>
              <a:t>var</a:t>
            </a:r>
            <a:r>
              <a:rPr lang="es-ES" sz="2000" b="1" dirty="0">
                <a:solidFill>
                  <a:srgbClr val="0000FF"/>
                </a:solidFill>
              </a:rPr>
              <a:t> </a:t>
            </a:r>
            <a:r>
              <a:rPr lang="es-ES" sz="2000" dirty="0"/>
              <a:t>z = </a:t>
            </a:r>
            <a:r>
              <a:rPr lang="es-E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</a:t>
            </a:r>
            <a:r>
              <a:rPr lang="es-ES" sz="2000" dirty="0"/>
              <a:t>(x) + y;</a:t>
            </a:r>
          </a:p>
          <a:p>
            <a:pPr marL="857250" lvl="2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s-ES" sz="2000" dirty="0"/>
              <a:t>console.log(z);</a:t>
            </a:r>
          </a:p>
          <a:p>
            <a:pPr marL="857250" lvl="2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s-ES" sz="2000" dirty="0"/>
              <a:t>console.log(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sss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" </a:t>
            </a:r>
            <a:r>
              <a:rPr lang="es-ES" sz="2000" dirty="0"/>
              <a:t>+ </a:t>
            </a:r>
            <a:r>
              <a:rPr lang="es-E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s-ES" sz="2000" dirty="0"/>
              <a:t>(y));</a:t>
            </a:r>
          </a:p>
          <a:p>
            <a:pPr>
              <a:lnSpc>
                <a:spcPct val="114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ES" sz="2800" dirty="0"/>
              <a:t>Note:</a:t>
            </a:r>
          </a:p>
          <a:p>
            <a:pPr lvl="1">
              <a:lnSpc>
                <a:spcPct val="114000"/>
              </a:lnSpc>
              <a:spcBef>
                <a:spcPts val="0"/>
              </a:spcBef>
            </a:pPr>
            <a:r>
              <a:rPr lang="en-CA" sz="2200" dirty="0"/>
              <a:t>Number() can convert both integer and float numbers.</a:t>
            </a:r>
          </a:p>
          <a:p>
            <a:pPr lvl="1">
              <a:lnSpc>
                <a:spcPct val="114000"/>
              </a:lnSpc>
              <a:spcBef>
                <a:spcPts val="0"/>
              </a:spcBef>
            </a:pPr>
            <a:r>
              <a:rPr lang="en-CA" sz="2200" dirty="0"/>
              <a:t>Number() convert the parameter as a whole - no partial conversion. e.g.</a:t>
            </a:r>
          </a:p>
          <a:p>
            <a:pPr marL="857250" lvl="2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2000" dirty="0"/>
              <a:t>console.log(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"1234ABC"</a:t>
            </a:r>
            <a:r>
              <a:rPr lang="en-US" sz="2000" dirty="0"/>
              <a:t>) );   </a:t>
            </a:r>
            <a:r>
              <a:rPr lang="en-US" sz="2000" dirty="0">
                <a:solidFill>
                  <a:srgbClr val="006600"/>
                </a:solidFill>
              </a:rPr>
              <a:t>// </a:t>
            </a:r>
            <a:r>
              <a:rPr lang="en-US" sz="2000" dirty="0" err="1">
                <a:solidFill>
                  <a:srgbClr val="006600"/>
                </a:solidFill>
              </a:rPr>
              <a:t>NaN</a:t>
            </a:r>
            <a:endParaRPr lang="en-CA" sz="2000" dirty="0">
              <a:solidFill>
                <a:srgbClr val="0066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294434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Converting Without Using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29400" y="6471104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27584" y="1905000"/>
            <a:ext cx="7272808" cy="3416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dirty="0"/>
              <a:t>	</a:t>
            </a:r>
            <a:r>
              <a:rPr lang="en-CA" sz="2400" b="1" dirty="0" err="1">
                <a:solidFill>
                  <a:srgbClr val="0000FF"/>
                </a:solidFill>
              </a:rPr>
              <a:t>var</a:t>
            </a:r>
            <a:r>
              <a:rPr lang="en-CA" sz="2400" dirty="0"/>
              <a:t> str1 = </a:t>
            </a:r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rPr>
              <a:t>"1234"</a:t>
            </a:r>
            <a:r>
              <a:rPr lang="en-CA" sz="2400" dirty="0"/>
              <a:t>;</a:t>
            </a:r>
          </a:p>
          <a:p>
            <a:r>
              <a:rPr lang="en-CA" sz="2400" dirty="0"/>
              <a:t>	</a:t>
            </a:r>
            <a:r>
              <a:rPr lang="en-CA" sz="2400" b="1" dirty="0" err="1">
                <a:solidFill>
                  <a:srgbClr val="0000FF"/>
                </a:solidFill>
              </a:rPr>
              <a:t>var</a:t>
            </a:r>
            <a:r>
              <a:rPr lang="en-CA" sz="2400" dirty="0"/>
              <a:t> num1 =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str1</a:t>
            </a:r>
            <a:r>
              <a:rPr lang="en-CA" sz="2400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* 1</a:t>
            </a:r>
            <a:r>
              <a:rPr lang="en-CA" sz="2400" dirty="0"/>
              <a:t>;</a:t>
            </a:r>
          </a:p>
          <a:p>
            <a:endParaRPr lang="en-CA" sz="2400" dirty="0"/>
          </a:p>
          <a:p>
            <a:r>
              <a:rPr lang="en-CA" sz="2400" dirty="0"/>
              <a:t>	console.log(num1 + </a:t>
            </a:r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rPr>
              <a:t>"\n" </a:t>
            </a:r>
            <a:r>
              <a:rPr lang="en-CA" sz="2400" dirty="0"/>
              <a:t>+ </a:t>
            </a:r>
            <a:r>
              <a:rPr lang="en-CA" sz="2400" b="1" dirty="0" err="1">
                <a:solidFill>
                  <a:srgbClr val="0000FF"/>
                </a:solidFill>
              </a:rPr>
              <a:t>typeof</a:t>
            </a:r>
            <a:r>
              <a:rPr lang="en-CA" sz="2400" dirty="0"/>
              <a:t> num1);</a:t>
            </a:r>
          </a:p>
          <a:p>
            <a:endParaRPr lang="en-CA" sz="2400" dirty="0"/>
          </a:p>
          <a:p>
            <a:r>
              <a:rPr lang="en-CA" sz="2400" dirty="0"/>
              <a:t>	</a:t>
            </a:r>
            <a:r>
              <a:rPr lang="en-CA" sz="2400" b="1" dirty="0" err="1">
                <a:solidFill>
                  <a:srgbClr val="0000FF"/>
                </a:solidFill>
              </a:rPr>
              <a:t>var</a:t>
            </a:r>
            <a:r>
              <a:rPr lang="en-CA" sz="2400" dirty="0"/>
              <a:t> str2 = </a:t>
            </a:r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rPr>
              <a:t>"1234.5678"</a:t>
            </a:r>
            <a:r>
              <a:rPr lang="en-CA" sz="2400" dirty="0"/>
              <a:t>;</a:t>
            </a:r>
          </a:p>
          <a:p>
            <a:r>
              <a:rPr lang="en-CA" sz="2400" dirty="0"/>
              <a:t>	</a:t>
            </a:r>
            <a:r>
              <a:rPr lang="en-CA" sz="2400" b="1" dirty="0">
                <a:solidFill>
                  <a:srgbClr val="0000FF"/>
                </a:solidFill>
              </a:rPr>
              <a:t>var</a:t>
            </a:r>
            <a:r>
              <a:rPr lang="en-CA" sz="2400" dirty="0"/>
              <a:t> num2 = </a:t>
            </a:r>
            <a:r>
              <a:rPr lang="en-CA" sz="2400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str2</a:t>
            </a:r>
            <a:r>
              <a:rPr lang="en-CA" sz="2400" dirty="0"/>
              <a:t>; </a:t>
            </a:r>
            <a:r>
              <a:rPr lang="en-CA" sz="2000" dirty="0">
                <a:solidFill>
                  <a:srgbClr val="006600"/>
                </a:solidFill>
              </a:rPr>
              <a:t>// The Unary + Operator</a:t>
            </a:r>
            <a:endParaRPr lang="en-CA" sz="2400" dirty="0">
              <a:solidFill>
                <a:srgbClr val="006600"/>
              </a:solidFill>
            </a:endParaRPr>
          </a:p>
          <a:p>
            <a:endParaRPr lang="en-CA" sz="2400" dirty="0"/>
          </a:p>
          <a:p>
            <a:r>
              <a:rPr lang="en-CA" sz="2400" dirty="0"/>
              <a:t>	console.log(num2 + </a:t>
            </a:r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rPr>
              <a:t>"\n"</a:t>
            </a:r>
            <a:r>
              <a:rPr lang="en-CA" sz="2400" dirty="0"/>
              <a:t> + </a:t>
            </a:r>
            <a:r>
              <a:rPr lang="en-CA" sz="2400" b="1" dirty="0" err="1">
                <a:solidFill>
                  <a:srgbClr val="0000FF"/>
                </a:solidFill>
              </a:rPr>
              <a:t>typeof</a:t>
            </a:r>
            <a:r>
              <a:rPr lang="en-CA" sz="2400" dirty="0"/>
              <a:t> num2);</a:t>
            </a:r>
          </a:p>
        </p:txBody>
      </p:sp>
    </p:spTree>
    <p:extLst>
      <p:ext uri="{BB962C8B-B14F-4D97-AF65-F5344CB8AC3E}">
        <p14:creationId xmlns:p14="http://schemas.microsoft.com/office/powerpoint/2010/main" val="1255541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015A7ED-C4DA-4E0D-9F47-DF9F2C1F32C7}" type="slidenum">
              <a:rPr lang="en-CA" altLang="en-US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CA" altLang="en-US" sz="1000">
              <a:latin typeface="Arial" pitchFamily="34" charset="0"/>
            </a:endParaRPr>
          </a:p>
        </p:txBody>
      </p:sp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59395" name="Rectangle 3"/>
          <p:cNvSpPr>
            <a:spLocks noGrp="1" noRot="1" noChangeArrowheads="1"/>
          </p:cNvSpPr>
          <p:nvPr>
            <p:ph type="body"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CA" altLang="en-US" sz="2800" dirty="0"/>
              <a:t>Functions</a:t>
            </a:r>
          </a:p>
          <a:p>
            <a:pPr lvl="1" eaLnBrk="1" hangingPunct="1">
              <a:defRPr/>
            </a:pPr>
            <a:r>
              <a:rPr lang="en-CA" altLang="en-US" sz="2400" dirty="0"/>
              <a:t>User-defined functions</a:t>
            </a:r>
          </a:p>
          <a:p>
            <a:pPr lvl="1" eaLnBrk="1" hangingPunct="1">
              <a:defRPr/>
            </a:pPr>
            <a:r>
              <a:rPr lang="en-CA" altLang="en-US" sz="2400" dirty="0"/>
              <a:t>Built-in / Global functions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CA" altLang="en-US" sz="2800" dirty="0"/>
              <a:t>Variable scope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CA" altLang="en-US" sz="2800" dirty="0"/>
              <a:t>JavaScript Closure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endParaRPr lang="en-CA" altLang="en-US" sz="2800" dirty="0"/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endParaRPr lang="en-CA" alt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isNaN()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7159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200" dirty="0"/>
              <a:t>The isNaN() function is used to determine if an argument is "</a:t>
            </a:r>
            <a:r>
              <a:rPr lang="en-CA" sz="2200" dirty="0" err="1"/>
              <a:t>NaN</a:t>
            </a:r>
            <a:r>
              <a:rPr lang="en-CA" sz="2200" dirty="0"/>
              <a:t>" (not a number).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200" dirty="0"/>
              <a:t>The function checks the whole parameter, not partially.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200" dirty="0"/>
              <a:t>It do “trim” and conversion before checking.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200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15616" y="3536791"/>
            <a:ext cx="7128792" cy="2708434"/>
          </a:xfrm>
          <a:prstGeom prst="rect">
            <a:avLst/>
          </a:prstGeom>
          <a:solidFill>
            <a:schemeClr val="accent1">
              <a:lumMod val="20000"/>
              <a:lumOff val="80000"/>
              <a:alpha val="0"/>
            </a:schemeClr>
          </a:solidFill>
        </p:spPr>
        <p:txBody>
          <a:bodyPr wrap="square" rtlCol="0">
            <a:spAutoFit/>
          </a:bodyPr>
          <a:lstStyle/>
          <a:p>
            <a:pPr lvl="1">
              <a:spcAft>
                <a:spcPts val="1200"/>
              </a:spcAft>
            </a:pPr>
            <a:r>
              <a:rPr lang="en-CA" sz="2000" dirty="0"/>
              <a:t>console.log( 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isNaN</a:t>
            </a:r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("123"</a:t>
            </a:r>
            <a:r>
              <a:rPr lang="en-CA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);    </a:t>
            </a:r>
            <a:r>
              <a:rPr lang="en-CA" sz="2000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</a:t>
            </a:r>
            <a:r>
              <a:rPr lang="en-CA" sz="2000" dirty="0">
                <a:solidFill>
                  <a:srgbClr val="006600"/>
                </a:solidFill>
              </a:rPr>
              <a:t>false</a:t>
            </a:r>
            <a:endParaRPr lang="en-CA" sz="2000" dirty="0">
              <a:solidFill>
                <a:srgbClr val="0066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spcAft>
                <a:spcPts val="1200"/>
              </a:spcAft>
            </a:pPr>
            <a:r>
              <a:rPr lang="en-CA" sz="2000" dirty="0"/>
              <a:t>console.log( 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isNaN</a:t>
            </a:r>
            <a:r>
              <a:rPr lang="en-CA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(123) );       </a:t>
            </a:r>
            <a:r>
              <a:rPr lang="en-CA" sz="2000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false</a:t>
            </a:r>
          </a:p>
          <a:p>
            <a:pPr lvl="1">
              <a:spcAft>
                <a:spcPts val="1200"/>
              </a:spcAft>
            </a:pPr>
            <a:r>
              <a:rPr lang="en-CA" sz="2000" dirty="0"/>
              <a:t>console.log( 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isNaN</a:t>
            </a:r>
            <a:r>
              <a:rPr lang="en-CA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"123</a:t>
            </a:r>
            <a:r>
              <a:rPr lang="en-CA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456</a:t>
            </a:r>
            <a:r>
              <a:rPr lang="en-CA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</a:t>
            </a:r>
            <a:r>
              <a:rPr lang="en-CA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);  </a:t>
            </a:r>
            <a:r>
              <a:rPr lang="en-CA" sz="2000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true</a:t>
            </a:r>
          </a:p>
          <a:p>
            <a:pPr lvl="1">
              <a:spcAft>
                <a:spcPts val="1200"/>
              </a:spcAft>
            </a:pPr>
            <a:r>
              <a:rPr lang="en-CA" sz="2000" dirty="0"/>
              <a:t>console.log( 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isNaN</a:t>
            </a:r>
            <a:r>
              <a:rPr lang="en-CA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"+123"</a:t>
            </a:r>
            <a:r>
              <a:rPr lang="en-CA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);      </a:t>
            </a:r>
            <a:r>
              <a:rPr lang="en-CA" sz="2000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 false</a:t>
            </a:r>
          </a:p>
          <a:p>
            <a:pPr lvl="1">
              <a:spcAft>
                <a:spcPts val="1200"/>
              </a:spcAft>
            </a:pPr>
            <a:r>
              <a:rPr lang="en-CA" sz="2000" dirty="0"/>
              <a:t>console.log( 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isNaN</a:t>
            </a:r>
            <a:r>
              <a:rPr lang="en-CA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"123+"</a:t>
            </a:r>
            <a:r>
              <a:rPr lang="en-CA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);      </a:t>
            </a:r>
            <a:r>
              <a:rPr lang="en-CA" sz="2000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 true</a:t>
            </a:r>
          </a:p>
          <a:p>
            <a:pPr lvl="1">
              <a:spcAft>
                <a:spcPts val="1200"/>
              </a:spcAft>
            </a:pPr>
            <a:r>
              <a:rPr lang="en-CA" sz="2000" dirty="0"/>
              <a:t>console.log( 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isNaN</a:t>
            </a:r>
            <a:r>
              <a:rPr lang="en-CA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</a:t>
            </a:r>
            <a:r>
              <a:rPr lang="en-CA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123</a:t>
            </a:r>
            <a:r>
              <a:rPr lang="en-CA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</a:t>
            </a:r>
            <a:r>
              <a:rPr lang="en-CA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);      </a:t>
            </a:r>
            <a:r>
              <a:rPr lang="en-CA" sz="2000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  false </a:t>
            </a:r>
          </a:p>
        </p:txBody>
      </p:sp>
    </p:spTree>
    <p:extLst>
      <p:ext uri="{BB962C8B-B14F-4D97-AF65-F5344CB8AC3E}">
        <p14:creationId xmlns:p14="http://schemas.microsoft.com/office/powerpoint/2010/main" val="708990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isFinite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7159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The global </a:t>
            </a:r>
            <a:r>
              <a:rPr lang="en-CA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isFinite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CA" sz="2400" dirty="0"/>
              <a:t>function determines whether the passed value is a finite number.</a:t>
            </a:r>
          </a:p>
          <a:p>
            <a:pPr lvl="1"/>
            <a:r>
              <a:rPr lang="en-CA" sz="2000" dirty="0"/>
              <a:t>The parameter is first converted to a number.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27584" y="3406225"/>
            <a:ext cx="7128791" cy="2477601"/>
          </a:xfrm>
          <a:prstGeom prst="rect">
            <a:avLst/>
          </a:prstGeom>
          <a:solidFill>
            <a:schemeClr val="accent1">
              <a:lumMod val="20000"/>
              <a:lumOff val="80000"/>
              <a:alpha val="0"/>
            </a:schemeClr>
          </a:solidFill>
        </p:spPr>
        <p:txBody>
          <a:bodyPr wrap="square" rtlCol="0">
            <a:spAutoFit/>
          </a:bodyPr>
          <a:lstStyle/>
          <a:p>
            <a:pPr lvl="1">
              <a:spcAft>
                <a:spcPts val="1200"/>
              </a:spcAft>
            </a:pPr>
            <a:r>
              <a:rPr lang="en-CA" sz="2000" dirty="0"/>
              <a:t>console.log( </a:t>
            </a:r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isFinite</a:t>
            </a:r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(Infinity)</a:t>
            </a:r>
            <a:r>
              <a:rPr lang="en-CA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); </a:t>
            </a:r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it-IT" sz="2000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false</a:t>
            </a:r>
          </a:p>
          <a:p>
            <a:pPr lvl="1">
              <a:spcAft>
                <a:spcPts val="1200"/>
              </a:spcAft>
            </a:pPr>
            <a:r>
              <a:rPr lang="en-CA" sz="2000" dirty="0"/>
              <a:t>console.log( </a:t>
            </a:r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isFinite</a:t>
            </a:r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(NaN)</a:t>
            </a:r>
            <a:r>
              <a:rPr lang="en-CA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); </a:t>
            </a:r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</a:t>
            </a:r>
            <a:r>
              <a:rPr lang="it-IT" sz="2000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false</a:t>
            </a:r>
          </a:p>
          <a:p>
            <a:pPr lvl="1">
              <a:spcAft>
                <a:spcPts val="1200"/>
              </a:spcAft>
            </a:pPr>
            <a:r>
              <a:rPr lang="en-CA" sz="2000" dirty="0"/>
              <a:t>console.log( </a:t>
            </a:r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isFinite</a:t>
            </a:r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(-Infinity)</a:t>
            </a:r>
            <a:r>
              <a:rPr lang="en-CA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); </a:t>
            </a:r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2000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false</a:t>
            </a:r>
          </a:p>
          <a:p>
            <a:pPr lvl="1">
              <a:spcAft>
                <a:spcPts val="1200"/>
              </a:spcAft>
            </a:pPr>
            <a:endParaRPr lang="it-IT" sz="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spcAft>
                <a:spcPts val="1200"/>
              </a:spcAft>
            </a:pPr>
            <a:r>
              <a:rPr lang="en-CA" sz="2000" dirty="0"/>
              <a:t>console.log( </a:t>
            </a:r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isFinite</a:t>
            </a:r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(0)</a:t>
            </a:r>
            <a:r>
              <a:rPr lang="en-CA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); </a:t>
            </a:r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</a:t>
            </a:r>
            <a:r>
              <a:rPr lang="it-IT" sz="2000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true</a:t>
            </a:r>
          </a:p>
          <a:p>
            <a:pPr lvl="1">
              <a:spcAft>
                <a:spcPts val="1200"/>
              </a:spcAft>
            </a:pPr>
            <a:r>
              <a:rPr lang="en-CA" sz="2000" dirty="0"/>
              <a:t>console.log( </a:t>
            </a:r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isFinite</a:t>
            </a:r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(2e12)</a:t>
            </a:r>
            <a:r>
              <a:rPr lang="en-CA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); </a:t>
            </a:r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</a:t>
            </a:r>
            <a:r>
              <a:rPr lang="it-IT" sz="2000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true</a:t>
            </a:r>
            <a:endParaRPr lang="en-CA" sz="2000" dirty="0">
              <a:solidFill>
                <a:srgbClr val="0066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537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371600"/>
            <a:ext cx="8540750" cy="47275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One argument: a string. </a:t>
            </a:r>
          </a:p>
          <a:p>
            <a:pPr lvl="1"/>
            <a:r>
              <a:rPr lang="en-CA" sz="2000" dirty="0"/>
              <a:t>If the string is an </a:t>
            </a:r>
            <a:r>
              <a:rPr lang="en-CA" sz="2000" dirty="0">
                <a:solidFill>
                  <a:srgbClr val="0000FF"/>
                </a:solidFill>
                <a:effectLst/>
              </a:rPr>
              <a:t>expression</a:t>
            </a:r>
            <a:r>
              <a:rPr lang="en-CA" sz="2000" dirty="0"/>
              <a:t>, </a:t>
            </a:r>
            <a:r>
              <a:rPr lang="en-CA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CA" sz="2000" dirty="0"/>
              <a:t>evaluates/executes the expression.</a:t>
            </a:r>
          </a:p>
          <a:p>
            <a:pPr lvl="1"/>
            <a:r>
              <a:rPr lang="en-CA" sz="2000" dirty="0"/>
              <a:t>If the string is made up of JavaScript </a:t>
            </a:r>
            <a:r>
              <a:rPr lang="en-CA" sz="2000" dirty="0">
                <a:solidFill>
                  <a:srgbClr val="0000FF"/>
                </a:solidFill>
                <a:effectLst/>
              </a:rPr>
              <a:t>statements</a:t>
            </a:r>
            <a:r>
              <a:rPr lang="en-CA" sz="2000" dirty="0"/>
              <a:t>, </a:t>
            </a:r>
            <a:r>
              <a:rPr lang="en-CA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CA" sz="2000" dirty="0"/>
              <a:t>executes the statements.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Example: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990655"/>
              </p:ext>
            </p:extLst>
          </p:nvPr>
        </p:nvGraphicFramePr>
        <p:xfrm>
          <a:off x="1763688" y="4005064"/>
          <a:ext cx="5616624" cy="1765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6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65176">
                <a:tc>
                  <a:txBody>
                    <a:bodyPr/>
                    <a:lstStyle/>
                    <a:p>
                      <a:pPr lvl="1">
                        <a:buNone/>
                      </a:pPr>
                      <a:r>
                        <a:rPr lang="en-US" sz="1800" b="1" dirty="0">
                          <a:solidFill>
                            <a:srgbClr val="0000FF"/>
                          </a:solidFill>
                        </a:rPr>
                        <a:t>var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 x = 2;</a:t>
                      </a:r>
                    </a:p>
                    <a:p>
                      <a:pPr lvl="1">
                        <a:buNone/>
                      </a:pPr>
                      <a:r>
                        <a:rPr lang="en-US" sz="18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 y = 3;</a:t>
                      </a:r>
                    </a:p>
                    <a:p>
                      <a:pPr lvl="1">
                        <a:buNone/>
                      </a:pP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lvl="1">
                        <a:buNone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console.log(</a:t>
                      </a:r>
                      <a:r>
                        <a:rPr lang="en-US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"</a:t>
                      </a:r>
                      <a:r>
                        <a:rPr lang="en-US" sz="18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x + y</a:t>
                      </a:r>
                      <a:r>
                        <a:rPr lang="en-US" sz="1800" b="0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);            </a:t>
                      </a:r>
                      <a:r>
                        <a:rPr lang="en-US" sz="1800" b="0" dirty="0">
                          <a:solidFill>
                            <a:srgbClr val="006600"/>
                          </a:solidFill>
                        </a:rPr>
                        <a:t>// x + y</a:t>
                      </a:r>
                    </a:p>
                    <a:p>
                      <a:pPr lvl="1">
                        <a:buNone/>
                      </a:pP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lvl="1">
                        <a:buNone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console.log(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</a:rPr>
                        <a:t>eval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800" b="0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"x + y"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) );  </a:t>
                      </a:r>
                      <a:r>
                        <a:rPr lang="en-US" sz="1800" b="0" dirty="0">
                          <a:solidFill>
                            <a:srgbClr val="006600"/>
                          </a:solidFill>
                        </a:rPr>
                        <a:t>// 5</a:t>
                      </a:r>
                    </a:p>
                    <a:p>
                      <a:pPr lvl="1">
                        <a:buNone/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015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encodeURI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371600"/>
            <a:ext cx="8540750" cy="47275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400" dirty="0"/>
              <a:t>The </a:t>
            </a:r>
            <a:r>
              <a:rPr lang="fr-F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encodeURI</a:t>
            </a:r>
            <a:r>
              <a:rPr lang="fr-F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fr-FR" sz="2400" dirty="0" err="1"/>
              <a:t>function</a:t>
            </a:r>
            <a:r>
              <a:rPr lang="fr-FR" sz="2400" dirty="0"/>
              <a:t> encodes a Uniform Resource Identifier (URI) </a:t>
            </a:r>
            <a:r>
              <a:rPr lang="en-CA" sz="2400" dirty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This function encodes special characters, except: ; , / ? : @ &amp; = + $ - _ . ! ~ * ' ( ) #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Example: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983288"/>
              </p:ext>
            </p:extLst>
          </p:nvPr>
        </p:nvGraphicFramePr>
        <p:xfrm>
          <a:off x="971600" y="3861048"/>
          <a:ext cx="6768752" cy="1909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8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9192">
                <a:tc>
                  <a:txBody>
                    <a:bodyPr/>
                    <a:lstStyle/>
                    <a:p>
                      <a:pPr lvl="1">
                        <a:buNone/>
                      </a:pPr>
                      <a:r>
                        <a:rPr lang="en-US" sz="1800" b="1" dirty="0" err="1">
                          <a:solidFill>
                            <a:srgbClr val="0000FF"/>
                          </a:solidFill>
                        </a:rPr>
                        <a:t>var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uri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sz="1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"my </a:t>
                      </a:r>
                      <a:r>
                        <a:rPr lang="en-US" sz="1800" b="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test.php?name</a:t>
                      </a:r>
                      <a:r>
                        <a:rPr lang="en-US" sz="1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800" b="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Ålan&amp;city</a:t>
                      </a:r>
                      <a:r>
                        <a:rPr lang="en-US" sz="1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=Toronto"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lvl="1">
                        <a:buNone/>
                      </a:pP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>
                        <a:buNone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console.log( </a:t>
                      </a:r>
                      <a:r>
                        <a:rPr lang="fr-FR" sz="1800" b="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encodeURI</a:t>
                      </a:r>
                      <a:r>
                        <a:rPr lang="fr-F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uri</a:t>
                      </a:r>
                      <a:r>
                        <a:rPr lang="fr-F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 </a:t>
                      </a:r>
                    </a:p>
                    <a:p>
                      <a:pPr lvl="1">
                        <a:buNone/>
                      </a:pPr>
                      <a:r>
                        <a:rPr lang="en-US" sz="1800" b="0" dirty="0">
                          <a:solidFill>
                            <a:srgbClr val="006600"/>
                          </a:solidFill>
                        </a:rPr>
                        <a:t>// my%20test.php?name=%C3%85lan&amp;city=Toronto</a:t>
                      </a:r>
                    </a:p>
                    <a:p>
                      <a:pPr lvl="1">
                        <a:buNone/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9951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toFixed()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The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toFixed() </a:t>
            </a:r>
            <a:r>
              <a:rPr lang="en-CA" sz="2400" dirty="0"/>
              <a:t>method formats a number to a specific number of digits to the right of the decimal.</a:t>
            </a:r>
          </a:p>
          <a:p>
            <a:endParaRPr lang="en-CA" sz="2400" dirty="0"/>
          </a:p>
          <a:p>
            <a:pPr marL="800100" lvl="2" indent="0">
              <a:buNone/>
            </a:pPr>
            <a:endParaRPr lang="en-CA" sz="1800" dirty="0"/>
          </a:p>
          <a:p>
            <a:pPr marL="800100" lvl="2" indent="0">
              <a:lnSpc>
                <a:spcPct val="114000"/>
              </a:lnSpc>
              <a:buNone/>
            </a:pPr>
            <a:r>
              <a:rPr lang="en-US" sz="2000" dirty="0"/>
              <a:t>console.log( </a:t>
            </a:r>
            <a:r>
              <a:rPr lang="en-CA" sz="2000" dirty="0" err="1"/>
              <a:t>amount.</a:t>
            </a:r>
            <a:r>
              <a:rPr lang="en-CA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toFixed</a:t>
            </a:r>
            <a:r>
              <a:rPr lang="en-CA" sz="2000" dirty="0"/>
              <a:t>() );   </a:t>
            </a:r>
            <a:r>
              <a:rPr lang="en-CA" sz="2000" dirty="0">
                <a:solidFill>
                  <a:srgbClr val="006600"/>
                </a:solidFill>
              </a:rPr>
              <a:t>// 165</a:t>
            </a:r>
            <a:br>
              <a:rPr lang="en-CA" sz="2000" dirty="0"/>
            </a:br>
            <a:r>
              <a:rPr lang="en-US" sz="2000" dirty="0"/>
              <a:t>console.log( </a:t>
            </a:r>
            <a:r>
              <a:rPr lang="en-CA" sz="2000" dirty="0" err="1"/>
              <a:t>amount.</a:t>
            </a:r>
            <a:r>
              <a:rPr lang="en-CA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toFixed</a:t>
            </a:r>
            <a:r>
              <a:rPr lang="en-CA" sz="2000" dirty="0"/>
              <a:t>(6) );  </a:t>
            </a:r>
            <a:r>
              <a:rPr lang="en-CA" sz="2000" dirty="0">
                <a:solidFill>
                  <a:srgbClr val="006600"/>
                </a:solidFill>
              </a:rPr>
              <a:t>// 165.254560</a:t>
            </a:r>
            <a:br>
              <a:rPr lang="en-CA" sz="2000" dirty="0"/>
            </a:br>
            <a:r>
              <a:rPr lang="en-US" sz="2000" dirty="0"/>
              <a:t>console.log( </a:t>
            </a:r>
            <a:r>
              <a:rPr lang="en-CA" sz="2000" dirty="0" err="1"/>
              <a:t>amount.</a:t>
            </a:r>
            <a:r>
              <a:rPr lang="en-CA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toFixed</a:t>
            </a:r>
            <a:r>
              <a:rPr lang="en-CA" sz="2000" dirty="0"/>
              <a:t>(2) );  </a:t>
            </a:r>
            <a:r>
              <a:rPr lang="en-CA" sz="2000" dirty="0">
                <a:solidFill>
                  <a:srgbClr val="006600"/>
                </a:solidFill>
              </a:rPr>
              <a:t>// 165.25</a:t>
            </a:r>
          </a:p>
          <a:p>
            <a:pPr marL="800100" lvl="2" indent="0">
              <a:lnSpc>
                <a:spcPct val="114000"/>
              </a:lnSpc>
              <a:buNone/>
            </a:pPr>
            <a:endParaRPr lang="en-CA" sz="2000" dirty="0"/>
          </a:p>
          <a:p>
            <a:pPr marL="800100" lvl="2" indent="0">
              <a:lnSpc>
                <a:spcPct val="114000"/>
              </a:lnSpc>
              <a:buNone/>
            </a:pPr>
            <a:r>
              <a:rPr lang="en-CA" sz="2000" dirty="0"/>
              <a:t>Note: this is a function of Number object instead of a global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1560" y="2636912"/>
            <a:ext cx="73914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en-CA" sz="2400" b="1" dirty="0" err="1">
                <a:solidFill>
                  <a:srgbClr val="0000FF"/>
                </a:solidFill>
              </a:rPr>
              <a:t>var</a:t>
            </a:r>
            <a:r>
              <a:rPr lang="en-CA" sz="2400" dirty="0"/>
              <a:t> amount = 165.25456;</a:t>
            </a:r>
          </a:p>
        </p:txBody>
      </p:sp>
    </p:spTree>
    <p:extLst>
      <p:ext uri="{BB962C8B-B14F-4D97-AF65-F5344CB8AC3E}">
        <p14:creationId xmlns:p14="http://schemas.microsoft.com/office/powerpoint/2010/main" val="3729948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968152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540750" cy="449309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In JavaScript, variable scope can be </a:t>
            </a:r>
            <a:r>
              <a:rPr lang="en-US" sz="2400" dirty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 </a:t>
            </a:r>
            <a:r>
              <a:rPr lang="en-US" sz="2400" dirty="0"/>
              <a:t>or </a:t>
            </a:r>
            <a:r>
              <a:rPr lang="en-US" sz="2400" dirty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global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en-US" sz="2400" dirty="0">
                <a:effectLst/>
              </a:rPr>
              <a:t>the ways of variables to be accessed</a:t>
            </a:r>
            <a:r>
              <a:rPr lang="en-US" sz="2400" dirty="0"/>
              <a:t>.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Scope</a:t>
            </a:r>
            <a:r>
              <a:rPr lang="en-US" sz="2400" dirty="0"/>
              <a:t> is determined by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</a:t>
            </a:r>
            <a:r>
              <a:rPr lang="en-US" sz="2400" dirty="0"/>
              <a:t> and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</a:t>
            </a:r>
            <a:r>
              <a:rPr lang="en-US" sz="2400" dirty="0"/>
              <a:t> a variable is declared.</a:t>
            </a:r>
          </a:p>
          <a:p>
            <a:endParaRPr lang="en-US" sz="500" dirty="0"/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Global variable </a:t>
            </a:r>
            <a:br>
              <a:rPr lang="en-US" sz="2400" dirty="0"/>
            </a:br>
            <a:r>
              <a:rPr lang="en-US" sz="2400" dirty="0"/>
              <a:t>A variable that is declared outside any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</a:t>
            </a:r>
            <a:r>
              <a:rPr lang="en-US" sz="2400" dirty="0">
                <a:solidFill>
                  <a:srgbClr val="FF0000"/>
                </a:solidFill>
                <a:effectLst/>
              </a:rPr>
              <a:t> </a:t>
            </a:r>
            <a:r>
              <a:rPr lang="en-US" sz="2400" dirty="0"/>
              <a:t>is global. A global variable can be accessed anywhere in the current file or other files.</a:t>
            </a:r>
          </a:p>
          <a:p>
            <a:pPr marL="0" indent="0">
              <a:buNone/>
            </a:pPr>
            <a:endParaRPr lang="en-US" sz="400" dirty="0"/>
          </a:p>
          <a:p>
            <a:pPr lvl="1"/>
            <a:r>
              <a:rPr lang="en-US" sz="2200" dirty="0"/>
              <a:t>Declared </a:t>
            </a:r>
            <a:r>
              <a:rPr 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outside any functions</a:t>
            </a:r>
            <a:r>
              <a:rPr lang="en-US" sz="2200" dirty="0"/>
              <a:t>, with or without the </a:t>
            </a:r>
            <a:r>
              <a:rPr lang="en-US" sz="22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</a:t>
            </a:r>
            <a:r>
              <a:rPr lang="en-US" sz="2200" dirty="0"/>
              <a:t>keyword.</a:t>
            </a:r>
          </a:p>
          <a:p>
            <a:pPr lvl="1"/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Undeclared variable </a:t>
            </a:r>
            <a:r>
              <a:rPr lang="en-US" sz="2200" dirty="0"/>
              <a:t>– “Declared” </a:t>
            </a:r>
            <a:r>
              <a:rPr 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inside a function without using the var keyword</a:t>
            </a:r>
            <a:r>
              <a:rPr lang="en-US" sz="2200" dirty="0"/>
              <a:t>, </a:t>
            </a:r>
          </a:p>
          <a:p>
            <a:pPr lvl="2"/>
            <a:r>
              <a:rPr lang="en-US" sz="2000" dirty="0"/>
              <a:t>but the variable exists only after the function has been called</a:t>
            </a:r>
            <a:r>
              <a:rPr lang="en-US" sz="18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25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9218737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Scope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540750" cy="4498975"/>
          </a:xfrm>
        </p:spPr>
        <p:txBody>
          <a:bodyPr/>
          <a:lstStyle/>
          <a:p>
            <a:pPr marL="514350" indent="-514350">
              <a:spcBef>
                <a:spcPts val="2400"/>
              </a:spcBef>
              <a:buFont typeface="+mj-lt"/>
              <a:buAutoNum type="arabicPeriod" startAt="2"/>
            </a:pPr>
            <a:r>
              <a:rPr lang="en-US" sz="2400" b="1" dirty="0"/>
              <a:t>Local variable </a:t>
            </a:r>
            <a:endParaRPr lang="en-US" sz="2400" dirty="0"/>
          </a:p>
          <a:p>
            <a:pPr marL="400050" lvl="1" indent="0">
              <a:spcBef>
                <a:spcPts val="2400"/>
              </a:spcBef>
              <a:buNone/>
            </a:pPr>
            <a:r>
              <a:rPr lang="en-US" sz="2400" dirty="0"/>
              <a:t>A variable that is declared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inside a function with the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keyword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is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local</a:t>
            </a:r>
            <a:r>
              <a:rPr lang="en-US" sz="2400" dirty="0"/>
              <a:t>. A local variable can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only </a:t>
            </a:r>
            <a:r>
              <a:rPr lang="en-US" sz="2400" dirty="0"/>
              <a:t>be accessed inside the function where it is declared in.</a:t>
            </a:r>
          </a:p>
          <a:p>
            <a:pPr marL="0" indent="0">
              <a:buNone/>
            </a:pPr>
            <a:endParaRPr lang="en-US" sz="400" dirty="0"/>
          </a:p>
          <a:p>
            <a:pPr lvl="1"/>
            <a:r>
              <a:rPr lang="en-US" sz="2400" dirty="0"/>
              <a:t>If you reference a local variable globally or in another function, JavaScript will trigger the "</a:t>
            </a:r>
            <a:r>
              <a:rPr lang="en-US" sz="2400" dirty="0">
                <a:solidFill>
                  <a:srgbClr val="0000CC"/>
                </a:solidFill>
              </a:rPr>
              <a:t>is not defined</a:t>
            </a:r>
            <a:r>
              <a:rPr lang="en-US" sz="2400" dirty="0"/>
              <a:t>" error. (this is different error from the "</a:t>
            </a:r>
            <a:r>
              <a:rPr 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undefined</a:t>
            </a:r>
            <a:r>
              <a:rPr lang="en-US" sz="2400" dirty="0"/>
              <a:t>" that is for a variable that is not initialized.)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26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899815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27</a:t>
            </a:fld>
            <a:endParaRPr lang="en-CA" altLang="en-US"/>
          </a:p>
        </p:txBody>
      </p:sp>
      <p:sp>
        <p:nvSpPr>
          <p:cNvPr id="5" name="TextBox 3"/>
          <p:cNvSpPr txBox="1"/>
          <p:nvPr/>
        </p:nvSpPr>
        <p:spPr>
          <a:xfrm>
            <a:off x="635000" y="1340768"/>
            <a:ext cx="7848600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	</a:t>
            </a:r>
            <a:r>
              <a:rPr lang="en-US" sz="1600" b="1" dirty="0">
                <a:solidFill>
                  <a:srgbClr val="0000FF"/>
                </a:solidFill>
              </a:rPr>
              <a:t>var</a:t>
            </a:r>
            <a:r>
              <a:rPr lang="en-US" sz="1600" dirty="0"/>
              <a:t> display =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""</a:t>
            </a:r>
            <a:r>
              <a:rPr lang="en-US" sz="1600" dirty="0"/>
              <a:t>;     </a:t>
            </a:r>
            <a:r>
              <a:rPr lang="en-US" sz="1600" dirty="0">
                <a:solidFill>
                  <a:srgbClr val="006600"/>
                </a:solidFill>
              </a:rPr>
              <a:t>// Global variable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ident_A</a:t>
            </a:r>
            <a:r>
              <a:rPr lang="en-US" sz="1600" dirty="0"/>
              <a:t> = </a:t>
            </a:r>
            <a:r>
              <a:rPr lang="en-US" sz="1600" dirty="0">
                <a:solidFill>
                  <a:srgbClr val="C64810"/>
                </a:solidFill>
              </a:rPr>
              <a:t>5</a:t>
            </a:r>
            <a:r>
              <a:rPr lang="en-US" sz="1600" dirty="0"/>
              <a:t>;           </a:t>
            </a:r>
            <a:r>
              <a:rPr lang="en-US" sz="1600" dirty="0">
                <a:solidFill>
                  <a:srgbClr val="006600"/>
                </a:solidFill>
              </a:rPr>
              <a:t>// Global variable - bad practice</a:t>
            </a:r>
          </a:p>
          <a:p>
            <a:endParaRPr lang="en-US" sz="1600" dirty="0"/>
          </a:p>
          <a:p>
            <a:r>
              <a:rPr lang="en-US" sz="1600" dirty="0"/>
              <a:t>	</a:t>
            </a:r>
            <a:r>
              <a:rPr lang="en-US" sz="1600" b="1" dirty="0">
                <a:solidFill>
                  <a:srgbClr val="0000FF"/>
                </a:solidFill>
              </a:rPr>
              <a:t>function</a:t>
            </a:r>
            <a:r>
              <a:rPr lang="en-US" sz="1600" dirty="0"/>
              <a:t> </a:t>
            </a:r>
            <a:r>
              <a:rPr lang="en-US" sz="1600" dirty="0" err="1"/>
              <a:t>someFunction</a:t>
            </a:r>
            <a:r>
              <a:rPr lang="en-US" sz="1600" dirty="0"/>
              <a:t>() {   </a:t>
            </a:r>
            <a:r>
              <a:rPr lang="en-US" sz="1600" dirty="0">
                <a:solidFill>
                  <a:srgbClr val="006600"/>
                </a:solidFill>
              </a:rPr>
              <a:t>// Start of function</a:t>
            </a:r>
          </a:p>
          <a:p>
            <a:endParaRPr lang="en-US" sz="1600" dirty="0"/>
          </a:p>
          <a:p>
            <a:r>
              <a:rPr lang="en-US" sz="1600" dirty="0"/>
              <a:t>	     </a:t>
            </a:r>
            <a:r>
              <a:rPr lang="en-US" sz="1600" b="1" dirty="0" err="1">
                <a:solidFill>
                  <a:srgbClr val="0000FF"/>
                </a:solidFill>
              </a:rPr>
              <a:t>var</a:t>
            </a:r>
            <a:r>
              <a:rPr lang="en-US" sz="1600" dirty="0"/>
              <a:t> </a:t>
            </a:r>
            <a:r>
              <a:rPr lang="en-US" sz="1600" dirty="0" err="1"/>
              <a:t>ident_B</a:t>
            </a:r>
            <a:r>
              <a:rPr lang="en-US" sz="1600" dirty="0"/>
              <a:t> = </a:t>
            </a:r>
            <a:r>
              <a:rPr lang="en-US" sz="1600" dirty="0">
                <a:solidFill>
                  <a:srgbClr val="C64810"/>
                </a:solidFill>
              </a:rPr>
              <a:t>15</a:t>
            </a:r>
            <a:r>
              <a:rPr lang="en-US" sz="1600" dirty="0"/>
              <a:t>;      </a:t>
            </a:r>
            <a:r>
              <a:rPr lang="en-US" sz="1600" dirty="0">
                <a:solidFill>
                  <a:srgbClr val="006600"/>
                </a:solidFill>
              </a:rPr>
              <a:t>// Local  variable</a:t>
            </a:r>
          </a:p>
          <a:p>
            <a:r>
              <a:rPr lang="en-US" sz="1600" dirty="0"/>
              <a:t>	     </a:t>
            </a:r>
            <a:r>
              <a:rPr lang="en-US" sz="1600" dirty="0" err="1"/>
              <a:t>ident_C</a:t>
            </a:r>
            <a:r>
              <a:rPr lang="en-US" sz="1600" dirty="0"/>
              <a:t>     = </a:t>
            </a:r>
            <a:r>
              <a:rPr lang="en-US" sz="1600" dirty="0">
                <a:solidFill>
                  <a:srgbClr val="C64810"/>
                </a:solidFill>
              </a:rPr>
              <a:t>34</a:t>
            </a:r>
            <a:r>
              <a:rPr lang="en-US" sz="1600" dirty="0"/>
              <a:t>;        </a:t>
            </a:r>
            <a:r>
              <a:rPr lang="en-US" sz="1600" dirty="0">
                <a:solidFill>
                  <a:srgbClr val="006600"/>
                </a:solidFill>
              </a:rPr>
              <a:t>// Global variable - bad practice</a:t>
            </a:r>
          </a:p>
          <a:p>
            <a:r>
              <a:rPr lang="en-US" sz="1600" dirty="0"/>
              <a:t>	     </a:t>
            </a:r>
            <a:r>
              <a:rPr lang="en-US" sz="1600" b="1" dirty="0" err="1">
                <a:solidFill>
                  <a:srgbClr val="0000FF"/>
                </a:solidFill>
              </a:rPr>
              <a:t>var</a:t>
            </a:r>
            <a:r>
              <a:rPr lang="en-US" sz="1600" dirty="0"/>
              <a:t> </a:t>
            </a:r>
            <a:r>
              <a:rPr lang="en-US" sz="1600" dirty="0" err="1"/>
              <a:t>ident_A</a:t>
            </a:r>
            <a:r>
              <a:rPr lang="en-US" sz="1600" dirty="0"/>
              <a:t> = </a:t>
            </a:r>
            <a:r>
              <a:rPr lang="en-US" sz="1600" dirty="0">
                <a:solidFill>
                  <a:srgbClr val="C64810"/>
                </a:solidFill>
              </a:rPr>
              <a:t>0</a:t>
            </a:r>
            <a:r>
              <a:rPr lang="en-US" sz="1600" dirty="0"/>
              <a:t>;</a:t>
            </a:r>
          </a:p>
          <a:p>
            <a:r>
              <a:rPr lang="en-US" sz="1600" dirty="0"/>
              <a:t>	     </a:t>
            </a:r>
            <a:r>
              <a:rPr lang="en-US" sz="1600" dirty="0" err="1"/>
              <a:t>ident_C</a:t>
            </a:r>
            <a:r>
              <a:rPr lang="en-US" sz="1600" dirty="0"/>
              <a:t>++;                </a:t>
            </a:r>
            <a:r>
              <a:rPr lang="en-US" sz="1600" dirty="0">
                <a:solidFill>
                  <a:srgbClr val="006600"/>
                </a:solidFill>
              </a:rPr>
              <a:t>// increment </a:t>
            </a:r>
            <a:r>
              <a:rPr lang="en-US" sz="1600" dirty="0" err="1">
                <a:solidFill>
                  <a:srgbClr val="006600"/>
                </a:solidFill>
              </a:rPr>
              <a:t>ident_C</a:t>
            </a:r>
            <a:r>
              <a:rPr lang="en-US" sz="1600" dirty="0">
                <a:solidFill>
                  <a:srgbClr val="006600"/>
                </a:solidFill>
              </a:rPr>
              <a:t> by 1 </a:t>
            </a:r>
          </a:p>
          <a:p>
            <a:r>
              <a:rPr lang="en-US" sz="1600" dirty="0"/>
              <a:t>	     </a:t>
            </a:r>
            <a:r>
              <a:rPr lang="en-US" sz="1600" dirty="0" err="1"/>
              <a:t>ident_A</a:t>
            </a:r>
            <a:r>
              <a:rPr lang="en-US" sz="1600" dirty="0"/>
              <a:t>     = </a:t>
            </a:r>
            <a:r>
              <a:rPr lang="en-US" sz="1600" dirty="0" err="1"/>
              <a:t>ident_B</a:t>
            </a:r>
            <a:r>
              <a:rPr lang="en-US" sz="1600" dirty="0"/>
              <a:t> + </a:t>
            </a:r>
            <a:r>
              <a:rPr lang="en-US" sz="1600" dirty="0" err="1"/>
              <a:t>ident_C</a:t>
            </a:r>
            <a:r>
              <a:rPr lang="en-US" sz="1600" dirty="0"/>
              <a:t>;</a:t>
            </a:r>
          </a:p>
          <a:p>
            <a:r>
              <a:rPr lang="en-US" sz="1600" dirty="0"/>
              <a:t>	     console.log(</a:t>
            </a:r>
            <a:r>
              <a:rPr lang="en-US" sz="1600" dirty="0" err="1"/>
              <a:t>ident_A</a:t>
            </a:r>
            <a:r>
              <a:rPr lang="en-US" sz="1600" dirty="0"/>
              <a:t>);  </a:t>
            </a:r>
            <a:r>
              <a:rPr lang="en-US" sz="1600" dirty="0">
                <a:solidFill>
                  <a:srgbClr val="006600"/>
                </a:solidFill>
              </a:rPr>
              <a:t>// show the value of </a:t>
            </a:r>
            <a:r>
              <a:rPr lang="en-US" sz="1600" dirty="0" err="1">
                <a:solidFill>
                  <a:srgbClr val="006600"/>
                </a:solidFill>
              </a:rPr>
              <a:t>ident_A</a:t>
            </a:r>
            <a:r>
              <a:rPr lang="en-US" sz="1600" dirty="0">
                <a:solidFill>
                  <a:srgbClr val="006600"/>
                </a:solidFill>
              </a:rPr>
              <a:t> inside the function      </a:t>
            </a:r>
          </a:p>
          <a:p>
            <a:endParaRPr lang="en-US" sz="1600" dirty="0"/>
          </a:p>
          <a:p>
            <a:r>
              <a:rPr lang="en-US" sz="1600" dirty="0"/>
              <a:t>	} </a:t>
            </a:r>
            <a:r>
              <a:rPr lang="en-US" sz="1600" dirty="0">
                <a:solidFill>
                  <a:srgbClr val="006600"/>
                </a:solidFill>
              </a:rPr>
              <a:t>// End of function</a:t>
            </a:r>
          </a:p>
          <a:p>
            <a:endParaRPr lang="en-US" sz="1600" dirty="0"/>
          </a:p>
          <a:p>
            <a:r>
              <a:rPr lang="en-US" sz="1600" dirty="0"/>
              <a:t>	</a:t>
            </a:r>
            <a:r>
              <a:rPr lang="en-US" sz="1600" dirty="0" err="1"/>
              <a:t>someFunction</a:t>
            </a:r>
            <a:r>
              <a:rPr lang="en-US" sz="1600" dirty="0"/>
              <a:t>();     </a:t>
            </a:r>
            <a:r>
              <a:rPr lang="en-US" sz="1600" dirty="0">
                <a:solidFill>
                  <a:srgbClr val="006600"/>
                </a:solidFill>
              </a:rPr>
              <a:t>// call the function. If remove this line, what result?</a:t>
            </a:r>
          </a:p>
          <a:p>
            <a:r>
              <a:rPr lang="en-US" sz="1600" dirty="0"/>
              <a:t>	console.log(</a:t>
            </a:r>
            <a:r>
              <a:rPr lang="en-US" sz="1600" dirty="0" err="1"/>
              <a:t>ident_A</a:t>
            </a:r>
            <a:r>
              <a:rPr lang="en-US" sz="1600" dirty="0"/>
              <a:t>);   </a:t>
            </a:r>
            <a:r>
              <a:rPr lang="en-US" sz="1600" dirty="0">
                <a:solidFill>
                  <a:srgbClr val="006600"/>
                </a:solidFill>
              </a:rPr>
              <a:t>// show the value of </a:t>
            </a:r>
            <a:r>
              <a:rPr lang="en-US" sz="1600" dirty="0" err="1">
                <a:solidFill>
                  <a:srgbClr val="006600"/>
                </a:solidFill>
              </a:rPr>
              <a:t>ident_A</a:t>
            </a:r>
            <a:r>
              <a:rPr lang="en-US" sz="1600" dirty="0">
                <a:solidFill>
                  <a:srgbClr val="006600"/>
                </a:solidFill>
              </a:rPr>
              <a:t> outside the function</a:t>
            </a:r>
          </a:p>
          <a:p>
            <a:r>
              <a:rPr lang="en-US" sz="1600" dirty="0"/>
              <a:t>	console.log(</a:t>
            </a:r>
            <a:r>
              <a:rPr lang="en-US" sz="1600" dirty="0" err="1"/>
              <a:t>ident_C</a:t>
            </a:r>
            <a:r>
              <a:rPr lang="en-US" sz="1600" dirty="0"/>
              <a:t>);   </a:t>
            </a:r>
            <a:r>
              <a:rPr lang="en-US" sz="1600" dirty="0">
                <a:solidFill>
                  <a:srgbClr val="006600"/>
                </a:solidFill>
              </a:rPr>
              <a:t>// show the value of </a:t>
            </a:r>
            <a:r>
              <a:rPr lang="en-US" sz="1600" dirty="0" err="1">
                <a:solidFill>
                  <a:srgbClr val="006600"/>
                </a:solidFill>
              </a:rPr>
              <a:t>ident_C</a:t>
            </a:r>
            <a:endParaRPr lang="en-US" sz="1600" dirty="0">
              <a:solidFill>
                <a:srgbClr val="006600"/>
              </a:solidFill>
            </a:endParaRPr>
          </a:p>
          <a:p>
            <a:r>
              <a:rPr lang="en-US" sz="1600" dirty="0"/>
              <a:t>	console.log(</a:t>
            </a:r>
            <a:r>
              <a:rPr lang="en-US" sz="1600" dirty="0" err="1"/>
              <a:t>ident_B</a:t>
            </a:r>
            <a:r>
              <a:rPr lang="en-US" sz="1600" dirty="0"/>
              <a:t>);   </a:t>
            </a:r>
            <a:r>
              <a:rPr lang="en-US" sz="1600" dirty="0">
                <a:solidFill>
                  <a:srgbClr val="006600"/>
                </a:solidFill>
              </a:rPr>
              <a:t>// what happens here?</a:t>
            </a:r>
          </a:p>
        </p:txBody>
      </p:sp>
    </p:spTree>
    <p:extLst>
      <p:ext uri="{BB962C8B-B14F-4D97-AF65-F5344CB8AC3E}">
        <p14:creationId xmlns:p14="http://schemas.microsoft.com/office/powerpoint/2010/main" val="26513763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Variable Scope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84784"/>
            <a:ext cx="8540750" cy="46429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It is recommended that you</a:t>
            </a:r>
          </a:p>
          <a:p>
            <a:pPr lvl="1"/>
            <a:r>
              <a:rPr lang="en-US" sz="2200" dirty="0"/>
              <a:t>Avoid using global variables.</a:t>
            </a:r>
          </a:p>
          <a:p>
            <a:pPr lvl="1"/>
            <a:r>
              <a:rPr lang="en-US" sz="2200" dirty="0"/>
              <a:t>Always use the </a:t>
            </a:r>
            <a:r>
              <a:rPr lang="en-US" sz="22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</a:t>
            </a:r>
            <a:r>
              <a:rPr lang="en-US" sz="2200" dirty="0"/>
              <a:t>keyword when declaring variables.</a:t>
            </a:r>
          </a:p>
          <a:p>
            <a:pPr lvl="1"/>
            <a:r>
              <a:rPr lang="en-US" sz="2200" dirty="0"/>
              <a:t>For large web application, use Immediately-Invoked function expressions (IIFE) to wrap JavaScript files:</a:t>
            </a:r>
          </a:p>
          <a:p>
            <a:pPr marL="1314450" lvl="3" indent="0">
              <a:buNone/>
            </a:pPr>
            <a:r>
              <a:rPr lang="en-US" sz="1800" dirty="0"/>
              <a:t>(</a:t>
            </a:r>
            <a:r>
              <a:rPr lang="en-US" sz="1800" b="1" dirty="0">
                <a:solidFill>
                  <a:srgbClr val="0000FF"/>
                </a:solidFill>
              </a:rPr>
              <a:t>function</a:t>
            </a:r>
            <a:r>
              <a:rPr lang="en-US" sz="1800" dirty="0"/>
              <a:t>() {</a:t>
            </a:r>
          </a:p>
          <a:p>
            <a:pPr marL="1314450" lvl="3" indent="0">
              <a:buNone/>
            </a:pPr>
            <a:r>
              <a:rPr lang="en-US" sz="1800" dirty="0"/>
              <a:t>    </a:t>
            </a:r>
            <a:r>
              <a:rPr lang="en-US" sz="1800" dirty="0">
                <a:solidFill>
                  <a:srgbClr val="006600"/>
                </a:solidFill>
              </a:rPr>
              <a:t>// your code</a:t>
            </a:r>
          </a:p>
          <a:p>
            <a:pPr marL="1314450" lvl="3" indent="0">
              <a:buNone/>
            </a:pPr>
            <a:r>
              <a:rPr lang="en-US" sz="1800" dirty="0"/>
              <a:t>})();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Notes</a:t>
            </a:r>
          </a:p>
          <a:p>
            <a:pPr lvl="1"/>
            <a:r>
              <a:rPr 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dirty="0"/>
              <a:t>are the only construct that can be used to limit scope of variables. </a:t>
            </a:r>
          </a:p>
          <a:p>
            <a:pPr lvl="1"/>
            <a:r>
              <a:rPr lang="en-US" sz="2200" dirty="0"/>
              <a:t>In JavaScript, code blocks {} 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not </a:t>
            </a:r>
            <a:r>
              <a:rPr lang="en-US" sz="2200" dirty="0"/>
              <a:t>determine variable scope.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28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1188695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Scope – C vs JavaScript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29</a:t>
            </a:fld>
            <a:endParaRPr lang="en-CA" altLang="en-US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0754322"/>
              </p:ext>
            </p:extLst>
          </p:nvPr>
        </p:nvGraphicFramePr>
        <p:xfrm>
          <a:off x="1259632" y="1484785"/>
          <a:ext cx="6624736" cy="4624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1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Local Block in C</a:t>
                      </a:r>
                    </a:p>
                  </a:txBody>
                  <a:tcPr>
                    <a:solidFill>
                      <a:srgbClr val="4F82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  scope in JavaScript</a:t>
                      </a:r>
                    </a:p>
                  </a:txBody>
                  <a:tcPr>
                    <a:solidFill>
                      <a:srgbClr val="4F8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1348">
                <a:tc>
                  <a:txBody>
                    <a:bodyPr/>
                    <a:lstStyle/>
                    <a:p>
                      <a:r>
                        <a:rPr lang="en-US" dirty="0"/>
                        <a:t>#include &lt;</a:t>
                      </a:r>
                      <a:r>
                        <a:rPr lang="en-US" dirty="0" err="1"/>
                        <a:t>stdio.h</a:t>
                      </a:r>
                      <a:r>
                        <a:rPr lang="en-US" dirty="0"/>
                        <a:t>&gt;</a:t>
                      </a:r>
                    </a:p>
                    <a:p>
                      <a:endParaRPr lang="en-US" baseline="0" dirty="0"/>
                    </a:p>
                    <a:p>
                      <a:r>
                        <a:rPr lang="en-US" baseline="0" dirty="0" err="1"/>
                        <a:t>int</a:t>
                      </a:r>
                      <a:r>
                        <a:rPr lang="en-US" baseline="0" dirty="0"/>
                        <a:t> main() </a:t>
                      </a:r>
                    </a:p>
                    <a:p>
                      <a:r>
                        <a:rPr lang="en-US" baseline="0" dirty="0"/>
                        <a:t>{</a:t>
                      </a:r>
                    </a:p>
                    <a:p>
                      <a:r>
                        <a:rPr lang="en-US" baseline="0" dirty="0"/>
                        <a:t>    </a:t>
                      </a:r>
                      <a:r>
                        <a:rPr lang="en-US" baseline="0" dirty="0" err="1"/>
                        <a:t>int</a:t>
                      </a:r>
                      <a:r>
                        <a:rPr lang="en-US" baseline="0" dirty="0"/>
                        <a:t> x = 10;</a:t>
                      </a:r>
                    </a:p>
                    <a:p>
                      <a:endParaRPr lang="en-US" baseline="0" dirty="0"/>
                    </a:p>
                    <a:p>
                      <a:r>
                        <a:rPr lang="en-US" baseline="0" dirty="0"/>
                        <a:t>    {</a:t>
                      </a:r>
                    </a:p>
                    <a:p>
                      <a:r>
                        <a:rPr lang="en-US" baseline="0" dirty="0"/>
                        <a:t>        </a:t>
                      </a:r>
                      <a:r>
                        <a:rPr lang="en-US" baseline="0" dirty="0" err="1"/>
                        <a:t>int</a:t>
                      </a:r>
                      <a:r>
                        <a:rPr lang="en-US" baseline="0" dirty="0"/>
                        <a:t> x = 30;</a:t>
                      </a:r>
                    </a:p>
                    <a:p>
                      <a:r>
                        <a:rPr lang="en-US" baseline="0" dirty="0"/>
                        <a:t>        </a:t>
                      </a:r>
                      <a:r>
                        <a:rPr lang="en-US" baseline="0" dirty="0" err="1"/>
                        <a:t>printf</a:t>
                      </a:r>
                      <a:r>
                        <a:rPr lang="en-US" baseline="0" dirty="0"/>
                        <a:t>(%d ", x);</a:t>
                      </a:r>
                    </a:p>
                    <a:p>
                      <a:r>
                        <a:rPr lang="en-US" baseline="0" dirty="0"/>
                        <a:t>    }</a:t>
                      </a:r>
                    </a:p>
                    <a:p>
                      <a:endParaRPr lang="en-US" baseline="0" dirty="0"/>
                    </a:p>
                    <a:p>
                      <a:r>
                        <a:rPr lang="en-US" baseline="0" dirty="0"/>
                        <a:t>    </a:t>
                      </a:r>
                      <a:r>
                        <a:rPr lang="en-US" baseline="0" dirty="0" err="1"/>
                        <a:t>printf</a:t>
                      </a:r>
                      <a:r>
                        <a:rPr lang="en-US" baseline="0" dirty="0"/>
                        <a:t>("%d", x);</a:t>
                      </a:r>
                    </a:p>
                    <a:p>
                      <a:r>
                        <a:rPr lang="en-US" baseline="0" dirty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var</a:t>
                      </a:r>
                      <a:r>
                        <a:rPr lang="en-US" b="0" dirty="0"/>
                        <a:t> a = 10;</a:t>
                      </a:r>
                    </a:p>
                    <a:p>
                      <a:r>
                        <a:rPr lang="en-US" b="0" dirty="0"/>
                        <a:t>{</a:t>
                      </a:r>
                    </a:p>
                    <a:p>
                      <a:r>
                        <a:rPr lang="en-US" b="0" dirty="0"/>
                        <a:t>     </a:t>
                      </a:r>
                      <a:r>
                        <a:rPr lang="en-US" b="0" dirty="0" err="1"/>
                        <a:t>var</a:t>
                      </a:r>
                      <a:r>
                        <a:rPr lang="en-US" b="0" baseline="0" dirty="0"/>
                        <a:t> </a:t>
                      </a:r>
                      <a:r>
                        <a:rPr lang="en-US" b="0" dirty="0"/>
                        <a:t>a = 30;</a:t>
                      </a:r>
                    </a:p>
                    <a:p>
                      <a:r>
                        <a:rPr lang="en-US" b="0" dirty="0"/>
                        <a:t>     b= 20;</a:t>
                      </a:r>
                    </a:p>
                    <a:p>
                      <a:r>
                        <a:rPr lang="en-US" b="0" dirty="0"/>
                        <a:t>}</a:t>
                      </a:r>
                    </a:p>
                    <a:p>
                      <a:endParaRPr lang="en-US" b="0" dirty="0"/>
                    </a:p>
                    <a:p>
                      <a:r>
                        <a:rPr lang="en-US" b="0" dirty="0"/>
                        <a:t>for (</a:t>
                      </a:r>
                      <a:r>
                        <a:rPr lang="en-US" b="0" dirty="0" err="1"/>
                        <a:t>var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i</a:t>
                      </a:r>
                      <a:r>
                        <a:rPr lang="en-US" b="0" dirty="0"/>
                        <a:t> = 0; </a:t>
                      </a:r>
                      <a:r>
                        <a:rPr lang="en-US" b="0" dirty="0" err="1"/>
                        <a:t>i</a:t>
                      </a:r>
                      <a:r>
                        <a:rPr lang="en-US" b="0" dirty="0"/>
                        <a:t> &lt; 5; </a:t>
                      </a:r>
                      <a:r>
                        <a:rPr lang="en-US" b="0" dirty="0" err="1"/>
                        <a:t>i</a:t>
                      </a:r>
                      <a:r>
                        <a:rPr lang="en-US" b="0" dirty="0"/>
                        <a:t>++) { </a:t>
                      </a:r>
                    </a:p>
                    <a:p>
                      <a:r>
                        <a:rPr lang="en-US" b="0" dirty="0"/>
                        <a:t>     </a:t>
                      </a:r>
                      <a:r>
                        <a:rPr lang="en-US" b="0" dirty="0" err="1"/>
                        <a:t>var</a:t>
                      </a:r>
                      <a:r>
                        <a:rPr lang="en-US" b="0" dirty="0"/>
                        <a:t> c = </a:t>
                      </a:r>
                      <a:r>
                        <a:rPr lang="en-US" b="0" dirty="0" err="1"/>
                        <a:t>i</a:t>
                      </a:r>
                      <a:r>
                        <a:rPr lang="en-US" b="0" dirty="0"/>
                        <a:t>; </a:t>
                      </a:r>
                    </a:p>
                    <a:p>
                      <a:r>
                        <a:rPr lang="en-US" b="0" dirty="0"/>
                        <a:t>}</a:t>
                      </a:r>
                    </a:p>
                    <a:p>
                      <a:endParaRPr lang="en-US" b="0" dirty="0"/>
                    </a:p>
                    <a:p>
                      <a:r>
                        <a:rPr lang="en-US" b="0" dirty="0"/>
                        <a:t>console.log(a); </a:t>
                      </a:r>
                    </a:p>
                    <a:p>
                      <a:r>
                        <a:rPr lang="en-US" b="0" dirty="0"/>
                        <a:t>console.log(b); </a:t>
                      </a:r>
                    </a:p>
                    <a:p>
                      <a:r>
                        <a:rPr lang="en-US" b="0" dirty="0"/>
                        <a:t>console.log(c); </a:t>
                      </a:r>
                      <a:endParaRPr lang="en-CA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980">
                <a:tc>
                  <a:txBody>
                    <a:bodyPr/>
                    <a:lstStyle/>
                    <a:p>
                      <a:r>
                        <a:rPr lang="en-US" dirty="0"/>
                        <a:t>Output:</a:t>
                      </a:r>
                      <a:r>
                        <a:rPr lang="en-US" baseline="0" dirty="0"/>
                        <a:t> 30 10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Output?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651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A function is a "subprogram" that can be called by code external (or internal in the case of recursion) to the function.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Like the program itself, a function is composed of a sequence of statements called the function body.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parameters are used to </a:t>
            </a:r>
            <a:r>
              <a:rPr lang="en-CA" sz="2400" dirty="0">
                <a:solidFill>
                  <a:srgbClr val="3333CC"/>
                </a:solidFill>
              </a:rPr>
              <a:t>pass values </a:t>
            </a:r>
            <a:r>
              <a:rPr lang="en-CA" sz="2400" dirty="0"/>
              <a:t>to functions.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A function can </a:t>
            </a:r>
            <a:r>
              <a:rPr lang="en-CA" sz="2400" dirty="0">
                <a:solidFill>
                  <a:srgbClr val="3333CC"/>
                </a:solidFill>
              </a:rPr>
              <a:t>return a value</a:t>
            </a:r>
            <a:r>
              <a:rPr lang="en-CA" sz="24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Function names must adhere to variable name rules.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Every function in JavaScript is a Function object.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A function </a:t>
            </a:r>
            <a:r>
              <a:rPr lang="en-CA" sz="2400" dirty="0">
                <a:solidFill>
                  <a:srgbClr val="3333CC"/>
                </a:solidFill>
              </a:rPr>
              <a:t>is not executed until it is called.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2466688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040160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"Closure" in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8568952" cy="475840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In JavaScript, a </a:t>
            </a: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closure</a:t>
            </a:r>
            <a:r>
              <a:rPr lang="en-CA" sz="2800" dirty="0"/>
              <a:t> is created when a function is nested within another function. The nested function forms a closure.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Closures are one of the most </a:t>
            </a: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powerful</a:t>
            </a:r>
            <a:r>
              <a:rPr lang="en-CA" sz="2800" dirty="0"/>
              <a:t> features of JavaScript. 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30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052333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"Closure" in JavaScript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568952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The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nested (inner) function </a:t>
            </a:r>
            <a:r>
              <a:rPr lang="en-CA" sz="2400" dirty="0"/>
              <a:t>is private to its containing (outer) function.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The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nested (inner) function </a:t>
            </a:r>
            <a:r>
              <a:rPr lang="en-CA" sz="2400" dirty="0"/>
              <a:t>is a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closure</a:t>
            </a:r>
            <a:r>
              <a:rPr lang="en-CA" sz="2400" dirty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2400" dirty="0"/>
              <a:t>This means that a nested function can access and 'remember' the outer function’s context (variable and parameters).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Meanwhile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2400" dirty="0"/>
              <a:t>The inner function can be accessed only from statements in the outer function.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2400" dirty="0"/>
              <a:t>The outer function cannot use the arguments and variables of the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 function</a:t>
            </a:r>
            <a:r>
              <a:rPr lang="en-CA" sz="24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31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710916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Closure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24744"/>
            <a:ext cx="8540750" cy="4974431"/>
          </a:xfrm>
        </p:spPr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CA" sz="1800" b="1" dirty="0">
                <a:solidFill>
                  <a:srgbClr val="0000FF"/>
                </a:solidFill>
                <a:effectLst/>
              </a:rPr>
              <a:t>function</a:t>
            </a:r>
            <a:r>
              <a:rPr lang="en-CA" sz="1800" dirty="0">
                <a:effectLst/>
              </a:rPr>
              <a:t> program(prog)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sz="1800" dirty="0">
                <a:effectLst/>
              </a:rPr>
              <a:t>    </a:t>
            </a:r>
            <a:r>
              <a:rPr lang="en-CA" sz="1800" b="1" dirty="0" err="1">
                <a:solidFill>
                  <a:srgbClr val="0000FF"/>
                </a:solidFill>
                <a:effectLst/>
              </a:rPr>
              <a:t>var</a:t>
            </a:r>
            <a:r>
              <a:rPr lang="en-CA" sz="1800" dirty="0">
                <a:effectLst/>
              </a:rPr>
              <a:t> school = </a:t>
            </a:r>
            <a:r>
              <a:rPr lang="en-CA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"ICT";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sz="1800" dirty="0">
                <a:effectLst/>
              </a:rPr>
              <a:t>    function student(name)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sz="1800" dirty="0">
                <a:effectLst/>
              </a:rPr>
              <a:t>        </a:t>
            </a:r>
            <a:r>
              <a:rPr lang="en-CA" sz="1800" b="1" dirty="0">
                <a:solidFill>
                  <a:srgbClr val="0000FF"/>
                </a:solidFill>
                <a:effectLst/>
              </a:rPr>
              <a:t>return</a:t>
            </a:r>
            <a:r>
              <a:rPr lang="en-CA" sz="1800" dirty="0">
                <a:effectLst/>
              </a:rPr>
              <a:t> </a:t>
            </a:r>
            <a:r>
              <a:rPr lang="en-CA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"Student name: " </a:t>
            </a:r>
            <a:r>
              <a:rPr lang="en-CA" sz="1700" dirty="0">
                <a:effectLst/>
              </a:rPr>
              <a:t>+ name + </a:t>
            </a:r>
            <a:r>
              <a:rPr lang="en-CA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", Program: " </a:t>
            </a:r>
            <a:r>
              <a:rPr lang="en-CA" sz="1700" dirty="0">
                <a:effectLst/>
              </a:rPr>
              <a:t>+ prog + </a:t>
            </a:r>
            <a:r>
              <a:rPr lang="en-CA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", School of " </a:t>
            </a:r>
            <a:r>
              <a:rPr lang="en-CA" sz="1700" dirty="0">
                <a:effectLst/>
              </a:rPr>
              <a:t>+ school;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sz="1800" dirty="0">
                <a:effectLst/>
              </a:rPr>
              <a:t>    }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sz="1800" dirty="0">
                <a:effectLst/>
              </a:rPr>
              <a:t>    </a:t>
            </a:r>
            <a:r>
              <a:rPr lang="en-CA" sz="1800" b="1" dirty="0">
                <a:solidFill>
                  <a:srgbClr val="0000FF"/>
                </a:solidFill>
                <a:effectLst/>
              </a:rPr>
              <a:t>return</a:t>
            </a:r>
            <a:r>
              <a:rPr lang="en-CA" sz="1800" dirty="0">
                <a:effectLst/>
              </a:rPr>
              <a:t> student;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sz="1800" dirty="0">
                <a:effectLst/>
              </a:rPr>
              <a:t>}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CA" sz="1800" dirty="0">
              <a:effectLst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CA" sz="1800" b="1" dirty="0" err="1">
                <a:solidFill>
                  <a:srgbClr val="0000FF"/>
                </a:solidFill>
                <a:effectLst/>
              </a:rPr>
              <a:t>var</a:t>
            </a:r>
            <a:r>
              <a:rPr lang="en-CA" sz="1800" dirty="0">
                <a:effectLst/>
              </a:rPr>
              <a:t> </a:t>
            </a:r>
            <a:r>
              <a:rPr lang="en-CA" sz="1800" dirty="0" err="1">
                <a:effectLst/>
              </a:rPr>
              <a:t>bsd_student</a:t>
            </a:r>
            <a:r>
              <a:rPr lang="en-CA" sz="1800" dirty="0">
                <a:effectLst/>
              </a:rPr>
              <a:t> = program(</a:t>
            </a:r>
            <a:r>
              <a:rPr lang="en-CA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"BSD"</a:t>
            </a:r>
            <a:r>
              <a:rPr lang="en-CA" sz="1800" dirty="0">
                <a:effectLst/>
              </a:rPr>
              <a:t>); </a:t>
            </a:r>
            <a:r>
              <a:rPr lang="en-CA" sz="1500" dirty="0">
                <a:solidFill>
                  <a:srgbClr val="006600"/>
                </a:solidFill>
                <a:effectLst/>
              </a:rPr>
              <a:t>// returns the inner function with an initial value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sz="1800" b="1" dirty="0" err="1">
                <a:solidFill>
                  <a:srgbClr val="0000FF"/>
                </a:solidFill>
                <a:effectLst/>
              </a:rPr>
              <a:t>var</a:t>
            </a:r>
            <a:r>
              <a:rPr lang="en-CA" sz="1800" dirty="0">
                <a:effectLst/>
              </a:rPr>
              <a:t> </a:t>
            </a:r>
            <a:r>
              <a:rPr lang="en-CA" sz="1800" dirty="0" err="1">
                <a:effectLst/>
              </a:rPr>
              <a:t>cpa_student</a:t>
            </a:r>
            <a:r>
              <a:rPr lang="en-CA" sz="1800" dirty="0">
                <a:effectLst/>
              </a:rPr>
              <a:t> = program(</a:t>
            </a:r>
            <a:r>
              <a:rPr lang="en-CA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"CPA"</a:t>
            </a:r>
            <a:r>
              <a:rPr lang="en-CA" sz="1800" dirty="0">
                <a:effectLst/>
              </a:rPr>
              <a:t>);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CA" sz="600" dirty="0">
              <a:effectLst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CA" sz="1800" b="1" dirty="0">
                <a:solidFill>
                  <a:srgbClr val="0000FF"/>
                </a:solidFill>
                <a:effectLst/>
              </a:rPr>
              <a:t>var</a:t>
            </a:r>
            <a:r>
              <a:rPr lang="en-CA" sz="1800" dirty="0">
                <a:effectLst/>
              </a:rPr>
              <a:t> john = </a:t>
            </a:r>
            <a:r>
              <a:rPr lang="en-CA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bsd_student</a:t>
            </a: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CA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"John</a:t>
            </a: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Smith"</a:t>
            </a: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sz="1800" b="1" dirty="0">
                <a:solidFill>
                  <a:srgbClr val="0000FF"/>
                </a:solidFill>
                <a:effectLst/>
              </a:rPr>
              <a:t>var</a:t>
            </a:r>
            <a:r>
              <a:rPr lang="en-CA" sz="1800" dirty="0">
                <a:effectLst/>
              </a:rPr>
              <a:t> </a:t>
            </a:r>
            <a:r>
              <a:rPr lang="en-CA" sz="1800" dirty="0" err="1">
                <a:effectLst/>
              </a:rPr>
              <a:t>dave</a:t>
            </a:r>
            <a:r>
              <a:rPr lang="en-CA" sz="1800" dirty="0">
                <a:effectLst/>
              </a:rPr>
              <a:t> = </a:t>
            </a:r>
            <a:r>
              <a:rPr lang="en-CA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cpa_student</a:t>
            </a:r>
            <a:r>
              <a:rPr lang="en-CA" sz="1800" dirty="0">
                <a:effectLst/>
              </a:rPr>
              <a:t>(</a:t>
            </a:r>
            <a:r>
              <a:rPr lang="en-CA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"Dave Lee"</a:t>
            </a:r>
            <a:r>
              <a:rPr lang="en-CA" sz="1800" dirty="0">
                <a:effectLst/>
              </a:rPr>
              <a:t>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sz="1800" b="1" dirty="0" err="1">
                <a:solidFill>
                  <a:srgbClr val="0000FF"/>
                </a:solidFill>
                <a:effectLst/>
              </a:rPr>
              <a:t>var</a:t>
            </a:r>
            <a:r>
              <a:rPr lang="en-CA" sz="1800" dirty="0">
                <a:effectLst/>
              </a:rPr>
              <a:t> dave2 = program(</a:t>
            </a:r>
            <a:r>
              <a:rPr lang="en-CA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"CPD"</a:t>
            </a:r>
            <a:r>
              <a:rPr lang="en-CA" sz="1800" dirty="0">
                <a:effectLst/>
              </a:rPr>
              <a:t>)(</a:t>
            </a:r>
            <a:r>
              <a:rPr lang="en-CA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"Jr.</a:t>
            </a:r>
            <a:r>
              <a:rPr lang="en-CA" sz="1800" dirty="0">
                <a:effectLst/>
              </a:rPr>
              <a:t> </a:t>
            </a:r>
            <a:r>
              <a:rPr lang="en-CA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Dave</a:t>
            </a:r>
            <a:r>
              <a:rPr lang="en-CA" sz="1800" dirty="0">
                <a:effectLst/>
              </a:rPr>
              <a:t> </a:t>
            </a:r>
            <a:r>
              <a:rPr lang="en-CA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Lee"</a:t>
            </a:r>
            <a:r>
              <a:rPr lang="en-CA" sz="1800" dirty="0">
                <a:effectLst/>
              </a:rPr>
              <a:t>);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CA" sz="600" dirty="0">
              <a:effectLst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CA" sz="1800" dirty="0">
                <a:effectLst/>
              </a:rPr>
              <a:t>console.log(john);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sz="1800" dirty="0">
                <a:effectLst/>
              </a:rPr>
              <a:t>console.log(</a:t>
            </a:r>
            <a:r>
              <a:rPr lang="en-CA" sz="1800" dirty="0" err="1">
                <a:effectLst/>
              </a:rPr>
              <a:t>dave</a:t>
            </a:r>
            <a:r>
              <a:rPr lang="en-CA" sz="1800" dirty="0">
                <a:effectLst/>
              </a:rPr>
              <a:t>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sz="1800" dirty="0">
                <a:effectLst/>
              </a:rPr>
              <a:t>console.log(dave2);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32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8490139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752128"/>
          </a:xfrm>
        </p:spPr>
        <p:txBody>
          <a:bodyPr/>
          <a:lstStyle/>
          <a:p>
            <a:r>
              <a:rPr lang="en-CA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Expression and Anonymous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Using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Expression </a:t>
            </a:r>
            <a:r>
              <a:rPr lang="en-CA" sz="2400" dirty="0"/>
              <a:t>in closure</a:t>
            </a:r>
          </a:p>
          <a:p>
            <a:pPr marL="400050" lvl="1" indent="0">
              <a:buNone/>
            </a:pPr>
            <a:r>
              <a:rPr lang="en-CA" sz="2000" b="1" dirty="0">
                <a:solidFill>
                  <a:srgbClr val="0000FF"/>
                </a:solidFill>
              </a:rPr>
              <a:t>function</a:t>
            </a:r>
            <a:r>
              <a:rPr lang="en-CA" sz="2000" dirty="0"/>
              <a:t> program(prog) {</a:t>
            </a:r>
          </a:p>
          <a:p>
            <a:pPr marL="400050" lvl="1" indent="0">
              <a:buNone/>
            </a:pPr>
            <a:r>
              <a:rPr lang="en-CA" sz="2000" dirty="0"/>
              <a:t>    </a:t>
            </a:r>
            <a:r>
              <a:rPr lang="en-CA" sz="2000" b="1" dirty="0">
                <a:solidFill>
                  <a:srgbClr val="0000FF"/>
                </a:solidFill>
              </a:rPr>
              <a:t>var</a:t>
            </a:r>
            <a:r>
              <a:rPr lang="en-CA" sz="2000" dirty="0"/>
              <a:t> student = </a:t>
            </a:r>
            <a:r>
              <a:rPr lang="en-CA" sz="2000" b="1" dirty="0">
                <a:solidFill>
                  <a:srgbClr val="0000FF"/>
                </a:solidFill>
              </a:rPr>
              <a:t>function</a:t>
            </a:r>
            <a:r>
              <a:rPr lang="en-CA" sz="2000" dirty="0"/>
              <a:t> (name) {</a:t>
            </a:r>
          </a:p>
          <a:p>
            <a:pPr marL="400050" lvl="1" indent="0">
              <a:buNone/>
            </a:pPr>
            <a:r>
              <a:rPr lang="en-CA" sz="2000" dirty="0"/>
              <a:t>        </a:t>
            </a:r>
            <a:r>
              <a:rPr lang="en-CA" sz="2000" b="1" dirty="0">
                <a:solidFill>
                  <a:srgbClr val="0000FF"/>
                </a:solidFill>
              </a:rPr>
              <a:t>return</a:t>
            </a:r>
            <a:r>
              <a:rPr lang="en-CA" sz="2000" dirty="0"/>
              <a:t> </a:t>
            </a:r>
            <a:r>
              <a:rPr lang="nl-NL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"Student name: "</a:t>
            </a:r>
            <a:r>
              <a:rPr lang="nl-NL" sz="2000" dirty="0"/>
              <a:t> + name + </a:t>
            </a:r>
            <a:r>
              <a:rPr lang="nl-NL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", \nProgram: " </a:t>
            </a:r>
            <a:r>
              <a:rPr lang="nl-NL" sz="2000" dirty="0"/>
              <a:t>+ prog;</a:t>
            </a:r>
          </a:p>
          <a:p>
            <a:pPr marL="400050" lvl="1" indent="0">
              <a:buNone/>
            </a:pPr>
            <a:r>
              <a:rPr lang="en-CA" sz="2000" dirty="0"/>
              <a:t>    };</a:t>
            </a:r>
          </a:p>
          <a:p>
            <a:pPr marL="400050" lvl="1" indent="0">
              <a:buNone/>
            </a:pPr>
            <a:r>
              <a:rPr lang="en-CA" sz="2000" dirty="0"/>
              <a:t>    </a:t>
            </a:r>
            <a:r>
              <a:rPr lang="en-CA" sz="2000" b="1" dirty="0">
                <a:solidFill>
                  <a:srgbClr val="0000FF"/>
                </a:solidFill>
              </a:rPr>
              <a:t>return</a:t>
            </a:r>
            <a:r>
              <a:rPr lang="en-CA" sz="2000" dirty="0"/>
              <a:t> student;</a:t>
            </a:r>
          </a:p>
          <a:p>
            <a:pPr marL="400050" lvl="1" indent="0">
              <a:buNone/>
            </a:pPr>
            <a:r>
              <a:rPr lang="en-CA" sz="2000" dirty="0"/>
              <a:t>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Using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anonymous </a:t>
            </a:r>
            <a:r>
              <a:rPr lang="en-CA" sz="2400" dirty="0"/>
              <a:t>function in closure</a:t>
            </a:r>
          </a:p>
          <a:p>
            <a:pPr marL="400050" lvl="1" indent="0">
              <a:buNone/>
            </a:pPr>
            <a:r>
              <a:rPr lang="en-CA" sz="2000" b="1" dirty="0">
                <a:solidFill>
                  <a:srgbClr val="0000FF"/>
                </a:solidFill>
              </a:rPr>
              <a:t>function</a:t>
            </a:r>
            <a:r>
              <a:rPr lang="en-CA" sz="2000" dirty="0"/>
              <a:t> program(prog) {</a:t>
            </a:r>
          </a:p>
          <a:p>
            <a:pPr marL="400050" lvl="1" indent="0">
              <a:buNone/>
            </a:pPr>
            <a:r>
              <a:rPr lang="en-CA" sz="2000" dirty="0"/>
              <a:t>    </a:t>
            </a:r>
            <a:r>
              <a:rPr lang="en-CA" sz="2000" b="1" dirty="0">
                <a:solidFill>
                  <a:srgbClr val="0000FF"/>
                </a:solidFill>
              </a:rPr>
              <a:t>return</a:t>
            </a:r>
            <a:r>
              <a:rPr lang="en-CA" sz="2000" dirty="0"/>
              <a:t> </a:t>
            </a:r>
            <a:r>
              <a:rPr lang="en-CA" sz="2000" b="1" dirty="0">
                <a:solidFill>
                  <a:srgbClr val="0000FF"/>
                </a:solidFill>
              </a:rPr>
              <a:t>function</a:t>
            </a:r>
            <a:r>
              <a:rPr lang="en-CA" sz="2000" dirty="0"/>
              <a:t> (name) {</a:t>
            </a:r>
          </a:p>
          <a:p>
            <a:pPr marL="400050" lvl="1" indent="0">
              <a:buNone/>
            </a:pPr>
            <a:r>
              <a:rPr lang="en-CA" sz="2000" dirty="0"/>
              <a:t>        </a:t>
            </a:r>
            <a:r>
              <a:rPr lang="en-CA" sz="2000" b="1" dirty="0">
                <a:solidFill>
                  <a:srgbClr val="0000FF"/>
                </a:solidFill>
              </a:rPr>
              <a:t>return</a:t>
            </a:r>
            <a:r>
              <a:rPr lang="en-CA" sz="2000" dirty="0"/>
              <a:t> </a:t>
            </a:r>
            <a:r>
              <a:rPr lang="nl-NL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"Student name: " </a:t>
            </a:r>
            <a:r>
              <a:rPr lang="nl-NL" sz="2000" dirty="0"/>
              <a:t>+ name + </a:t>
            </a:r>
            <a:r>
              <a:rPr lang="nl-NL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", \nProgram: " </a:t>
            </a:r>
            <a:r>
              <a:rPr lang="nl-NL" sz="2000" dirty="0"/>
              <a:t>+ prog;</a:t>
            </a:r>
            <a:endParaRPr lang="en-CA" sz="2000" dirty="0"/>
          </a:p>
          <a:p>
            <a:pPr marL="400050" lvl="1" indent="0">
              <a:buNone/>
            </a:pPr>
            <a:r>
              <a:rPr lang="en-CA" sz="2000" dirty="0"/>
              <a:t>    };</a:t>
            </a:r>
          </a:p>
          <a:p>
            <a:pPr marL="400050" lvl="1" indent="0">
              <a:buNone/>
            </a:pPr>
            <a:r>
              <a:rPr lang="en-CA" sz="200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8490139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closures? 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301625" y="1124744"/>
            <a:ext cx="8540750" cy="497443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Analogy to OOP. </a:t>
            </a:r>
          </a:p>
          <a:p>
            <a:pPr lvl="1">
              <a:lnSpc>
                <a:spcPct val="114000"/>
              </a:lnSpc>
            </a:pPr>
            <a:r>
              <a:rPr lang="en-US" altLang="en-US" sz="2000" dirty="0"/>
              <a:t>A closure makes it possible to </a:t>
            </a:r>
            <a:r>
              <a:rPr lang="en-US" altLang="en-US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associate</a:t>
            </a:r>
            <a:r>
              <a:rPr lang="en-US" altLang="en-US" sz="2000" dirty="0"/>
              <a:t> some </a:t>
            </a:r>
            <a:r>
              <a:rPr lang="en-US" altLang="en-US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r>
              <a:rPr lang="en-US" altLang="en-US" sz="2000" dirty="0"/>
              <a:t> (the environment) with a function to operate on the data. </a:t>
            </a:r>
          </a:p>
          <a:p>
            <a:pPr lvl="1">
              <a:lnSpc>
                <a:spcPct val="114000"/>
              </a:lnSpc>
            </a:pPr>
            <a:r>
              <a:rPr lang="en-US" altLang="en-US" sz="1900" dirty="0"/>
              <a:t>This is analogous to Object Oriented Programming (OOP), where we can associate some data (properties) to the object with one or more methods</a:t>
            </a:r>
          </a:p>
          <a:p>
            <a:pPr lvl="1">
              <a:lnSpc>
                <a:spcPct val="114000"/>
              </a:lnSpc>
            </a:pPr>
            <a:r>
              <a:rPr lang="en-US" altLang="en-US" sz="1900" dirty="0"/>
              <a:t>The scoped variables in the inner function become private variables, which is the “</a:t>
            </a:r>
            <a:r>
              <a:rPr lang="en-US" altLang="en-US" sz="19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Encapsulation</a:t>
            </a:r>
            <a:r>
              <a:rPr lang="en-US" altLang="en-US" sz="1900" dirty="0"/>
              <a:t>” in Object Oriented Programming.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Avoid global variables.</a:t>
            </a:r>
          </a:p>
          <a:p>
            <a:pPr lvl="1"/>
            <a:r>
              <a:rPr lang="en-US" altLang="en-US" sz="2000" dirty="0"/>
              <a:t>Global variables are not reliable. </a:t>
            </a:r>
          </a:p>
          <a:p>
            <a:pPr lvl="1"/>
            <a:r>
              <a:rPr lang="en-US" altLang="en-US" sz="2000" dirty="0"/>
              <a:t>They are not secure. </a:t>
            </a:r>
          </a:p>
          <a:p>
            <a:pPr lvl="1"/>
            <a:r>
              <a:rPr lang="en-US" altLang="en-US" sz="1900" dirty="0"/>
              <a:t>They may conflict with other global variables in the same application </a:t>
            </a:r>
          </a:p>
          <a:p>
            <a:pPr lvl="1"/>
            <a:r>
              <a:rPr lang="en-US" altLang="en-US" sz="2000" dirty="0"/>
              <a:t>which may cause your code failure and their code failure. </a:t>
            </a:r>
          </a:p>
          <a:p>
            <a:pPr lvl="1"/>
            <a:r>
              <a:rPr lang="en-US" altLang="en-US" sz="2000" dirty="0"/>
              <a:t>And it is almost impossible to test it. </a:t>
            </a:r>
            <a:endParaRPr lang="en-US" altLang="en-US" sz="2400" dirty="0"/>
          </a:p>
          <a:p>
            <a:pPr lvl="1">
              <a:lnSpc>
                <a:spcPct val="114000"/>
              </a:lnSpc>
            </a:pPr>
            <a:endParaRPr lang="en-US" altLang="en-US" sz="2000" dirty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/>
            <a:fld id="{F20A6003-5AF1-46DE-BF1C-2FF6946B28C9}" type="slidenum">
              <a:rPr lang="en-CA" altLang="en-US"/>
              <a:pPr eaLnBrk="1" hangingPunct="1"/>
              <a:t>34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467521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85800" y="152401"/>
            <a:ext cx="7702624" cy="828328"/>
          </a:xfrm>
        </p:spPr>
        <p:txBody>
          <a:bodyPr/>
          <a:lstStyle/>
          <a:p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closures? 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684213" y="1196752"/>
            <a:ext cx="7696200" cy="38737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 methods.</a:t>
            </a:r>
          </a:p>
          <a:p>
            <a:pPr lvl="1">
              <a:lnSpc>
                <a:spcPct val="114000"/>
              </a:lnSpc>
            </a:pPr>
            <a:r>
              <a:rPr lang="en-US" altLang="en-US" sz="2000" dirty="0"/>
              <a:t>The 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mechanism of closures</a:t>
            </a:r>
            <a:r>
              <a:rPr lang="en-US" altLang="en-US" sz="2000" dirty="0"/>
              <a:t>, (inner function can only be accessed/ invoked by its outer function),</a:t>
            </a:r>
          </a:p>
          <a:p>
            <a:pPr lvl="1">
              <a:lnSpc>
                <a:spcPct val="114000"/>
              </a:lnSpc>
            </a:pPr>
            <a:r>
              <a:rPr lang="en-US" altLang="en-US" sz="2000" dirty="0"/>
              <a:t>implements the same concept of 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</a:t>
            </a:r>
            <a:r>
              <a:rPr lang="en-US" altLang="en-US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</a:t>
            </a:r>
            <a:r>
              <a:rPr lang="en-US" altLang="en-US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en-US" sz="2000" dirty="0"/>
              <a:t>in other Object Oriented Programming (OOP) languages, such as Java.</a:t>
            </a:r>
          </a:p>
          <a:p>
            <a:pPr lvl="1">
              <a:lnSpc>
                <a:spcPct val="114000"/>
              </a:lnSpc>
            </a:pPr>
            <a:r>
              <a:rPr lang="en-US" altLang="en-US" sz="2000" dirty="0"/>
              <a:t>Private methods provide powerful ways to manage the 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global</a:t>
            </a:r>
            <a:r>
              <a:rPr lang="en-US" altLang="en-US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namespace</a:t>
            </a:r>
            <a:r>
              <a:rPr lang="en-US" altLang="en-US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en-US" sz="2000" dirty="0"/>
              <a:t>to keep the non-essential methods from cluttering up the public interface.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/>
            <a:fld id="{FC88611A-02EC-4251-9728-D35B8520246E}" type="slidenum">
              <a:rPr lang="en-CA" altLang="en-US"/>
              <a:pPr eaLnBrk="1" hangingPunct="1"/>
              <a:t>35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0156761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closures? 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611188" y="2060575"/>
            <a:ext cx="4102100" cy="33131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factory.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/>
              <a:t>you can 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</a:t>
            </a:r>
            <a:r>
              <a:rPr lang="en-US" altLang="en-US" sz="2400" dirty="0"/>
              <a:t> more 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</a:t>
            </a:r>
            <a:r>
              <a:rPr lang="en-US" altLang="en-US" sz="2400" dirty="0"/>
              <a:t> with the same function body definition and different environments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/>
            <a:fld id="{29B21C1E-C89B-4EDC-A5E3-7DDCDA730698}" type="slidenum">
              <a:rPr lang="en-CA" altLang="en-US"/>
              <a:pPr eaLnBrk="1" hangingPunct="1"/>
              <a:t>36</a:t>
            </a:fld>
            <a:endParaRPr lang="en-CA" altLang="en-US"/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4713288" y="1916113"/>
            <a:ext cx="3533775" cy="3786187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b="1" dirty="0">
                <a:solidFill>
                  <a:srgbClr val="0000FF"/>
                </a:solidFill>
                <a:latin typeface="+mj-lt"/>
              </a:rPr>
              <a:t>function</a:t>
            </a:r>
            <a:r>
              <a:rPr lang="en-US" altLang="en-US" sz="2000" dirty="0">
                <a:latin typeface="+mj-lt"/>
              </a:rPr>
              <a:t> </a:t>
            </a:r>
            <a:r>
              <a:rPr lang="en-US" altLang="en-US" sz="2000" dirty="0" err="1">
                <a:latin typeface="+mj-lt"/>
              </a:rPr>
              <a:t>makeAdder</a:t>
            </a:r>
            <a:r>
              <a:rPr lang="en-US" altLang="en-US" sz="2000" dirty="0">
                <a:latin typeface="+mj-lt"/>
              </a:rPr>
              <a:t>(x) {</a:t>
            </a:r>
          </a:p>
          <a:p>
            <a:pPr eaLnBrk="1" hangingPunct="1"/>
            <a:r>
              <a:rPr lang="en-US" altLang="en-US" sz="2000" dirty="0">
                <a:latin typeface="+mj-lt"/>
              </a:rPr>
              <a:t>  </a:t>
            </a:r>
            <a:r>
              <a:rPr lang="en-US" altLang="en-US" sz="2000" b="1" dirty="0">
                <a:solidFill>
                  <a:srgbClr val="0000FF"/>
                </a:solidFill>
                <a:latin typeface="+mj-lt"/>
              </a:rPr>
              <a:t>return</a:t>
            </a:r>
            <a:r>
              <a:rPr lang="en-US" altLang="en-US" sz="2000" dirty="0">
                <a:latin typeface="+mj-lt"/>
              </a:rPr>
              <a:t> function(y) {</a:t>
            </a:r>
          </a:p>
          <a:p>
            <a:pPr eaLnBrk="1" hangingPunct="1"/>
            <a:r>
              <a:rPr lang="en-US" altLang="en-US" sz="2000" dirty="0">
                <a:latin typeface="+mj-lt"/>
              </a:rPr>
              <a:t>    </a:t>
            </a:r>
            <a:r>
              <a:rPr lang="en-US" altLang="en-US" sz="2000" b="1" dirty="0">
                <a:solidFill>
                  <a:srgbClr val="0000FF"/>
                </a:solidFill>
                <a:latin typeface="+mj-lt"/>
              </a:rPr>
              <a:t>return</a:t>
            </a:r>
            <a:r>
              <a:rPr lang="en-US" altLang="en-US" sz="2000" dirty="0">
                <a:latin typeface="+mj-lt"/>
              </a:rPr>
              <a:t> x + y;</a:t>
            </a:r>
          </a:p>
          <a:p>
            <a:pPr eaLnBrk="1" hangingPunct="1"/>
            <a:r>
              <a:rPr lang="en-US" altLang="en-US" sz="2000" dirty="0">
                <a:latin typeface="+mj-lt"/>
              </a:rPr>
              <a:t>  };</a:t>
            </a:r>
          </a:p>
          <a:p>
            <a:pPr eaLnBrk="1" hangingPunct="1"/>
            <a:r>
              <a:rPr lang="en-US" altLang="en-US" sz="2000" dirty="0">
                <a:latin typeface="+mj-lt"/>
              </a:rPr>
              <a:t>}</a:t>
            </a:r>
          </a:p>
          <a:p>
            <a:pPr eaLnBrk="1" hangingPunct="1"/>
            <a:r>
              <a:rPr lang="en-US" altLang="en-US" sz="2000" dirty="0">
                <a:latin typeface="+mj-lt"/>
              </a:rPr>
              <a:t> </a:t>
            </a:r>
          </a:p>
          <a:p>
            <a:pPr eaLnBrk="1" hangingPunct="1"/>
            <a:r>
              <a:rPr lang="en-US" altLang="en-US" sz="2000" b="1" dirty="0">
                <a:solidFill>
                  <a:srgbClr val="0000FF"/>
                </a:solidFill>
                <a:latin typeface="+mj-lt"/>
              </a:rPr>
              <a:t>var</a:t>
            </a:r>
            <a:r>
              <a:rPr lang="en-US" altLang="en-US" sz="2000" dirty="0">
                <a:latin typeface="+mj-lt"/>
              </a:rPr>
              <a:t> add5 = </a:t>
            </a:r>
            <a:r>
              <a:rPr lang="en-US" altLang="en-US" sz="2000" dirty="0" err="1">
                <a:latin typeface="+mj-lt"/>
              </a:rPr>
              <a:t>makeAdder</a:t>
            </a:r>
            <a:r>
              <a:rPr lang="en-US" altLang="en-US" sz="2000" dirty="0">
                <a:latin typeface="+mj-lt"/>
              </a:rPr>
              <a:t>(</a:t>
            </a:r>
            <a:r>
              <a:rPr lang="en-US" altLang="en-US" sz="2000" dirty="0">
                <a:solidFill>
                  <a:srgbClr val="C64810"/>
                </a:solidFill>
                <a:latin typeface="+mn-lt"/>
                <a:cs typeface="+mn-cs"/>
              </a:rPr>
              <a:t>5</a:t>
            </a:r>
            <a:r>
              <a:rPr lang="en-US" altLang="en-US" sz="2000" dirty="0">
                <a:latin typeface="+mj-lt"/>
              </a:rPr>
              <a:t>);</a:t>
            </a:r>
          </a:p>
          <a:p>
            <a:pPr eaLnBrk="1" hangingPunct="1"/>
            <a:r>
              <a:rPr lang="en-US" altLang="en-US" sz="2000" b="1" dirty="0">
                <a:solidFill>
                  <a:srgbClr val="0000FF"/>
                </a:solidFill>
                <a:latin typeface="+mj-lt"/>
              </a:rPr>
              <a:t>var</a:t>
            </a:r>
            <a:r>
              <a:rPr lang="en-US" altLang="en-US" sz="2000" dirty="0">
                <a:latin typeface="+mj-lt"/>
              </a:rPr>
              <a:t> add10 = </a:t>
            </a:r>
            <a:r>
              <a:rPr lang="en-US" altLang="en-US" sz="2000" dirty="0" err="1">
                <a:latin typeface="+mj-lt"/>
              </a:rPr>
              <a:t>makeAdder</a:t>
            </a:r>
            <a:r>
              <a:rPr lang="en-US" altLang="en-US" sz="2000" dirty="0">
                <a:latin typeface="+mj-lt"/>
              </a:rPr>
              <a:t>(</a:t>
            </a:r>
            <a:r>
              <a:rPr lang="en-US" altLang="en-US" sz="2000" dirty="0">
                <a:solidFill>
                  <a:srgbClr val="C64810"/>
                </a:solidFill>
                <a:latin typeface="+mn-lt"/>
                <a:cs typeface="+mn-cs"/>
              </a:rPr>
              <a:t>10</a:t>
            </a:r>
            <a:r>
              <a:rPr lang="en-US" altLang="en-US" sz="2000" dirty="0">
                <a:latin typeface="+mj-lt"/>
              </a:rPr>
              <a:t>);</a:t>
            </a:r>
          </a:p>
          <a:p>
            <a:pPr eaLnBrk="1" hangingPunct="1"/>
            <a:r>
              <a:rPr lang="en-US" altLang="en-US" sz="2000" dirty="0">
                <a:latin typeface="+mj-lt"/>
              </a:rPr>
              <a:t>  </a:t>
            </a:r>
          </a:p>
          <a:p>
            <a:pPr eaLnBrk="1" hangingPunct="1"/>
            <a:r>
              <a:rPr lang="en-US" altLang="en-US" sz="2000" dirty="0">
                <a:latin typeface="+mj-lt"/>
              </a:rPr>
              <a:t>console.log(add5(</a:t>
            </a:r>
            <a:r>
              <a:rPr lang="en-US" altLang="en-US" sz="2000" dirty="0">
                <a:solidFill>
                  <a:srgbClr val="C64810"/>
                </a:solidFill>
                <a:latin typeface="+mn-lt"/>
                <a:cs typeface="+mn-cs"/>
              </a:rPr>
              <a:t>2</a:t>
            </a:r>
            <a:r>
              <a:rPr lang="en-US" altLang="en-US" sz="2000" dirty="0">
                <a:latin typeface="+mj-lt"/>
              </a:rPr>
              <a:t>));  </a:t>
            </a:r>
            <a:r>
              <a:rPr lang="en-US" altLang="en-US" sz="2000" dirty="0">
                <a:solidFill>
                  <a:srgbClr val="006600"/>
                </a:solidFill>
                <a:latin typeface="+mj-lt"/>
              </a:rPr>
              <a:t>// 7</a:t>
            </a:r>
          </a:p>
          <a:p>
            <a:pPr eaLnBrk="1" hangingPunct="1"/>
            <a:r>
              <a:rPr lang="en-US" altLang="en-US" sz="2000" dirty="0">
                <a:latin typeface="+mj-lt"/>
              </a:rPr>
              <a:t>console.log(add10(</a:t>
            </a:r>
            <a:r>
              <a:rPr lang="en-US" altLang="en-US" sz="2000" dirty="0">
                <a:solidFill>
                  <a:srgbClr val="C64810"/>
                </a:solidFill>
                <a:latin typeface="+mn-lt"/>
                <a:cs typeface="+mn-cs"/>
              </a:rPr>
              <a:t>2</a:t>
            </a:r>
            <a:r>
              <a:rPr lang="en-US" altLang="en-US" sz="2000" dirty="0">
                <a:latin typeface="+mj-lt"/>
              </a:rPr>
              <a:t>)); </a:t>
            </a:r>
            <a:r>
              <a:rPr lang="en-US" altLang="en-US" sz="2000" dirty="0">
                <a:solidFill>
                  <a:srgbClr val="006600"/>
                </a:solidFill>
                <a:latin typeface="+mj-lt"/>
              </a:rPr>
              <a:t>// 12</a:t>
            </a:r>
          </a:p>
          <a:p>
            <a:pPr eaLnBrk="1" hangingPunct="1"/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685385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Example of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200" dirty="0"/>
              <a:t>Example: increments a counter (avoid using global variable)</a:t>
            </a:r>
          </a:p>
          <a:p>
            <a:endParaRPr lang="en-CA" sz="1600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5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200" dirty="0"/>
              <a:t>The inner anonymous function has access to the outer function’s ‘count’ variable (and parameters if existed). </a:t>
            </a:r>
          </a:p>
          <a:p>
            <a:pPr lvl="1"/>
            <a:r>
              <a:rPr lang="en-CA" sz="2000" dirty="0"/>
              <a:t>But the ‘count’ variable is not accessible from outside the ‘</a:t>
            </a:r>
            <a:r>
              <a:rPr lang="en-CA" sz="2000" dirty="0" err="1"/>
              <a:t>incrementer</a:t>
            </a:r>
            <a:r>
              <a:rPr lang="en-CA" sz="2000" dirty="0"/>
              <a:t>’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37</a:t>
            </a:fld>
            <a:endParaRPr lang="en-CA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645500"/>
              </p:ext>
            </p:extLst>
          </p:nvPr>
        </p:nvGraphicFramePr>
        <p:xfrm>
          <a:off x="1547664" y="1628800"/>
          <a:ext cx="496855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8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99592">
                <a:tc>
                  <a:txBody>
                    <a:bodyPr/>
                    <a:lstStyle/>
                    <a:p>
                      <a:r>
                        <a:rPr lang="en-CA" sz="1400" b="1" dirty="0">
                          <a:solidFill>
                            <a:srgbClr val="0000FF"/>
                          </a:solidFill>
                          <a:effectLst/>
                        </a:rPr>
                        <a:t>var</a:t>
                      </a:r>
                      <a:r>
                        <a:rPr lang="en-CA" sz="14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CA" sz="1400" b="0" dirty="0" err="1">
                          <a:solidFill>
                            <a:schemeClr val="tx1"/>
                          </a:solidFill>
                          <a:effectLst/>
                        </a:rPr>
                        <a:t>incrementer</a:t>
                      </a:r>
                      <a:r>
                        <a:rPr lang="en-CA" sz="1400" b="0" dirty="0">
                          <a:solidFill>
                            <a:schemeClr val="tx1"/>
                          </a:solidFill>
                          <a:effectLst/>
                        </a:rPr>
                        <a:t> = </a:t>
                      </a:r>
                      <a:r>
                        <a:rPr lang="en-CA" sz="1400" b="1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en-CA" sz="1400" b="0" dirty="0">
                          <a:solidFill>
                            <a:schemeClr val="tx1"/>
                          </a:solidFill>
                          <a:effectLst/>
                        </a:rPr>
                        <a:t>() { </a:t>
                      </a:r>
                      <a:r>
                        <a:rPr lang="en-CA" sz="1400" b="0" dirty="0">
                          <a:solidFill>
                            <a:srgbClr val="006600"/>
                          </a:solidFill>
                          <a:effectLst/>
                        </a:rPr>
                        <a:t>// outer function</a:t>
                      </a:r>
                    </a:p>
                    <a:p>
                      <a:r>
                        <a:rPr lang="en-CA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CA" sz="1400" b="1" kern="1200" dirty="0" err="1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CA" sz="1400" b="0" dirty="0">
                          <a:solidFill>
                            <a:schemeClr val="tx1"/>
                          </a:solidFill>
                          <a:effectLst/>
                        </a:rPr>
                        <a:t> count = 0;</a:t>
                      </a:r>
                    </a:p>
                    <a:p>
                      <a:r>
                        <a:rPr lang="en-CA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CA" sz="1400" b="1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n-CA" sz="1400" b="0" dirty="0">
                          <a:solidFill>
                            <a:schemeClr val="tx1"/>
                          </a:solidFill>
                          <a:effectLst/>
                        </a:rPr>
                        <a:t> function () { </a:t>
                      </a:r>
                      <a:r>
                        <a:rPr lang="en-CA" sz="1400" b="0" dirty="0">
                          <a:solidFill>
                            <a:srgbClr val="006600"/>
                          </a:solidFill>
                          <a:effectLst/>
                        </a:rPr>
                        <a:t>// inner function</a:t>
                      </a:r>
                    </a:p>
                    <a:p>
                      <a:r>
                        <a:rPr lang="en-CA" sz="1400" b="0" dirty="0">
                          <a:solidFill>
                            <a:schemeClr val="tx1"/>
                          </a:solidFill>
                          <a:effectLst/>
                        </a:rPr>
                        <a:t>                </a:t>
                      </a:r>
                      <a:r>
                        <a:rPr lang="en-CA" sz="1400" b="1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n-CA" sz="1400" b="0" dirty="0">
                          <a:solidFill>
                            <a:schemeClr val="tx1"/>
                          </a:solidFill>
                          <a:effectLst/>
                        </a:rPr>
                        <a:t> ++count;</a:t>
                      </a:r>
                    </a:p>
                    <a:p>
                      <a:r>
                        <a:rPr lang="en-CA" sz="1400" b="0" dirty="0">
                          <a:solidFill>
                            <a:schemeClr val="tx1"/>
                          </a:solidFill>
                          <a:effectLst/>
                        </a:rPr>
                        <a:t>        };</a:t>
                      </a:r>
                    </a:p>
                    <a:p>
                      <a:r>
                        <a:rPr lang="en-CA" sz="1400" b="0" dirty="0">
                          <a:solidFill>
                            <a:schemeClr val="tx1"/>
                          </a:solidFill>
                          <a:effectLst/>
                        </a:rPr>
                        <a:t>}</a:t>
                      </a:r>
                    </a:p>
                    <a:p>
                      <a:endParaRPr lang="en-CA" sz="14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en-CA" sz="1400" b="1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CA" sz="14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CA" sz="1400" b="0" dirty="0" err="1">
                          <a:solidFill>
                            <a:schemeClr val="tx1"/>
                          </a:solidFill>
                          <a:effectLst/>
                        </a:rPr>
                        <a:t>inc</a:t>
                      </a:r>
                      <a:r>
                        <a:rPr lang="en-CA" sz="1400" b="0" dirty="0">
                          <a:solidFill>
                            <a:schemeClr val="tx1"/>
                          </a:solidFill>
                          <a:effectLst/>
                        </a:rPr>
                        <a:t> = </a:t>
                      </a:r>
                      <a:r>
                        <a:rPr lang="en-CA" sz="1400" b="0" dirty="0" err="1">
                          <a:solidFill>
                            <a:schemeClr val="tx1"/>
                          </a:solidFill>
                          <a:effectLst/>
                        </a:rPr>
                        <a:t>incrementer</a:t>
                      </a:r>
                      <a:r>
                        <a:rPr lang="en-CA" sz="1400" b="0" dirty="0">
                          <a:solidFill>
                            <a:schemeClr val="tx1"/>
                          </a:solidFill>
                          <a:effectLst/>
                        </a:rPr>
                        <a:t>();</a:t>
                      </a:r>
                    </a:p>
                    <a:p>
                      <a:r>
                        <a:rPr lang="en-CA" sz="1400" b="1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CA" sz="1400" b="0" dirty="0">
                          <a:solidFill>
                            <a:schemeClr val="tx1"/>
                          </a:solidFill>
                          <a:effectLst/>
                        </a:rPr>
                        <a:t> count = </a:t>
                      </a:r>
                      <a:r>
                        <a:rPr lang="en-CA" sz="1400" b="0" dirty="0" err="1">
                          <a:solidFill>
                            <a:schemeClr val="tx1"/>
                          </a:solidFill>
                          <a:effectLst/>
                        </a:rPr>
                        <a:t>inc</a:t>
                      </a:r>
                      <a:r>
                        <a:rPr lang="en-CA" sz="1400" b="0" dirty="0">
                          <a:solidFill>
                            <a:schemeClr val="tx1"/>
                          </a:solidFill>
                          <a:effectLst/>
                        </a:rPr>
                        <a:t>();</a:t>
                      </a:r>
                    </a:p>
                    <a:p>
                      <a:r>
                        <a:rPr lang="en-CA" sz="1400" b="0" dirty="0">
                          <a:solidFill>
                            <a:schemeClr val="tx1"/>
                          </a:solidFill>
                          <a:effectLst/>
                        </a:rPr>
                        <a:t>console.log(count); </a:t>
                      </a:r>
                      <a:r>
                        <a:rPr lang="en-CA" sz="1400" b="0" dirty="0">
                          <a:solidFill>
                            <a:srgbClr val="006600"/>
                          </a:solidFill>
                          <a:effectLst/>
                        </a:rPr>
                        <a:t>// 1</a:t>
                      </a:r>
                    </a:p>
                    <a:p>
                      <a:r>
                        <a:rPr lang="en-CA" sz="1400" b="0" dirty="0">
                          <a:solidFill>
                            <a:schemeClr val="tx1"/>
                          </a:solidFill>
                          <a:effectLst/>
                        </a:rPr>
                        <a:t>count = </a:t>
                      </a:r>
                      <a:r>
                        <a:rPr lang="en-CA" sz="1400" b="0" dirty="0" err="1">
                          <a:solidFill>
                            <a:schemeClr val="tx1"/>
                          </a:solidFill>
                          <a:effectLst/>
                        </a:rPr>
                        <a:t>inc</a:t>
                      </a:r>
                      <a:r>
                        <a:rPr lang="en-CA" sz="1400" b="0" dirty="0">
                          <a:solidFill>
                            <a:schemeClr val="tx1"/>
                          </a:solidFill>
                          <a:effectLst/>
                        </a:rPr>
                        <a:t>();</a:t>
                      </a:r>
                    </a:p>
                    <a:p>
                      <a:r>
                        <a:rPr lang="en-CA" sz="1400" b="0" dirty="0">
                          <a:solidFill>
                            <a:schemeClr val="tx1"/>
                          </a:solidFill>
                          <a:effectLst/>
                        </a:rPr>
                        <a:t>console.log(count); </a:t>
                      </a:r>
                      <a:r>
                        <a:rPr lang="en-CA" sz="1400" b="0" dirty="0">
                          <a:solidFill>
                            <a:srgbClr val="006600"/>
                          </a:solidFill>
                          <a:effectLst/>
                        </a:rPr>
                        <a:t>// 2</a:t>
                      </a:r>
                    </a:p>
                    <a:p>
                      <a:r>
                        <a:rPr lang="en-CA" sz="1400" b="0" dirty="0">
                          <a:solidFill>
                            <a:schemeClr val="tx1"/>
                          </a:solidFill>
                          <a:effectLst/>
                        </a:rPr>
                        <a:t>console.log(</a:t>
                      </a:r>
                      <a:r>
                        <a:rPr lang="en-CA" sz="1400" b="0" dirty="0" err="1">
                          <a:solidFill>
                            <a:schemeClr val="tx1"/>
                          </a:solidFill>
                          <a:effectLst/>
                        </a:rPr>
                        <a:t>inc</a:t>
                      </a:r>
                      <a:r>
                        <a:rPr lang="en-CA" sz="1400" b="0" dirty="0">
                          <a:solidFill>
                            <a:schemeClr val="tx1"/>
                          </a:solidFill>
                          <a:effectLst/>
                        </a:rPr>
                        <a:t>());  </a:t>
                      </a:r>
                      <a:r>
                        <a:rPr lang="en-CA" sz="1400" b="0" dirty="0">
                          <a:solidFill>
                            <a:srgbClr val="006600"/>
                          </a:solidFill>
                          <a:effectLst/>
                        </a:rPr>
                        <a:t>// 3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4121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540750" cy="1143000"/>
          </a:xfrm>
        </p:spPr>
        <p:txBody>
          <a:bodyPr/>
          <a:lstStyle/>
          <a:p>
            <a:r>
              <a:rPr lang="en-C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Advanced - Improved Counter Using Closure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6027432"/>
              </p:ext>
            </p:extLst>
          </p:nvPr>
        </p:nvGraphicFramePr>
        <p:xfrm>
          <a:off x="827584" y="1268760"/>
          <a:ext cx="7632848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200" b="1" dirty="0">
                          <a:solidFill>
                            <a:srgbClr val="0000FF"/>
                          </a:solidFill>
                        </a:rPr>
                        <a:t>var</a:t>
                      </a:r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 counter = (</a:t>
                      </a:r>
                      <a:r>
                        <a:rPr lang="en-CA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() {</a:t>
                      </a:r>
                    </a:p>
                    <a:p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CA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CA" sz="1200" b="1" dirty="0" err="1">
                          <a:solidFill>
                            <a:schemeClr val="tx1"/>
                          </a:solidFill>
                        </a:rPr>
                        <a:t>privateCounter</a:t>
                      </a:r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 = 0;</a:t>
                      </a:r>
                    </a:p>
                    <a:p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CA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CA" sz="1200" b="1" dirty="0" err="1">
                          <a:solidFill>
                            <a:schemeClr val="tx1"/>
                          </a:solidFill>
                        </a:rPr>
                        <a:t>changeBy</a:t>
                      </a:r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CA" sz="1200" b="1" dirty="0" err="1">
                          <a:solidFill>
                            <a:schemeClr val="tx1"/>
                          </a:solidFill>
                        </a:rPr>
                        <a:t>val</a:t>
                      </a:r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) {</a:t>
                      </a:r>
                    </a:p>
                    <a:p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         </a:t>
                      </a:r>
                      <a:r>
                        <a:rPr lang="en-CA" sz="1200" b="1" dirty="0" err="1">
                          <a:solidFill>
                            <a:schemeClr val="tx1"/>
                          </a:solidFill>
                        </a:rPr>
                        <a:t>privateCounter</a:t>
                      </a:r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 += </a:t>
                      </a:r>
                      <a:r>
                        <a:rPr lang="en-CA" sz="1200" b="1" dirty="0" err="1">
                          <a:solidFill>
                            <a:schemeClr val="tx1"/>
                          </a:solidFill>
                        </a:rPr>
                        <a:t>val</a:t>
                      </a:r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     }</a:t>
                      </a:r>
                    </a:p>
                    <a:p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CA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 {</a:t>
                      </a:r>
                    </a:p>
                    <a:p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         increment: </a:t>
                      </a:r>
                      <a:r>
                        <a:rPr lang="en-CA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() {</a:t>
                      </a:r>
                    </a:p>
                    <a:p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             </a:t>
                      </a:r>
                      <a:r>
                        <a:rPr lang="en-CA" sz="1200" b="1" dirty="0" err="1">
                          <a:solidFill>
                            <a:schemeClr val="tx1"/>
                          </a:solidFill>
                        </a:rPr>
                        <a:t>changeBy</a:t>
                      </a:r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(1);                                                   </a:t>
                      </a:r>
                    </a:p>
                    <a:p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         },</a:t>
                      </a:r>
                    </a:p>
                    <a:p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         decrement: </a:t>
                      </a:r>
                      <a:r>
                        <a:rPr lang="en-CA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() {                              </a:t>
                      </a:r>
                      <a:endParaRPr lang="en-CA" sz="18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         </a:t>
                      </a:r>
                      <a:r>
                        <a:rPr lang="en-CA" sz="1200" b="1" dirty="0" err="1">
                          <a:solidFill>
                            <a:schemeClr val="tx1"/>
                          </a:solidFill>
                        </a:rPr>
                        <a:t>changeBy</a:t>
                      </a:r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(-1);</a:t>
                      </a:r>
                    </a:p>
                    <a:p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         },</a:t>
                      </a:r>
                    </a:p>
                    <a:p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         value: </a:t>
                      </a:r>
                      <a:r>
                        <a:rPr lang="en-CA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() {</a:t>
                      </a:r>
                    </a:p>
                    <a:p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             </a:t>
                      </a:r>
                      <a:r>
                        <a:rPr lang="en-CA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CA" sz="1200" b="1" dirty="0" err="1">
                          <a:solidFill>
                            <a:schemeClr val="tx1"/>
                          </a:solidFill>
                        </a:rPr>
                        <a:t>privateCounter</a:t>
                      </a:r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        }</a:t>
                      </a:r>
                    </a:p>
                    <a:p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    }</a:t>
                      </a:r>
                    </a:p>
                    <a:p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})();</a:t>
                      </a:r>
                    </a:p>
                    <a:p>
                      <a:endParaRPr lang="en-CA" sz="12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console.log('Counter value  ' + </a:t>
                      </a:r>
                      <a:r>
                        <a:rPr lang="en-CA" sz="1200" b="1" dirty="0" err="1">
                          <a:solidFill>
                            <a:schemeClr val="tx1"/>
                          </a:solidFill>
                        </a:rPr>
                        <a:t>counter.value</a:t>
                      </a:r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()); // returns 0</a:t>
                      </a:r>
                    </a:p>
                    <a:p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console.log(</a:t>
                      </a:r>
                      <a:r>
                        <a:rPr lang="en-CA" sz="1200" b="1" dirty="0" err="1">
                          <a:solidFill>
                            <a:schemeClr val="tx1"/>
                          </a:solidFill>
                        </a:rPr>
                        <a:t>counter.increment</a:t>
                      </a:r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()); </a:t>
                      </a:r>
                      <a:r>
                        <a:rPr lang="en-CA" sz="1200" b="1" dirty="0">
                          <a:solidFill>
                            <a:srgbClr val="006600"/>
                          </a:solidFill>
                        </a:rPr>
                        <a:t>// counter increased but the return result is 'undefined'(due to no return)</a:t>
                      </a:r>
                    </a:p>
                    <a:p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console.log('Counter value  ' + </a:t>
                      </a:r>
                      <a:r>
                        <a:rPr lang="en-CA" sz="1200" b="1" dirty="0" err="1">
                          <a:solidFill>
                            <a:schemeClr val="tx1"/>
                          </a:solidFill>
                        </a:rPr>
                        <a:t>counter.value</a:t>
                      </a:r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());   </a:t>
                      </a:r>
                      <a:r>
                        <a:rPr lang="en-CA" sz="1200" b="1" dirty="0">
                          <a:solidFill>
                            <a:srgbClr val="006600"/>
                          </a:solidFill>
                        </a:rPr>
                        <a:t>// returns 1</a:t>
                      </a:r>
                    </a:p>
                    <a:p>
                      <a:r>
                        <a:rPr lang="en-CA" sz="1200" b="1" dirty="0" err="1">
                          <a:solidFill>
                            <a:schemeClr val="tx1"/>
                          </a:solidFill>
                        </a:rPr>
                        <a:t>counter.increment</a:t>
                      </a:r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();</a:t>
                      </a:r>
                    </a:p>
                    <a:p>
                      <a:r>
                        <a:rPr lang="en-CA" sz="1200" b="1" dirty="0" err="1">
                          <a:solidFill>
                            <a:schemeClr val="tx1"/>
                          </a:solidFill>
                        </a:rPr>
                        <a:t>counter.increment</a:t>
                      </a:r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();</a:t>
                      </a:r>
                    </a:p>
                    <a:p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console.log('Two increments ' + </a:t>
                      </a:r>
                      <a:r>
                        <a:rPr lang="en-CA" sz="1200" b="1" dirty="0" err="1">
                          <a:solidFill>
                            <a:schemeClr val="tx1"/>
                          </a:solidFill>
                        </a:rPr>
                        <a:t>counter.value</a:t>
                      </a:r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()); </a:t>
                      </a:r>
                      <a:r>
                        <a:rPr lang="en-CA" sz="1200" b="1" dirty="0">
                          <a:solidFill>
                            <a:srgbClr val="006600"/>
                          </a:solidFill>
                        </a:rPr>
                        <a:t>// returns 3</a:t>
                      </a:r>
                    </a:p>
                    <a:p>
                      <a:r>
                        <a:rPr lang="en-CA" sz="1200" b="1" dirty="0" err="1">
                          <a:solidFill>
                            <a:schemeClr val="tx1"/>
                          </a:solidFill>
                        </a:rPr>
                        <a:t>counter.decrement</a:t>
                      </a:r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();</a:t>
                      </a:r>
                    </a:p>
                    <a:p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console.log('Decrement      '  +  </a:t>
                      </a:r>
                      <a:r>
                        <a:rPr lang="en-CA" sz="1200" b="1" dirty="0" err="1">
                          <a:solidFill>
                            <a:schemeClr val="tx1"/>
                          </a:solidFill>
                        </a:rPr>
                        <a:t>counter.value</a:t>
                      </a:r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());   </a:t>
                      </a:r>
                      <a:r>
                        <a:rPr lang="en-CA" sz="1200" b="1" dirty="0">
                          <a:solidFill>
                            <a:srgbClr val="006600"/>
                          </a:solidFill>
                        </a:rPr>
                        <a:t>// returns 2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38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040328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685800" y="1768475"/>
            <a:ext cx="7772400" cy="1338957"/>
          </a:xfrm>
        </p:spPr>
        <p:txBody>
          <a:bodyPr/>
          <a:lstStyle/>
          <a:p>
            <a:pPr eaLnBrk="1" hangingPunct="1">
              <a:defRPr/>
            </a:pPr>
            <a:r>
              <a:rPr lang="en-US" sz="6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ush Script MT" panose="03060802040406070304" pitchFamily="66" charset="0"/>
              </a:rPr>
              <a:t>Thank you!</a:t>
            </a:r>
            <a:endParaRPr lang="en-CA" sz="60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ush Script MT" panose="030608020404060703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427EC2-6CCF-4C21-8DD1-BBFDBD343E16}" type="slidenum">
              <a:rPr lang="en-CA" altLang="en-US"/>
              <a:pPr>
                <a:defRPr/>
              </a:pPr>
              <a:t>39</a:t>
            </a:fld>
            <a:endParaRPr lang="en-CA" alt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AE2CBBD-2F51-495C-B6DC-BE2DF19A0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734544"/>
            <a:ext cx="6400800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None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sz="28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Any Questions?</a:t>
            </a:r>
            <a:endParaRPr lang="en-CA" altLang="en-US" sz="280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</p:txBody>
      </p:sp>
    </p:spTree>
    <p:extLst>
      <p:ext uri="{BB962C8B-B14F-4D97-AF65-F5344CB8AC3E}">
        <p14:creationId xmlns:p14="http://schemas.microsoft.com/office/powerpoint/2010/main" val="2315396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24744"/>
            <a:ext cx="8540750" cy="497443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600" dirty="0"/>
              <a:t>Where to use JavaScript Functions</a:t>
            </a:r>
            <a:r>
              <a:rPr lang="en-US" sz="2600" dirty="0"/>
              <a:t>:</a:t>
            </a:r>
          </a:p>
          <a:p>
            <a:pPr lvl="1"/>
            <a:r>
              <a:rPr lang="en-CA" sz="2400" dirty="0"/>
              <a:t>used for event handlers on the web pages, and can be called when some events occur on the web page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2200" dirty="0"/>
              <a:t>JavaScript functions are actions or behaviors that are associated with the events on web pages.</a:t>
            </a:r>
          </a:p>
          <a:p>
            <a:pPr lvl="1"/>
            <a:r>
              <a:rPr lang="en-CA" sz="2400" dirty="0"/>
              <a:t>associated to an object to specify the behavior of the object.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2200" dirty="0"/>
              <a:t>a method or a </a:t>
            </a:r>
            <a:r>
              <a:rPr lang="en-CA" sz="22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 function</a:t>
            </a: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CA" sz="2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CA" sz="2600" dirty="0">
                <a:effectLst/>
              </a:rPr>
              <a:t>Two Types of Functions</a:t>
            </a:r>
          </a:p>
          <a:p>
            <a:pPr lvl="1"/>
            <a:r>
              <a:rPr lang="en-CA" sz="2200" dirty="0"/>
              <a:t>User-defined functions / custom functions </a:t>
            </a:r>
          </a:p>
          <a:p>
            <a:pPr lvl="1"/>
            <a:r>
              <a:rPr lang="en-CA" sz="2200" dirty="0"/>
              <a:t>Built-in functions/ global functions, which are the methods of the window object.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6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845105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User-defined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68760"/>
            <a:ext cx="8712968" cy="48304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There are several ways to define functions. e.g. function declaration and function expression:</a:t>
            </a:r>
          </a:p>
          <a:p>
            <a:pPr marL="514350" indent="-457200">
              <a:buFont typeface="+mj-lt"/>
              <a:buAutoNum type="arabicPeriod"/>
            </a:pP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declaration</a:t>
            </a:r>
            <a:r>
              <a:rPr lang="en-CA" sz="2400" dirty="0"/>
              <a:t>:  </a:t>
            </a:r>
          </a:p>
          <a:p>
            <a:pPr marL="400050" lvl="1" indent="0">
              <a:buClr>
                <a:srgbClr val="5F5F5F"/>
              </a:buClr>
              <a:buNone/>
            </a:pPr>
            <a:r>
              <a:rPr lang="en-CA" sz="2000" dirty="0">
                <a:effectLst/>
              </a:rPr>
              <a:t>Syntax:</a:t>
            </a: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r>
              <a:rPr lang="en-CA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functionName</a:t>
            </a:r>
            <a:r>
              <a:rPr lang="en-CA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parameter1, parameter2, …) </a:t>
            </a: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</a:t>
            </a: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CA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functionBody</a:t>
            </a: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400050" lvl="1" indent="0">
              <a:buClr>
                <a:srgbClr val="5F5F5F"/>
              </a:buClr>
              <a:buNone/>
            </a:pP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square(number) {</a:t>
            </a: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CA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</a:t>
            </a: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number * number;</a:t>
            </a: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console.log( square(</a:t>
            </a:r>
            <a:r>
              <a:rPr lang="en-CA" sz="1800" dirty="0">
                <a:solidFill>
                  <a:srgbClr val="C648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);</a:t>
            </a:r>
          </a:p>
          <a:p>
            <a:pPr marL="400050" lvl="1" indent="0">
              <a:buClr>
                <a:srgbClr val="5F5F5F"/>
              </a:buClr>
              <a:buNone/>
            </a:pP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Note: </a:t>
            </a: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function is not executed until it is called.</a:t>
            </a:r>
          </a:p>
          <a:p>
            <a:pPr marL="800100" lvl="2" indent="0">
              <a:buClr>
                <a:srgbClr val="5F5F5F"/>
              </a:buClr>
              <a:buNone/>
            </a:pPr>
            <a:endParaRPr lang="en-CA" sz="900" dirty="0"/>
          </a:p>
          <a:p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5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608699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User-defined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68760"/>
            <a:ext cx="8712968" cy="4830415"/>
          </a:xfrm>
        </p:spPr>
        <p:txBody>
          <a:bodyPr/>
          <a:lstStyle/>
          <a:p>
            <a:pPr marL="514350" indent="-457200">
              <a:buFont typeface="+mj-lt"/>
              <a:buAutoNum type="arabicPeriod" startAt="2"/>
            </a:pP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expression</a:t>
            </a:r>
            <a:r>
              <a:rPr lang="en-CA" sz="2400" dirty="0"/>
              <a:t>:</a:t>
            </a:r>
          </a:p>
          <a:p>
            <a:pPr marL="400050" lvl="1" indent="0">
              <a:buClr>
                <a:srgbClr val="5F5F5F"/>
              </a:buClr>
              <a:buNone/>
            </a:pPr>
            <a:r>
              <a:rPr lang="en-CA" sz="2000" dirty="0">
                <a:effectLst/>
              </a:rPr>
              <a:t>Syntax:</a:t>
            </a: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CA" sz="1800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functionName</a:t>
            </a:r>
            <a:r>
              <a:rPr lang="en-CA" sz="1800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CA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(parameter1, parameter2, …) </a:t>
            </a: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</a:t>
            </a: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functionBody</a:t>
            </a:r>
            <a:endParaRPr lang="en-CA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r>
              <a:rPr lang="en-CA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000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marL="800100" lvl="2" indent="0">
              <a:buClr>
                <a:srgbClr val="5F5F5F"/>
              </a:buClr>
              <a:buNone/>
            </a:pPr>
            <a:endParaRPr lang="en-CA" sz="2000" b="1" dirty="0">
              <a:solidFill>
                <a:srgbClr val="66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00050" lvl="1" indent="0">
              <a:buClr>
                <a:srgbClr val="5F5F5F"/>
              </a:buClr>
              <a:buNone/>
            </a:pP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square = </a:t>
            </a:r>
            <a:r>
              <a:rPr lang="en-CA" sz="1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(number) {</a:t>
            </a: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CA" sz="1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</a:t>
            </a: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number * number;</a:t>
            </a: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console.log( square(5) );</a:t>
            </a:r>
          </a:p>
          <a:p>
            <a:pPr marL="800100" lvl="2" indent="0">
              <a:buClr>
                <a:srgbClr val="5F5F5F"/>
              </a:buClr>
              <a:buNone/>
            </a:pPr>
            <a:endParaRPr lang="en-CA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00050" lvl="1" indent="0">
              <a:buClr>
                <a:srgbClr val="5F5F5F"/>
              </a:buClr>
              <a:buNone/>
            </a:pP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Note: </a:t>
            </a: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is actually assigning an "anonymous function" to a variable </a:t>
            </a:r>
          </a:p>
          <a:p>
            <a:pPr marL="800100" lvl="2" indent="0">
              <a:buClr>
                <a:srgbClr val="5F5F5F"/>
              </a:buClr>
              <a:buNone/>
            </a:pPr>
            <a:endParaRPr lang="en-CA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117146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and Return Value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Parameters are used to pass values to functions</a:t>
            </a:r>
          </a:p>
          <a:p>
            <a:pPr lvl="1"/>
            <a:r>
              <a:rPr lang="en-CA" sz="2400" dirty="0"/>
              <a:t>Parameters are also referred to as arguments</a:t>
            </a:r>
          </a:p>
          <a:p>
            <a:pPr lvl="1"/>
            <a:r>
              <a:rPr lang="en-CA" sz="2400" dirty="0"/>
              <a:t>Multiple parameters can be used within each function </a:t>
            </a:r>
          </a:p>
          <a:p>
            <a:pPr lvl="1"/>
            <a:r>
              <a:rPr lang="en-CA" sz="2400" dirty="0"/>
              <a:t>Passed by value vs passed by ‘reference’</a:t>
            </a:r>
          </a:p>
          <a:p>
            <a:pPr lvl="2"/>
            <a:r>
              <a:rPr lang="en-CA" sz="2000" dirty="0"/>
              <a:t>Primitive parameters (number, string and </a:t>
            </a:r>
            <a:r>
              <a:rPr lang="en-CA" sz="2000" dirty="0" err="1"/>
              <a:t>boolean</a:t>
            </a:r>
            <a:r>
              <a:rPr lang="en-CA" sz="2000" dirty="0"/>
              <a:t>) are passed to functions by value;</a:t>
            </a:r>
          </a:p>
          <a:p>
            <a:pPr lvl="2"/>
            <a:r>
              <a:rPr lang="en-CA" sz="2000" dirty="0"/>
              <a:t>objects (i.e. a non-primitive value, such as Array or a user-defined object) are passed to functions by ‘reference’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Return value</a:t>
            </a:r>
          </a:p>
          <a:p>
            <a:pPr lvl="1"/>
            <a:r>
              <a:rPr lang="en-CA" sz="2400" dirty="0"/>
              <a:t>Return data type is not necessary to be specified.</a:t>
            </a:r>
          </a:p>
          <a:p>
            <a:pPr lvl="1"/>
            <a:r>
              <a:rPr lang="en-CA" altLang="en-US" sz="2400" dirty="0">
                <a:solidFill>
                  <a:schemeClr val="tx2"/>
                </a:solidFill>
              </a:rPr>
              <a:t>The return statement is optional. </a:t>
            </a:r>
            <a:endParaRPr lang="en-CA" sz="2400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7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9318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Function without return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8</a:t>
            </a:fld>
            <a:endParaRPr lang="en-CA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269831"/>
              </p:ext>
            </p:extLst>
          </p:nvPr>
        </p:nvGraphicFramePr>
        <p:xfrm>
          <a:off x="827584" y="2276872"/>
          <a:ext cx="7488832" cy="406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8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9872">
                <a:tc>
                  <a:txBody>
                    <a:bodyPr/>
                    <a:lstStyle/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greetings("</a:t>
                      </a:r>
                      <a:r>
                        <a:rPr lang="en-CA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Justin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"); </a:t>
                      </a:r>
                      <a:r>
                        <a:rPr lang="en-CA" sz="2000" b="0" kern="1200" dirty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// call the greetings function; works.</a:t>
                      </a:r>
                    </a:p>
                    <a:p>
                      <a:endParaRPr lang="en-CA" sz="105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CA" sz="2000" b="1" dirty="0">
                          <a:solidFill>
                            <a:srgbClr val="0000FF"/>
                          </a:solidFill>
                        </a:rPr>
                        <a:t>function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greetings (name) { </a:t>
                      </a:r>
                      <a:r>
                        <a:rPr lang="en-US" sz="2000" b="0" dirty="0">
                          <a:solidFill>
                            <a:srgbClr val="006600"/>
                          </a:solidFill>
                        </a:rPr>
                        <a:t>// using function declaration approach</a:t>
                      </a:r>
                      <a:endParaRPr lang="en-CA" sz="2000" b="0" dirty="0">
                        <a:solidFill>
                          <a:srgbClr val="006600"/>
                        </a:solidFill>
                      </a:endParaRP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  console.log("</a:t>
                      </a:r>
                      <a:r>
                        <a:rPr lang="en-CA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Hello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" + name);</a:t>
                      </a: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endParaRPr lang="en-CA" sz="105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CA" sz="2000" b="0" kern="1200" dirty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//go(); // will give "Exception: </a:t>
                      </a:r>
                      <a:r>
                        <a:rPr lang="en-CA" sz="2000" b="0" kern="1200" dirty="0" err="1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TypeError</a:t>
                      </a:r>
                      <a:r>
                        <a:rPr lang="en-CA" sz="2000" b="0" kern="1200" dirty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: go is not a function"</a:t>
                      </a:r>
                    </a:p>
                    <a:p>
                      <a:endParaRPr lang="en-CA" sz="105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go = </a:t>
                      </a:r>
                      <a:r>
                        <a:rPr lang="en-CA" sz="20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() { </a:t>
                      </a:r>
                      <a:r>
                        <a:rPr lang="en-US" sz="2000" b="0" kern="1200" dirty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// using function expression approach</a:t>
                      </a:r>
                    </a:p>
                    <a:p>
                      <a:endParaRPr lang="en-CA" sz="105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  console.log( "</a:t>
                      </a:r>
                      <a:r>
                        <a:rPr lang="en-CA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GO LEAFS GO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" );</a:t>
                      </a: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}</a:t>
                      </a:r>
                      <a:r>
                        <a:rPr lang="en-CA" sz="2800" b="1" dirty="0">
                          <a:solidFill>
                            <a:srgbClr val="FF0000"/>
                          </a:solidFill>
                        </a:rPr>
                        <a:t>;</a:t>
                      </a:r>
                    </a:p>
                    <a:p>
                      <a:endParaRPr lang="en-CA" sz="105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go(); 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0670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Functions with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9</a:t>
            </a:fld>
            <a:endParaRPr lang="en-CA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289913"/>
              </p:ext>
            </p:extLst>
          </p:nvPr>
        </p:nvGraphicFramePr>
        <p:xfrm>
          <a:off x="827584" y="2276872"/>
          <a:ext cx="7488832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8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9872">
                <a:tc>
                  <a:txBody>
                    <a:bodyPr/>
                    <a:lstStyle/>
                    <a:p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CA" sz="2000" b="0" dirty="0">
                          <a:solidFill>
                            <a:srgbClr val="006600"/>
                          </a:solidFill>
                        </a:rPr>
                        <a:t>// </a:t>
                      </a:r>
                      <a:r>
                        <a:rPr lang="en-CA" sz="2000" b="0" kern="1200" dirty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using </a:t>
                      </a:r>
                      <a:r>
                        <a:rPr lang="en-CA" sz="2000" b="0" kern="1200" dirty="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function declaration </a:t>
                      </a:r>
                      <a:r>
                        <a:rPr lang="en-CA" sz="2000" b="0" kern="1200" dirty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approach</a:t>
                      </a:r>
                    </a:p>
                    <a:p>
                      <a:r>
                        <a:rPr lang="en-CA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CA" sz="20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en-CA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addTwoNumbers</a:t>
                      </a:r>
                      <a:r>
                        <a:rPr lang="en-CA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(a, b) {</a:t>
                      </a:r>
                    </a:p>
                    <a:p>
                      <a:r>
                        <a:rPr lang="en-CA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CA" sz="20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n-CA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 + b;</a:t>
                      </a:r>
                    </a:p>
                    <a:p>
                      <a:r>
                        <a:rPr lang="en-CA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endParaRPr lang="en-CA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CA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CA" sz="2000" b="0" kern="1200" dirty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// using</a:t>
                      </a:r>
                      <a:r>
                        <a:rPr lang="en-CA" sz="2000" b="0" kern="1200" baseline="0" dirty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sz="2000" b="0" kern="1200" baseline="0" dirty="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n-CA" sz="2000" b="0" kern="1200" dirty="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unction expression </a:t>
                      </a:r>
                      <a:r>
                        <a:rPr lang="en-CA" sz="2000" b="0" kern="1200" dirty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approach</a:t>
                      </a:r>
                    </a:p>
                    <a:p>
                      <a:r>
                        <a:rPr lang="en-CA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CA" sz="20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CA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add2numbers = </a:t>
                      </a:r>
                      <a:r>
                        <a:rPr lang="en-CA" sz="20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en-CA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, b){</a:t>
                      </a: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CA" sz="20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a + b;</a:t>
                      </a: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 }</a:t>
                      </a:r>
                      <a:r>
                        <a:rPr lang="en-CA" sz="20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;</a:t>
                      </a:r>
                    </a:p>
                    <a:p>
                      <a:endParaRPr lang="en-CA" sz="9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 console.log( </a:t>
                      </a:r>
                      <a:r>
                        <a:rPr lang="en-CA" sz="2000" b="0" dirty="0" err="1">
                          <a:solidFill>
                            <a:schemeClr val="tx1"/>
                          </a:solidFill>
                        </a:rPr>
                        <a:t>addTwoNumbers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CA" sz="2000" b="1" kern="1200" dirty="0">
                          <a:solidFill>
                            <a:srgbClr val="C6481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CA" sz="20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CA" sz="2000" b="1" kern="1200" dirty="0">
                          <a:solidFill>
                            <a:srgbClr val="C6481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) ); </a:t>
                      </a:r>
                      <a:r>
                        <a:rPr lang="en-CA" sz="2000" b="0" kern="1200" dirty="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// 5</a:t>
                      </a: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 console.log( add2numbers(</a:t>
                      </a:r>
                      <a:r>
                        <a:rPr lang="en-CA" sz="2000" b="1" kern="1200" dirty="0">
                          <a:solidFill>
                            <a:srgbClr val="C6481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CA" sz="2000" b="1" kern="1200" dirty="0">
                          <a:solidFill>
                            <a:srgbClr val="C6481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) );     </a:t>
                      </a:r>
                      <a:r>
                        <a:rPr lang="en-CA" sz="2000" b="0" kern="1200" dirty="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// 6</a:t>
                      </a:r>
                    </a:p>
                    <a:p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966787"/>
      </p:ext>
    </p:extLst>
  </p:cSld>
  <p:clrMapOvr>
    <a:masterClrMapping/>
  </p:clrMapOvr>
</p:sld>
</file>

<file path=ppt/theme/theme1.xml><?xml version="1.0" encoding="utf-8"?>
<a:theme xmlns:a="http://schemas.openxmlformats.org/drawingml/2006/main" name="Compas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7998</TotalTime>
  <Words>2834</Words>
  <Application>Microsoft Office PowerPoint</Application>
  <PresentationFormat>On-screen Show (4:3)</PresentationFormat>
  <Paragraphs>504</Paragraphs>
  <Slides>39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1" baseType="lpstr">
      <vt:lpstr>Arial</vt:lpstr>
      <vt:lpstr>Brush Script MT</vt:lpstr>
      <vt:lpstr>Comic Sans MS</vt:lpstr>
      <vt:lpstr>Courier New</vt:lpstr>
      <vt:lpstr>Tahoma</vt:lpstr>
      <vt:lpstr>Tahoma (Body)</vt:lpstr>
      <vt:lpstr>Tahoma (Headings)</vt:lpstr>
      <vt:lpstr>Times New Roman</vt:lpstr>
      <vt:lpstr>Verdana</vt:lpstr>
      <vt:lpstr>Verdana</vt:lpstr>
      <vt:lpstr>Wingdings</vt:lpstr>
      <vt:lpstr>Compass</vt:lpstr>
      <vt:lpstr>WEB222 - Web Programming Principles</vt:lpstr>
      <vt:lpstr>Agenda</vt:lpstr>
      <vt:lpstr>JavaScript Function</vt:lpstr>
      <vt:lpstr>JavaScript Function</vt:lpstr>
      <vt:lpstr>User-defined Functions</vt:lpstr>
      <vt:lpstr>User-defined Functions</vt:lpstr>
      <vt:lpstr>Parameter and Return Value</vt:lpstr>
      <vt:lpstr>Example </vt:lpstr>
      <vt:lpstr>Example </vt:lpstr>
      <vt:lpstr>Example</vt:lpstr>
      <vt:lpstr>More about Function</vt:lpstr>
      <vt:lpstr>More about Function</vt:lpstr>
      <vt:lpstr>JavaScript Built-in / Global Functions</vt:lpstr>
      <vt:lpstr>The prompt() Function</vt:lpstr>
      <vt:lpstr>parseFloat() Function</vt:lpstr>
      <vt:lpstr>parseInt() Function</vt:lpstr>
      <vt:lpstr>Examples with radix (or base)</vt:lpstr>
      <vt:lpstr>Number() and String() Functions</vt:lpstr>
      <vt:lpstr>Converting Without Using Functions</vt:lpstr>
      <vt:lpstr>isNaN() Function</vt:lpstr>
      <vt:lpstr>isFinite() Function</vt:lpstr>
      <vt:lpstr>eval() Function</vt:lpstr>
      <vt:lpstr>encodeURI() Function</vt:lpstr>
      <vt:lpstr>toFixed() Method</vt:lpstr>
      <vt:lpstr>Variable Scope</vt:lpstr>
      <vt:lpstr>Variable Scope</vt:lpstr>
      <vt:lpstr>Example</vt:lpstr>
      <vt:lpstr>About Variable Scope</vt:lpstr>
      <vt:lpstr>Scope – C vs JavaScript </vt:lpstr>
      <vt:lpstr>"Closure" in JavaScript</vt:lpstr>
      <vt:lpstr>"Closure" in JavaScript </vt:lpstr>
      <vt:lpstr>Closure Example</vt:lpstr>
      <vt:lpstr>Function Expression and Anonymous Function</vt:lpstr>
      <vt:lpstr>Why closures? </vt:lpstr>
      <vt:lpstr>Why closures? </vt:lpstr>
      <vt:lpstr>Why closures? </vt:lpstr>
      <vt:lpstr>More Example of Closure</vt:lpstr>
      <vt:lpstr>Advanced - Improved Counter Using Closure</vt:lpstr>
      <vt:lpstr>Thank you!</vt:lpstr>
    </vt:vector>
  </TitlesOfParts>
  <Company>Compaq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2 - WEB222</dc:title>
  <dc:creator>Wei Song</dc:creator>
  <cp:lastModifiedBy>Wei Song</cp:lastModifiedBy>
  <cp:revision>285</cp:revision>
  <cp:lastPrinted>2001-07-23T19:37:02Z</cp:lastPrinted>
  <dcterms:created xsi:type="dcterms:W3CDTF">2001-03-26T00:24:34Z</dcterms:created>
  <dcterms:modified xsi:type="dcterms:W3CDTF">2017-09-18T11:23:07Z</dcterms:modified>
</cp:coreProperties>
</file>