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8" r:id="rId4"/>
    <p:sldId id="280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2" r:id="rId16"/>
    <p:sldId id="373" r:id="rId17"/>
    <p:sldId id="375" r:id="rId18"/>
    <p:sldId id="376" r:id="rId19"/>
    <p:sldId id="378" r:id="rId20"/>
    <p:sldId id="377" r:id="rId21"/>
    <p:sldId id="379" r:id="rId22"/>
    <p:sldId id="380" r:id="rId23"/>
    <p:sldId id="381" r:id="rId24"/>
    <p:sldId id="382" r:id="rId25"/>
    <p:sldId id="417" r:id="rId26"/>
    <p:sldId id="389" r:id="rId27"/>
    <p:sldId id="418" r:id="rId28"/>
    <p:sldId id="386" r:id="rId29"/>
    <p:sldId id="388" r:id="rId30"/>
    <p:sldId id="419" r:id="rId31"/>
    <p:sldId id="390" r:id="rId32"/>
    <p:sldId id="391" r:id="rId33"/>
    <p:sldId id="392" r:id="rId34"/>
    <p:sldId id="393" r:id="rId35"/>
    <p:sldId id="394" r:id="rId36"/>
    <p:sldId id="395" r:id="rId37"/>
    <p:sldId id="398" r:id="rId38"/>
    <p:sldId id="399" r:id="rId39"/>
    <p:sldId id="396" r:id="rId40"/>
    <p:sldId id="397" r:id="rId41"/>
    <p:sldId id="400" r:id="rId42"/>
    <p:sldId id="401" r:id="rId43"/>
    <p:sldId id="402" r:id="rId44"/>
    <p:sldId id="412" r:id="rId45"/>
    <p:sldId id="421" r:id="rId46"/>
    <p:sldId id="420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6" autoAdjust="0"/>
    <p:restoredTop sz="96706" autoAdjust="0"/>
  </p:normalViewPr>
  <p:slideViewPr>
    <p:cSldViewPr>
      <p:cViewPr varScale="1">
        <p:scale>
          <a:sx n="126" d="100"/>
          <a:sy n="126" d="100"/>
        </p:scale>
        <p:origin x="28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ECBB3D4F-E2F1-454C-860F-B8D7623ED9C7}"/>
    <pc:docChg chg="undo custSel modSld">
      <pc:chgData name="Wei Song" userId="c2a9b83f-7d42-4d04-8154-38391ae5e9d6" providerId="ADAL" clId="{ECBB3D4F-E2F1-454C-860F-B8D7623ED9C7}" dt="2017-09-24T15:20:55.712" v="41" actId="20577"/>
      <pc:docMkLst>
        <pc:docMk/>
      </pc:docMkLst>
      <pc:sldChg chg="modSp">
        <pc:chgData name="Wei Song" userId="c2a9b83f-7d42-4d04-8154-38391ae5e9d6" providerId="ADAL" clId="{ECBB3D4F-E2F1-454C-860F-B8D7623ED9C7}" dt="2017-09-24T15:20:55.712" v="41" actId="20577"/>
        <pc:sldMkLst>
          <pc:docMk/>
          <pc:sldMk cId="0" sldId="266"/>
        </pc:sldMkLst>
        <pc:spChg chg="mod">
          <ac:chgData name="Wei Song" userId="c2a9b83f-7d42-4d04-8154-38391ae5e9d6" providerId="ADAL" clId="{ECBB3D4F-E2F1-454C-860F-B8D7623ED9C7}" dt="2017-09-24T15:20:55.712" v="41" actId="20577"/>
          <ac:spMkLst>
            <pc:docMk/>
            <pc:sldMk cId="0" sldId="266"/>
            <ac:spMk id="52229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04:02.918" v="5" actId="313"/>
        <pc:sldMkLst>
          <pc:docMk/>
          <pc:sldMk cId="3139767838" sldId="370"/>
        </pc:sldMkLst>
        <pc:graphicFrameChg chg="modGraphic">
          <ac:chgData name="Wei Song" userId="c2a9b83f-7d42-4d04-8154-38391ae5e9d6" providerId="ADAL" clId="{ECBB3D4F-E2F1-454C-860F-B8D7623ED9C7}" dt="2017-09-24T15:04:02.918" v="5" actId="313"/>
          <ac:graphicFrameMkLst>
            <pc:docMk/>
            <pc:sldMk cId="3139767838" sldId="370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24T15:04:48.579" v="8" actId="313"/>
        <pc:sldMkLst>
          <pc:docMk/>
          <pc:sldMk cId="752093310" sldId="375"/>
        </pc:sldMkLst>
        <pc:graphicFrameChg chg="modGraphic">
          <ac:chgData name="Wei Song" userId="c2a9b83f-7d42-4d04-8154-38391ae5e9d6" providerId="ADAL" clId="{ECBB3D4F-E2F1-454C-860F-B8D7623ED9C7}" dt="2017-09-24T15:04:48.579" v="8" actId="313"/>
          <ac:graphicFrameMkLst>
            <pc:docMk/>
            <pc:sldMk cId="752093310" sldId="375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18T14:40:36.236" v="2" actId="20577"/>
        <pc:sldMkLst>
          <pc:docMk/>
          <pc:sldMk cId="2284234566" sldId="389"/>
        </pc:sldMkLst>
        <pc:spChg chg="mod">
          <ac:chgData name="Wei Song" userId="c2a9b83f-7d42-4d04-8154-38391ae5e9d6" providerId="ADAL" clId="{ECBB3D4F-E2F1-454C-860F-B8D7623ED9C7}" dt="2017-09-18T14:40:36.236" v="2" actId="20577"/>
          <ac:spMkLst>
            <pc:docMk/>
            <pc:sldMk cId="2284234566" sldId="389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18T14:34:41.599" v="0" actId="20577"/>
        <pc:sldMkLst>
          <pc:docMk/>
          <pc:sldMk cId="3192440515" sldId="417"/>
        </pc:sldMkLst>
        <pc:spChg chg="mod">
          <ac:chgData name="Wei Song" userId="c2a9b83f-7d42-4d04-8154-38391ae5e9d6" providerId="ADAL" clId="{ECBB3D4F-E2F1-454C-860F-B8D7623ED9C7}" dt="2017-09-18T14:34:41.599" v="0" actId="20577"/>
          <ac:spMkLst>
            <pc:docMk/>
            <pc:sldMk cId="3192440515" sldId="417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18:20.195" v="40" actId="20577"/>
        <pc:sldMkLst>
          <pc:docMk/>
          <pc:sldMk cId="2017272621" sldId="421"/>
        </pc:sldMkLst>
        <pc:spChg chg="mod">
          <ac:chgData name="Wei Song" userId="c2a9b83f-7d42-4d04-8154-38391ae5e9d6" providerId="ADAL" clId="{ECBB3D4F-E2F1-454C-860F-B8D7623ED9C7}" dt="2017-09-24T15:18:20.195" v="40" actId="20577"/>
          <ac:spMkLst>
            <pc:docMk/>
            <pc:sldMk cId="2017272621" sldId="421"/>
            <ac:spMk id="583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Code example:</a:t>
            </a:r>
          </a:p>
          <a:p>
            <a:endParaRPr lang="en-US" dirty="0"/>
          </a:p>
          <a:p>
            <a:r>
              <a:rPr lang="en-CA" sz="1200" dirty="0"/>
              <a:t>var </a:t>
            </a:r>
            <a:r>
              <a:rPr lang="en-CA" sz="1200" dirty="0" err="1"/>
              <a:t>registeredNames</a:t>
            </a:r>
            <a:r>
              <a:rPr lang="en-CA" sz="1200" dirty="0"/>
              <a:t> = [];</a:t>
            </a:r>
          </a:p>
          <a:p>
            <a:r>
              <a:rPr lang="en-CA" sz="1200" dirty="0"/>
              <a:t>var patt1 = /^[a-</a:t>
            </a:r>
            <a:r>
              <a:rPr lang="en-CA" sz="1200" dirty="0" err="1"/>
              <a:t>zA</a:t>
            </a:r>
            <a:r>
              <a:rPr lang="en-CA" sz="1200" dirty="0"/>
              <a:t>-Z]{4,}$/;</a:t>
            </a:r>
          </a:p>
          <a:p>
            <a:endParaRPr lang="en-CA" sz="400" dirty="0"/>
          </a:p>
          <a:p>
            <a:r>
              <a:rPr lang="en-CA" sz="1200" dirty="0"/>
              <a:t>while(true){</a:t>
            </a:r>
          </a:p>
          <a:p>
            <a:r>
              <a:rPr lang="en-CA" sz="1200" dirty="0"/>
              <a:t>   var name = prompt("Please enter a name");</a:t>
            </a:r>
          </a:p>
          <a:p>
            <a:r>
              <a:rPr lang="en-CA" sz="1200" dirty="0"/>
              <a:t>   if(name &amp;&amp; name != "null") {</a:t>
            </a:r>
          </a:p>
          <a:p>
            <a:r>
              <a:rPr lang="en-CA" sz="1200" dirty="0"/>
              <a:t>      if(patt1.test(name)) {</a:t>
            </a:r>
          </a:p>
          <a:p>
            <a:r>
              <a:rPr lang="en-CA" sz="1200" dirty="0"/>
              <a:t>         </a:t>
            </a:r>
            <a:r>
              <a:rPr lang="en-CA" sz="1200" dirty="0" err="1"/>
              <a:t>registeredNames.push</a:t>
            </a:r>
            <a:r>
              <a:rPr lang="en-CA" sz="1200" dirty="0"/>
              <a:t>(name);</a:t>
            </a:r>
          </a:p>
          <a:p>
            <a:r>
              <a:rPr lang="en-CA" sz="1200" dirty="0"/>
              <a:t>         console.log(name + ": registered!");</a:t>
            </a:r>
          </a:p>
          <a:p>
            <a:r>
              <a:rPr lang="en-CA" sz="1200" dirty="0"/>
              <a:t>      }    </a:t>
            </a:r>
          </a:p>
          <a:p>
            <a:r>
              <a:rPr lang="en-CA" sz="1200" dirty="0"/>
              <a:t>      else console.log("At least 4 alphabetical alphabetic character! \</a:t>
            </a:r>
            <a:r>
              <a:rPr lang="en-CA" sz="1200" dirty="0" err="1"/>
              <a:t>nTry</a:t>
            </a:r>
            <a:r>
              <a:rPr lang="en-CA" sz="1200" dirty="0"/>
              <a:t> again.");</a:t>
            </a:r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   else break; // when type nothing ("") or cancel</a:t>
            </a:r>
          </a:p>
          <a:p>
            <a:r>
              <a:rPr lang="en-CA" sz="1200" dirty="0"/>
              <a:t>}</a:t>
            </a:r>
          </a:p>
          <a:p>
            <a:endParaRPr lang="en-CA" sz="400" dirty="0"/>
          </a:p>
          <a:p>
            <a:r>
              <a:rPr lang="en-CA" sz="1200" dirty="0"/>
              <a:t>console.log("Registered Students: " + </a:t>
            </a:r>
            <a:r>
              <a:rPr lang="en-CA" sz="1200" dirty="0" err="1"/>
              <a:t>registeredNames</a:t>
            </a:r>
            <a:r>
              <a:rPr lang="en-CA" sz="1200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JavaScript array as map</a:t>
            </a:r>
          </a:p>
          <a:p>
            <a:r>
              <a:rPr lang="en-CA" dirty="0"/>
              <a:t>var arrayName2 = new Array(); </a:t>
            </a:r>
          </a:p>
          <a:p>
            <a:r>
              <a:rPr lang="en-CA" dirty="0"/>
              <a:t>     arrayName2["</a:t>
            </a:r>
            <a:r>
              <a:rPr lang="en-CA" dirty="0" err="1"/>
              <a:t>br</a:t>
            </a:r>
            <a:r>
              <a:rPr lang="en-CA" dirty="0"/>
              <a:t>"] = "brown"; </a:t>
            </a:r>
          </a:p>
          <a:p>
            <a:r>
              <a:rPr lang="en-CA" dirty="0"/>
              <a:t>     arrayName2["</a:t>
            </a:r>
            <a:r>
              <a:rPr lang="en-CA" dirty="0" err="1"/>
              <a:t>bl</a:t>
            </a:r>
            <a:r>
              <a:rPr lang="en-CA" dirty="0"/>
              <a:t>"] = "blue"; </a:t>
            </a:r>
          </a:p>
          <a:p>
            <a:r>
              <a:rPr lang="en-CA" dirty="0"/>
              <a:t>     arrayName2[15] = 15; </a:t>
            </a:r>
          </a:p>
          <a:p>
            <a:r>
              <a:rPr lang="en-CA" dirty="0"/>
              <a:t>     arrayName2[3] = "red";</a:t>
            </a:r>
          </a:p>
          <a:p>
            <a:endParaRPr lang="en-CA" dirty="0"/>
          </a:p>
          <a:p>
            <a:r>
              <a:rPr lang="en-CA" dirty="0"/>
              <a:t>for (var property in arrayName2) {</a:t>
            </a:r>
          </a:p>
          <a:p>
            <a:r>
              <a:rPr lang="en-CA" dirty="0"/>
              <a:t>    alert(property + "\n" + arrayName2[property]);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0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69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7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1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/>
              <a:t> 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myRe</a:t>
            </a:r>
            <a:r>
              <a:rPr lang="en-CA" dirty="0"/>
              <a:t> = /ab*/g;</a:t>
            </a:r>
          </a:p>
          <a:p>
            <a:r>
              <a:rPr lang="en-CA" dirty="0"/>
              <a:t>   var </a:t>
            </a:r>
            <a:r>
              <a:rPr lang="en-CA" dirty="0" err="1"/>
              <a:t>str</a:t>
            </a:r>
            <a:r>
              <a:rPr lang="en-CA" dirty="0"/>
              <a:t> = "</a:t>
            </a:r>
            <a:r>
              <a:rPr lang="en-CA" dirty="0" err="1"/>
              <a:t>abbcdefabh</a:t>
            </a:r>
            <a:r>
              <a:rPr lang="en-CA" dirty="0"/>
              <a:t>";</a:t>
            </a:r>
          </a:p>
          <a:p>
            <a:r>
              <a:rPr lang="en-CA" dirty="0"/>
              <a:t>   var </a:t>
            </a:r>
            <a:r>
              <a:rPr lang="en-CA" dirty="0" err="1"/>
              <a:t>myArray</a:t>
            </a:r>
            <a:r>
              <a:rPr lang="en-CA" dirty="0"/>
              <a:t>;</a:t>
            </a:r>
          </a:p>
          <a:p>
            <a:r>
              <a:rPr lang="en-CA" dirty="0"/>
              <a:t>   var </a:t>
            </a:r>
            <a:r>
              <a:rPr lang="en-CA" dirty="0" err="1"/>
              <a:t>msg</a:t>
            </a:r>
            <a:r>
              <a:rPr lang="en-CA" dirty="0"/>
              <a:t> = "";</a:t>
            </a:r>
          </a:p>
          <a:p>
            <a:r>
              <a:rPr lang="en-CA" dirty="0"/>
              <a:t>   while ((</a:t>
            </a:r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myRe.exec</a:t>
            </a:r>
            <a:r>
              <a:rPr lang="en-CA" dirty="0"/>
              <a:t>(</a:t>
            </a:r>
            <a:r>
              <a:rPr lang="en-CA" dirty="0" err="1"/>
              <a:t>str</a:t>
            </a:r>
            <a:r>
              <a:rPr lang="en-CA" dirty="0"/>
              <a:t>)) !== null) {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"Next match starts at " + </a:t>
            </a:r>
            <a:r>
              <a:rPr lang="en-CA" dirty="0" err="1"/>
              <a:t>myRe.lastIndex</a:t>
            </a:r>
            <a:r>
              <a:rPr lang="en-CA" dirty="0"/>
              <a:t> + " -- ";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"Found " + </a:t>
            </a:r>
            <a:r>
              <a:rPr lang="en-CA" dirty="0" err="1"/>
              <a:t>myArray</a:t>
            </a:r>
            <a:r>
              <a:rPr lang="en-CA" dirty="0"/>
              <a:t>[0] + ".\n";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a </a:t>
            </a:r>
            <a:r>
              <a:rPr lang="en-CA" dirty="0" err="1"/>
              <a:t>lert</a:t>
            </a:r>
            <a:r>
              <a:rPr lang="en-CA" dirty="0"/>
              <a:t>(</a:t>
            </a:r>
            <a:r>
              <a:rPr lang="en-CA" dirty="0" err="1"/>
              <a:t>msg</a:t>
            </a:r>
            <a:r>
              <a:rPr lang="en-CA" dirty="0"/>
              <a:t>);   // Next match starts at 3 -- Found abb.</a:t>
            </a:r>
          </a:p>
          <a:p>
            <a:r>
              <a:rPr lang="en-CA" dirty="0"/>
              <a:t>	         // Next match starts at 9 -- Found 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99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A </a:t>
            </a:r>
            <a:r>
              <a:rPr lang="en-CA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1200" dirty="0"/>
              <a:t>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It returns an </a:t>
            </a:r>
            <a:r>
              <a:rPr lang="en-CA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200" dirty="0"/>
              <a:t>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1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>
                <a:solidFill>
                  <a:srgbClr val="0000CC"/>
                </a:solidFill>
              </a:rPr>
              <a:t>var</a:t>
            </a:r>
            <a:r>
              <a:rPr lang="en-CA" sz="1200" dirty="0">
                <a:solidFill>
                  <a:srgbClr val="0000CC"/>
                </a:solidFill>
              </a:rPr>
              <a:t> patt1 = /to/</a:t>
            </a:r>
            <a:r>
              <a:rPr lang="en-CA" sz="1200" dirty="0" err="1">
                <a:solidFill>
                  <a:srgbClr val="0000CC"/>
                </a:solidFill>
              </a:rPr>
              <a:t>i</a:t>
            </a:r>
            <a:r>
              <a:rPr lang="en-CA" sz="1200" dirty="0">
                <a:solidFill>
                  <a:srgbClr val="0000CC"/>
                </a:solidFill>
              </a:rPr>
              <a:t>;    </a:t>
            </a:r>
            <a:r>
              <a:rPr lang="en-CA" sz="1100" dirty="0"/>
              <a:t>// i: ignore case-sensitivity</a:t>
            </a:r>
          </a:p>
          <a:p>
            <a:r>
              <a:rPr lang="en-CA" sz="1100" dirty="0"/>
              <a:t>   // same as:  </a:t>
            </a:r>
            <a:r>
              <a:rPr lang="en-CA" sz="1100" dirty="0" err="1"/>
              <a:t>var</a:t>
            </a:r>
            <a:r>
              <a:rPr lang="en-CA" sz="1100" dirty="0"/>
              <a:t> patt1 = new </a:t>
            </a:r>
            <a:r>
              <a:rPr lang="en-CA" sz="1100" dirty="0" err="1"/>
              <a:t>RegExp</a:t>
            </a:r>
            <a:r>
              <a:rPr lang="en-CA" sz="1100" dirty="0"/>
              <a:t>("to", "</a:t>
            </a:r>
            <a:r>
              <a:rPr lang="en-CA" sz="1100" dirty="0" err="1"/>
              <a:t>i</a:t>
            </a:r>
            <a:r>
              <a:rPr lang="en-CA" sz="1100" dirty="0"/>
              <a:t>"); 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    // [ "to" ] </a:t>
            </a:r>
          </a:p>
          <a:p>
            <a:r>
              <a:rPr lang="en-CA" sz="1200" dirty="0"/>
              <a:t>  console.log(result[0]);              // to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2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patt1 = /to/g;       // g: global search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// [ "to", "to" ] Example 3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sz="1200" dirty="0"/>
              <a:t>Example 3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 = </a:t>
            </a:r>
            <a:r>
              <a:rPr lang="en-CA" sz="1200" dirty="0" err="1"/>
              <a:t>str.match</a:t>
            </a:r>
            <a:r>
              <a:rPr lang="en-CA" sz="1200" dirty="0"/>
              <a:t>(/to/</a:t>
            </a:r>
            <a:r>
              <a:rPr lang="en-CA" sz="1200" dirty="0" err="1"/>
              <a:t>ig</a:t>
            </a:r>
            <a:r>
              <a:rPr lang="en-CA" sz="1200" dirty="0"/>
              <a:t>);  </a:t>
            </a:r>
            <a:r>
              <a:rPr lang="en-CA" dirty="0"/>
              <a:t>//</a:t>
            </a:r>
            <a:r>
              <a:rPr lang="en-CA" dirty="0" err="1"/>
              <a:t>ig</a:t>
            </a:r>
            <a:r>
              <a:rPr lang="en-CA" sz="1050" dirty="0"/>
              <a:t>: ignore case-insensitive, global  </a:t>
            </a:r>
          </a:p>
          <a:p>
            <a:endParaRPr lang="en-CA" sz="1200" dirty="0"/>
          </a:p>
          <a:p>
            <a:r>
              <a:rPr lang="en-CA" sz="1200" dirty="0"/>
              <a:t>  console.log(result );    // [ "to", "To", "to" ]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3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1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masoft.co.jp/en/general-info/unico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ilter" TargetMode="External"/><Relationship Id="rId2" Type="http://schemas.openxmlformats.org/officeDocument/2006/relationships/hyperlink" Target="https://developer.mozilla.org/en/docs/Web/JavaScript/Reference/Global_Object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3: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 Objects 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E3A3C7-874C-4359-96AE-E331FFF7A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</a:p>
          <a:p>
            <a:pPr lvl="1"/>
            <a:r>
              <a:rPr lang="en-CA" dirty="0"/>
              <a:t>The method returns the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/>
              <a:t> of a character. </a:t>
            </a:r>
          </a:p>
          <a:p>
            <a:pPr lvl="1"/>
            <a:r>
              <a:rPr lang="en-CA" dirty="0"/>
              <a:t>Index can be a value from 0 to one less than the 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stringName.charCodeAt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30139"/>
              </p:ext>
            </p:extLst>
          </p:nvPr>
        </p:nvGraphicFramePr>
        <p:xfrm>
          <a:off x="647564" y="3119571"/>
          <a:ext cx="7848872" cy="2941320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"AZaz09"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65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97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122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48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(5)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57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(6)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</a:t>
                      </a:r>
                      <a:r>
                        <a:rPr lang="en-CA" sz="1800" b="1" kern="1200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NaN</a:t>
                      </a:r>
                      <a:endParaRPr lang="en-CA" sz="1800" b="1" kern="1200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Unicode provides a unique number for every character, no matter what the platform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UTF-8</a:t>
            </a:r>
            <a:r>
              <a:rPr lang="en-CA" sz="2800" dirty="0"/>
              <a:t>: a character encoding has become the dominant for the World Wide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See </a:t>
            </a:r>
            <a:r>
              <a:rPr lang="en-CA" sz="2800" dirty="0">
                <a:hlinkClick r:id="rId2"/>
              </a:rPr>
              <a:t>unicodes table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981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concatenates the text of two or more strings.</a:t>
            </a:r>
          </a:p>
          <a:p>
            <a:pPr lvl="1"/>
            <a:r>
              <a:rPr lang="en-CA" dirty="0"/>
              <a:t>It is always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dirty="0"/>
              <a:t>  to use 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r>
              <a:rPr lang="en-CA" dirty="0"/>
              <a:t> </a:t>
            </a:r>
            <a:r>
              <a:rPr lang="en-CA" b="1" dirty="0"/>
              <a:t>(+, +=) </a:t>
            </a:r>
            <a:r>
              <a:rPr lang="en-CA" dirty="0"/>
              <a:t>instead of the concat method.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962400"/>
            <a:ext cx="7560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courses are: ";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"WEB222"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"OOP222"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 =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 &amp;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console.log(myString0);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courses are: WEB222 &amp; OOP244</a:t>
            </a:r>
          </a:p>
        </p:txBody>
      </p:sp>
    </p:spTree>
    <p:extLst>
      <p:ext uri="{BB962C8B-B14F-4D97-AF65-F5344CB8AC3E}">
        <p14:creationId xmlns:p14="http://schemas.microsoft.com/office/powerpoint/2010/main" val="14907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dirty="0"/>
              <a:t>returns the position at which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en-CA" sz="2400" dirty="0"/>
              <a:t> or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returns only the first occurrence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/>
              <a:t>If indexOf returns </a:t>
            </a:r>
            <a:r>
              <a:rPr lang="en-CA" sz="2400" b="1" dirty="0"/>
              <a:t>-1</a:t>
            </a:r>
            <a:r>
              <a:rPr lang="en-CA" sz="2400" dirty="0"/>
              <a:t>, the character or string you searched for is not contained 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4080"/>
              </p:ext>
            </p:extLst>
          </p:nvPr>
        </p:nvGraphicFramePr>
        <p:xfrm>
          <a:off x="1043608" y="3933056"/>
          <a:ext cx="6881192" cy="2286928"/>
        </p:xfrm>
        <a:graphic>
          <a:graphicData uri="http://schemas.openxmlformats.org/drawingml/2006/table">
            <a:tbl>
              <a:tblPr/>
              <a:tblGrid>
                <a:gridCol w="688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28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312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"EB"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dirty="0"/>
              <a:t>returns the position at which 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occurrence </a:t>
            </a:r>
            <a:r>
              <a:rPr lang="en-CA" dirty="0"/>
              <a:t>of your character or string – searching backwards.</a:t>
            </a:r>
          </a:p>
          <a:p>
            <a:pPr lvl="1"/>
            <a:r>
              <a:rPr lang="en-CA" dirty="0"/>
              <a:t>If lastIndexOf returns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CA" dirty="0"/>
              <a:t>, the character or string you searched for is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contained </a:t>
            </a:r>
            <a:r>
              <a:rPr lang="en-CA" dirty="0"/>
              <a:t>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91534"/>
              </p:ext>
            </p:extLst>
          </p:nvPr>
        </p:nvGraphicFramePr>
        <p:xfrm>
          <a:off x="827584" y="3717032"/>
          <a:ext cx="7560840" cy="23926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4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sz="2600" dirty="0"/>
              <a:t>The split(' ') uses the specified character(s) to break the argument string into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array</a:t>
            </a:r>
            <a:r>
              <a:rPr lang="en-CA" sz="2600" dirty="0"/>
              <a:t>.</a:t>
            </a:r>
          </a:p>
          <a:p>
            <a:pPr lvl="1"/>
            <a:r>
              <a:rPr lang="en-CA" sz="2600" dirty="0"/>
              <a:t>Syntax: </a:t>
            </a:r>
            <a:r>
              <a:rPr lang="en-CA" sz="2600" dirty="0" err="1"/>
              <a:t>stringName.split</a:t>
            </a:r>
            <a:r>
              <a:rPr lang="en-CA" sz="2600" dirty="0"/>
              <a:t>(x)</a:t>
            </a:r>
          </a:p>
          <a:p>
            <a:pPr lvl="1"/>
            <a:r>
              <a:rPr lang="en-CA" sz="2600" dirty="0"/>
              <a:t>Notes: the opposite operation: join(x) of an </a:t>
            </a:r>
            <a:r>
              <a:rPr lang="en-CA" dirty="0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Split on a blank will return the following:</a:t>
            </a:r>
          </a:p>
          <a:p>
            <a:endParaRPr lang="en-CA" dirty="0"/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[0] </a:t>
            </a:r>
            <a:r>
              <a:rPr lang="en-CA" dirty="0">
                <a:solidFill>
                  <a:srgbClr val="006600"/>
                </a:solidFill>
              </a:rPr>
              <a:t>//  element 0 returns "</a:t>
            </a:r>
            <a:r>
              <a:rPr lang="en-CA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CA" dirty="0">
                <a:solidFill>
                  <a:srgbClr val="006600"/>
                </a:solidFill>
              </a:rPr>
              <a:t>"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[1] </a:t>
            </a:r>
            <a:r>
              <a:rPr lang="en-CA" dirty="0">
                <a:solidFill>
                  <a:srgbClr val="006600"/>
                </a:solidFill>
              </a:rPr>
              <a:t>//  element 1 returns "222"</a:t>
            </a:r>
            <a:r>
              <a:rPr lang="en-CA" dirty="0"/>
              <a:t>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2599"/>
              </p:ext>
            </p:extLst>
          </p:nvPr>
        </p:nvGraphicFramePr>
        <p:xfrm>
          <a:off x="914399" y="3578224"/>
          <a:ext cx="6752987" cy="1005840"/>
        </p:xfrm>
        <a:graphic>
          <a:graphicData uri="http://schemas.openxmlformats.org/drawingml/2006/table">
            <a:tbl>
              <a:tblPr/>
              <a:tblGrid>
                <a:gridCol w="675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319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00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myArray1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 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839" y="2600739"/>
            <a:ext cx="777686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Split on 2 will return the following:</a:t>
            </a:r>
            <a:br>
              <a:rPr lang="en-CA" dirty="0"/>
            </a:br>
            <a:br>
              <a:rPr lang="en-CA" sz="1200" dirty="0"/>
            </a:br>
            <a:r>
              <a:rPr lang="en-CA" dirty="0"/>
              <a:t>myArray2[0] </a:t>
            </a:r>
            <a:r>
              <a:rPr lang="en-CA" dirty="0">
                <a:solidFill>
                  <a:srgbClr val="006600"/>
                </a:solidFill>
              </a:rPr>
              <a:t>// element 0 returns "WEB "</a:t>
            </a:r>
            <a:br>
              <a:rPr lang="en-CA" dirty="0"/>
            </a:br>
            <a:r>
              <a:rPr lang="en-CA" dirty="0"/>
              <a:t>myArray2[1] </a:t>
            </a:r>
            <a:r>
              <a:rPr lang="en-CA" dirty="0">
                <a:solidFill>
                  <a:srgbClr val="006600"/>
                </a:solidFill>
              </a:rPr>
              <a:t>// element 1 returns   ""    (empty string)</a:t>
            </a:r>
            <a:br>
              <a:rPr lang="en-CA" dirty="0"/>
            </a:br>
            <a:r>
              <a:rPr lang="en-CA" dirty="0"/>
              <a:t>myArray2[2] </a:t>
            </a:r>
            <a:r>
              <a:rPr lang="en-CA" dirty="0">
                <a:solidFill>
                  <a:srgbClr val="006600"/>
                </a:solidFill>
              </a:rPr>
              <a:t>// element 2 returns   ""    (empty string)</a:t>
            </a:r>
            <a:br>
              <a:rPr lang="en-CA" dirty="0"/>
            </a:br>
            <a:r>
              <a:rPr lang="en-CA" dirty="0"/>
              <a:t>myArray2[3] </a:t>
            </a:r>
            <a:r>
              <a:rPr lang="en-CA" dirty="0">
                <a:solidFill>
                  <a:srgbClr val="006600"/>
                </a:solidFill>
              </a:rPr>
              <a:t>// element 3 returns   ""    (empty string)</a:t>
            </a:r>
            <a:r>
              <a:rPr lang="en-CA" sz="1200" dirty="0"/>
              <a:t>	</a:t>
            </a:r>
          </a:p>
          <a:p>
            <a:r>
              <a:rPr lang="en-CA" dirty="0"/>
              <a:t>				 </a:t>
            </a:r>
          </a:p>
          <a:p>
            <a:endParaRPr lang="en-CA" sz="1100" dirty="0"/>
          </a:p>
          <a:p>
            <a:r>
              <a:rPr lang="en-CA" dirty="0" err="1">
                <a:solidFill>
                  <a:srgbClr val="0000CC"/>
                </a:solidFill>
              </a:rPr>
              <a:t>var</a:t>
            </a:r>
            <a:r>
              <a:rPr lang="en-CA" dirty="0"/>
              <a:t> myArray3 = </a:t>
            </a:r>
            <a:r>
              <a:rPr lang="en-CA" dirty="0" err="1"/>
              <a:t>myString.split</a:t>
            </a:r>
            <a:r>
              <a:rPr lang="en-CA" dirty="0"/>
              <a:t>(</a:t>
            </a:r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'22</a:t>
            </a:r>
            <a:r>
              <a:rPr lang="en-CA" dirty="0"/>
              <a:t>'); // split on 22 will return the following:</a:t>
            </a:r>
            <a:br>
              <a:rPr lang="en-CA" dirty="0"/>
            </a:br>
            <a:br>
              <a:rPr lang="en-CA" sz="1400" dirty="0"/>
            </a:br>
            <a:r>
              <a:rPr lang="en-CA" dirty="0"/>
              <a:t>myArray3[0] </a:t>
            </a:r>
            <a:r>
              <a:rPr lang="en-CA" dirty="0">
                <a:solidFill>
                  <a:srgbClr val="006600"/>
                </a:solidFill>
              </a:rPr>
              <a:t>// element 0 returns   "WEB " </a:t>
            </a:r>
            <a:br>
              <a:rPr lang="en-CA" dirty="0"/>
            </a:br>
            <a:r>
              <a:rPr lang="en-CA" dirty="0"/>
              <a:t>myArray3[1] </a:t>
            </a:r>
            <a:r>
              <a:rPr lang="en-CA" dirty="0">
                <a:solidFill>
                  <a:srgbClr val="006600"/>
                </a:solidFill>
              </a:rPr>
              <a:t>// element 1 returns    "2"</a:t>
            </a:r>
            <a:r>
              <a:rPr lang="en-CA" dirty="0"/>
              <a:t>	</a:t>
            </a:r>
          </a:p>
          <a:p>
            <a:r>
              <a:rPr lang="en-CA" dirty="0"/>
              <a:t>	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04915"/>
              </p:ext>
            </p:extLst>
          </p:nvPr>
        </p:nvGraphicFramePr>
        <p:xfrm>
          <a:off x="899592" y="1484784"/>
          <a:ext cx="7128792" cy="102108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myArray2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substr</a:t>
            </a:r>
            <a:r>
              <a:rPr lang="en-CA" sz="2600" dirty="0"/>
              <a:t>(x, y) returns a sub string where: </a:t>
            </a:r>
          </a:p>
          <a:p>
            <a:pPr lvl="2"/>
            <a:r>
              <a:rPr lang="en-CA" sz="2200" dirty="0"/>
              <a:t>x – start index</a:t>
            </a:r>
          </a:p>
          <a:p>
            <a:pPr lvl="2"/>
            <a:r>
              <a:rPr lang="en-CA" sz="2200" dirty="0" err="1"/>
              <a:t>len</a:t>
            </a:r>
            <a:r>
              <a:rPr lang="en-CA" sz="2200" dirty="0"/>
              <a:t> – length: how many characters </a:t>
            </a:r>
            <a:br>
              <a:rPr lang="en-CA" sz="2200" dirty="0"/>
            </a:br>
            <a:endParaRPr lang="en-CA" sz="500" dirty="0"/>
          </a:p>
          <a:p>
            <a:pPr lvl="1"/>
            <a:r>
              <a:rPr lang="en-CA" sz="2600" dirty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36220"/>
              </p:ext>
            </p:extLst>
          </p:nvPr>
        </p:nvGraphicFramePr>
        <p:xfrm>
          <a:off x="971600" y="3717032"/>
          <a:ext cx="7704856" cy="211836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((myString.length-4),1) );</a:t>
                      </a:r>
                      <a:r>
                        <a:rPr lang="en-CA" sz="16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"B"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9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3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substring(x, y)</a:t>
            </a:r>
          </a:p>
          <a:p>
            <a:pPr lvl="1"/>
            <a:r>
              <a:rPr lang="en-CA" dirty="0"/>
              <a:t>The substring(x,y) returns a sub string where: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x starting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/>
              <a:t>(index)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y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/>
              <a:t>(index)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if y &lt; than x, then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CA" dirty="0">
                <a:effectLst/>
              </a:rPr>
              <a:t>the 2 parameters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48164"/>
              </p:ext>
            </p:extLst>
          </p:nvPr>
        </p:nvGraphicFramePr>
        <p:xfrm>
          <a:off x="755576" y="3717032"/>
          <a:ext cx="7560840" cy="266700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(4,2) );  /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 "B2"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(-4,4)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(0,9)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toUpperCase()</a:t>
            </a:r>
          </a:p>
          <a:p>
            <a:pPr lvl="1"/>
            <a:r>
              <a:rPr lang="en-CA" sz="2400" dirty="0"/>
              <a:t>Converts a string to upper case</a:t>
            </a:r>
          </a:p>
          <a:p>
            <a:pPr lvl="1"/>
            <a:r>
              <a:rPr lang="en-CA" sz="2400" dirty="0"/>
              <a:t>Syntax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55516"/>
              </p:ext>
            </p:extLst>
          </p:nvPr>
        </p:nvGraphicFramePr>
        <p:xfrm>
          <a:off x="899592" y="3212976"/>
          <a:ext cx="6858000" cy="239268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Seneca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not changed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objects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/>
              <a:t>String, </a:t>
            </a:r>
          </a:p>
          <a:p>
            <a:pPr lvl="1" eaLnBrk="1" hangingPunct="1">
              <a:defRPr/>
            </a:pPr>
            <a:r>
              <a:rPr lang="en-CA" altLang="en-US" sz="2400" dirty="0" err="1"/>
              <a:t>RegExp</a:t>
            </a:r>
            <a:r>
              <a:rPr lang="en-CA" altLang="en-US" sz="2400" dirty="0"/>
              <a:t>, </a:t>
            </a:r>
          </a:p>
          <a:p>
            <a:pPr lvl="1" eaLnBrk="1" hangingPunct="1">
              <a:defRPr/>
            </a:pPr>
            <a:r>
              <a:rPr lang="en-CA" altLang="en-US" sz="2400" dirty="0"/>
              <a:t>Array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sz="2400" dirty="0"/>
              <a:t>Converts a string to lower case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6757"/>
              </p:ext>
            </p:extLst>
          </p:nvPr>
        </p:nvGraphicFramePr>
        <p:xfrm>
          <a:off x="1043608" y="3356992"/>
          <a:ext cx="6858000" cy="21183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6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myString.toLowerCase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5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sz="2600" dirty="0"/>
              <a:t>The trim() method removes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</a:t>
            </a:r>
            <a:r>
              <a:rPr lang="en-CA" sz="2600" dirty="0"/>
              <a:t> (blank characters) from the left and right of the string.</a:t>
            </a:r>
          </a:p>
          <a:p>
            <a:pPr lvl="1"/>
            <a:r>
              <a:rPr lang="en-CA" sz="2600" dirty="0" err="1"/>
              <a:t>trimLeft</a:t>
            </a:r>
            <a:r>
              <a:rPr lang="en-CA" sz="2600" dirty="0"/>
              <a:t>() &amp; </a:t>
            </a:r>
            <a:r>
              <a:rPr lang="en-CA" sz="2600" dirty="0" err="1"/>
              <a:t>trimRight</a:t>
            </a:r>
            <a:r>
              <a:rPr lang="en-CA" sz="2600" dirty="0"/>
              <a:t>() methods work with some browsers but not others - Don't use them.</a:t>
            </a:r>
          </a:p>
          <a:p>
            <a:pPr lvl="1"/>
            <a:r>
              <a:rPr lang="en-CA" sz="2600" dirty="0"/>
              <a:t>Syntax: 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72097"/>
              </p:ext>
            </p:extLst>
          </p:nvPr>
        </p:nvGraphicFramePr>
        <p:xfrm>
          <a:off x="971600" y="4149204"/>
          <a:ext cx="7272808" cy="173736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=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   WEB 222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";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14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myString.trim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 222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540768"/>
          </a:xfrm>
        </p:spPr>
        <p:txBody>
          <a:bodyPr/>
          <a:lstStyle/>
          <a:p>
            <a:pPr eaLnBrk="1" fontAlgn="t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 eaLnBrk="1" fontAlgn="ctr" hangingPunct="1"/>
            <a:r>
              <a:rPr lang="en-CA" sz="2400" dirty="0">
                <a:effectLst/>
              </a:rPr>
              <a:t>Allows you to add properties and methods to an object</a:t>
            </a:r>
          </a:p>
          <a:p>
            <a:pPr eaLnBrk="1" fontAlgn="ctr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8867"/>
              </p:ext>
            </p:extLst>
          </p:nvPr>
        </p:nvGraphicFramePr>
        <p:xfrm>
          <a:off x="1043608" y="3212976"/>
          <a:ext cx="72008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prototype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the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222BEW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vl="1"/>
                      <a:endParaRPr lang="en-CA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CA" sz="2400" dirty="0"/>
              <a:t>are patterns used to match character combinations and perform search-and-replace functions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strings.</a:t>
            </a:r>
            <a:r>
              <a:rPr lang="en-CA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regular expressions are also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RegExp</a:t>
            </a:r>
          </a:p>
          <a:p>
            <a:pPr lvl="1"/>
            <a:r>
              <a:rPr lang="en-CA" sz="2400" dirty="0"/>
              <a:t> is short for regular expression.</a:t>
            </a:r>
          </a:p>
          <a:p>
            <a:pPr lvl="1"/>
            <a:r>
              <a:rPr lang="en-CA" sz="2400" dirty="0"/>
              <a:t> is the JavaScript built-in object.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</a:t>
            </a:r>
          </a:p>
          <a:p>
            <a:endParaRPr lang="en-CA" dirty="0"/>
          </a:p>
          <a:p>
            <a:endParaRPr lang="en-CA" sz="4800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400" dirty="0"/>
              <a:t>: the text of the regular expression.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  <a:r>
              <a:rPr lang="en-CA" sz="2400" dirty="0"/>
              <a:t>: if specified, modifiers can have any combination of the following values: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dirty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- ignore case-sensitivity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multiline;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3" y="2133600"/>
            <a:ext cx="794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=/pattern/[modifiers];</a:t>
            </a:r>
            <a:b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400" b="1" dirty="0"/>
              <a:t>or :</a:t>
            </a:r>
            <a:br>
              <a:rPr lang="en-CA" sz="2000" dirty="0"/>
            </a:br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patt</a:t>
            </a:r>
            <a:r>
              <a:rPr lang="en-CA" sz="2400" dirty="0"/>
              <a:t>=</a:t>
            </a:r>
            <a:r>
              <a:rPr lang="en-CA" sz="2400" dirty="0">
                <a:solidFill>
                  <a:srgbClr val="0000CC"/>
                </a:solidFill>
              </a:rPr>
              <a:t>new</a:t>
            </a:r>
            <a:r>
              <a:rPr lang="en-CA" sz="2400" dirty="0"/>
              <a:t> </a:t>
            </a:r>
            <a:r>
              <a:rPr lang="en-CA" sz="2400" dirty="0" err="1"/>
              <a:t>RegExp</a:t>
            </a:r>
            <a:r>
              <a:rPr lang="en-CA" sz="2400" dirty="0"/>
              <a:t>(pattern[, modifiers]);</a:t>
            </a:r>
          </a:p>
        </p:txBody>
      </p:sp>
    </p:spTree>
    <p:extLst>
      <p:ext uri="{BB962C8B-B14F-4D97-AF65-F5344CB8AC3E}">
        <p14:creationId xmlns:p14="http://schemas.microsoft.com/office/powerpoint/2010/main" val="420109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 Method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test(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RegExp method that tests if a string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en-CA" sz="2400" dirty="0"/>
              <a:t> the (</a:t>
            </a:r>
            <a:r>
              <a:rPr lang="en-CA" sz="2400" dirty="0" err="1"/>
              <a:t>RegExp</a:t>
            </a:r>
            <a:r>
              <a:rPr lang="en-CA" sz="2400" dirty="0"/>
              <a:t>)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It returns true or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362712"/>
            <a:ext cx="640871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"Welcome to Toronto";</a:t>
            </a:r>
          </a:p>
          <a:p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console.log(result); 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result2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console.log(result2);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</p:spTree>
    <p:extLst>
      <p:ext uri="{BB962C8B-B14F-4D97-AF65-F5344CB8AC3E}">
        <p14:creationId xmlns:p14="http://schemas.microsoft.com/office/powerpoint/2010/main" val="319244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 String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It returns an array 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Example 1: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29000"/>
            <a:ext cx="712879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// i: ignore case-sensitivity (returns first match)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same as:  var patt1 = new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("to", "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3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4748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Example 2: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Example 3: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4184949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global and case-insensitive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to, To, to  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027ED-0C1E-40DD-85E2-0A603F62B5A4}"/>
              </a:ext>
            </a:extLst>
          </p:cNvPr>
          <p:cNvSpPr txBox="1"/>
          <p:nvPr/>
        </p:nvSpPr>
        <p:spPr>
          <a:xfrm>
            <a:off x="1215054" y="1988840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g: do a global search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to,to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895351"/>
          </a:xfrm>
        </p:spPr>
        <p:txBody>
          <a:bodyPr/>
          <a:lstStyle/>
          <a:p>
            <a:r>
              <a:rPr lang="en-CA" sz="32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replace(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90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String method that executes a search for a match in a string, and replaces the matched substring with a replacement substring.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Syntax: </a:t>
            </a:r>
          </a:p>
          <a:p>
            <a:pPr marL="457200" lvl="1" indent="0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CA" sz="2400" dirty="0"/>
              <a:t>(</a:t>
            </a:r>
            <a:r>
              <a:rPr lang="en-CA" sz="2400" dirty="0" err="1"/>
              <a:t>RegExp</a:t>
            </a:r>
            <a:r>
              <a:rPr lang="en-CA" sz="2400" dirty="0"/>
              <a:t>, replacement)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  <a:endParaRPr lang="en-CA" sz="2800" dirty="0"/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"Welcome to Toronto"</a:t>
            </a:r>
            <a:r>
              <a:rPr lang="en-CA" sz="2000" dirty="0"/>
              <a:t>;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patt</a:t>
            </a:r>
            <a:r>
              <a:rPr lang="en-CA" sz="2000" dirty="0"/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/>
              <a:t>;                       </a:t>
            </a:r>
            <a:r>
              <a:rPr lang="en-CA" sz="2000" dirty="0">
                <a:solidFill>
                  <a:srgbClr val="006600"/>
                </a:solidFill>
              </a:rPr>
              <a:t>// i: ignore case-sensitivity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result = 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dirty="0" err="1"/>
              <a:t>patt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);  </a:t>
            </a:r>
          </a:p>
          <a:p>
            <a:pPr marL="800100" lvl="2" indent="0">
              <a:buNone/>
            </a:pPr>
            <a:r>
              <a:rPr lang="en-CA" sz="2000" dirty="0"/>
              <a:t>console.log(result);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  <a:r>
              <a:rPr lang="en-CA" sz="2000" dirty="0">
                <a:solidFill>
                  <a:srgbClr val="006600"/>
                </a:solidFill>
              </a:rPr>
              <a:t>// g: global search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</a:t>
            </a:r>
            <a:r>
              <a:rPr lang="en-CA" sz="20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35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split(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/>
              <a:t> or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"School of ICT-Seneca College"</a:t>
            </a:r>
            <a:r>
              <a:rPr lang="en-CA" sz="2000" dirty="0"/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  <a:r>
              <a:rPr lang="en-CA" sz="2000" dirty="0">
                <a:solidFill>
                  <a:srgbClr val="006600"/>
                </a:solidFill>
              </a:rPr>
              <a:t>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/[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]/</a:t>
            </a:r>
            <a:r>
              <a:rPr lang="en-CA" sz="2000" dirty="0"/>
              <a:t>)); </a:t>
            </a:r>
            <a:r>
              <a:rPr lang="en-CA" sz="1800" dirty="0">
                <a:solidFill>
                  <a:srgbClr val="006600"/>
                </a:solidFill>
              </a:rPr>
              <a:t>// [ "School", "of", "ICT", "Seneca", "College" 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4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 an "object" is a self-contained entity comprising of "properties" (variable), and "methods" (functions).</a:t>
            </a:r>
          </a:p>
          <a:p>
            <a:pPr lvl="1"/>
            <a:r>
              <a:rPr lang="en-CA" sz="2400" dirty="0"/>
              <a:t>an object can store data in its properties - state</a:t>
            </a:r>
          </a:p>
          <a:p>
            <a:pPr lvl="1"/>
            <a:r>
              <a:rPr lang="en-CA" sz="2400" dirty="0"/>
              <a:t>and perform actions with its methods -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you can create a new object without using a class.</a:t>
            </a:r>
          </a:p>
          <a:p>
            <a:pPr lvl="1"/>
            <a:r>
              <a:rPr lang="en-CA" sz="2400" dirty="0"/>
              <a:t>The object does not belong to any class; it is the only one of its kind, a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search(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972815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 String method that tests for a match in a string. It returns the index of the match, or -1 if the search fails.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Syntax: search(</a:t>
            </a:r>
            <a:r>
              <a:rPr lang="en-US" sz="2400" b="1" dirty="0" err="1"/>
              <a:t>RegExp</a:t>
            </a:r>
            <a:r>
              <a:rPr lang="en-US" sz="2400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6640D-E701-462C-A795-87B2FC1010D5}"/>
              </a:ext>
            </a:extLst>
          </p:cNvPr>
          <p:cNvSpPr/>
          <p:nvPr/>
        </p:nvSpPr>
        <p:spPr>
          <a:xfrm>
            <a:off x="1524000" y="35730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"WEB222"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0000">
                  <a:alpha val="0"/>
                </a:srgb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/222/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3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2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/322/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-1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1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3042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at least 4 alphabetical alphabetic character</a:t>
            </a:r>
          </a:p>
          <a:p>
            <a:pPr lvl="1"/>
            <a:r>
              <a:rPr lang="en-CA" dirty="0"/>
              <a:t>var pattern1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telephone format ###-###-####</a:t>
            </a:r>
          </a:p>
          <a:p>
            <a:pPr lvl="1"/>
            <a:r>
              <a:rPr lang="en-CA" dirty="0"/>
              <a:t>var pattern2 = /^([0-9]{3}[-]){2}[0-9]{4}$/;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in regular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17474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meaning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{m,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[^0-9], Match – n</a:t>
                      </a:r>
                      <a:r>
                        <a:rPr lang="en-CA" dirty="0"/>
                        <a:t>on-digits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/>
                        <a:t>[A-Za-z0-9_],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JavaScript array is a global object that is used to store multiple values in a single variable.. </a:t>
            </a:r>
          </a:p>
          <a:p>
            <a:pPr lvl="1"/>
            <a:r>
              <a:rPr lang="en-CA" sz="2400" dirty="0"/>
              <a:t>In JavaScript, variables in an array may have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data type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arrays are high-level, list-like data structure and are different from the arrays in C or Java.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</a:t>
            </a:r>
            <a:r>
              <a:rPr lang="en-CA" sz="2800" b="1" dirty="0">
                <a:solidFill>
                  <a:srgbClr val="660033"/>
                </a:solidFill>
              </a:rPr>
              <a:t>0</a:t>
            </a:r>
            <a:r>
              <a:rPr lang="en-CA" sz="2800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sz="2400" dirty="0"/>
              <a:t>)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e.g. 1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[11, 15, 13, "blue", 24, 35.05] </a:t>
            </a:r>
            <a:r>
              <a:rPr lang="en-CA" sz="2000" dirty="0">
                <a:effectLst/>
              </a:rPr>
              <a:t>;</a:t>
            </a:r>
            <a:endParaRPr lang="en-CA" sz="2000" dirty="0"/>
          </a:p>
          <a:p>
            <a:pPr lvl="1"/>
            <a:r>
              <a:rPr lang="en-CA" sz="2000" dirty="0"/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arrayName2 =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CA" sz="2000" dirty="0"/>
              <a:t>;  // an empty array</a:t>
            </a:r>
          </a:p>
          <a:p>
            <a:pPr marL="857250" lvl="2" indent="0">
              <a:buNone/>
            </a:pPr>
            <a:endParaRPr lang="en-CA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Using the new keyword (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for simplicity, do not use this method</a:t>
            </a:r>
            <a:r>
              <a:rPr lang="en-CA" sz="2400" dirty="0">
                <a:effectLst/>
              </a:rPr>
              <a:t>)</a:t>
            </a:r>
          </a:p>
          <a:p>
            <a:pPr lvl="1"/>
            <a:r>
              <a:rPr lang="en-CA" sz="2000" dirty="0">
                <a:effectLst/>
              </a:rPr>
              <a:t>e.g. 1</a:t>
            </a:r>
          </a:p>
          <a:p>
            <a:pPr marL="85725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solidFill>
                  <a:srgbClr val="0000CC"/>
                </a:solidFill>
                <a:effectLst/>
              </a:rPr>
              <a:t> </a:t>
            </a:r>
            <a:r>
              <a:rPr lang="en-CA" sz="2000" dirty="0">
                <a:effectLst/>
              </a:rPr>
              <a:t>Array (11, 15, 13, "blue", 24, 35.05);</a:t>
            </a:r>
          </a:p>
          <a:p>
            <a:pPr lvl="1"/>
            <a:r>
              <a:rPr lang="en-CA" sz="2000" dirty="0">
                <a:effectLst/>
              </a:rPr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arrayName2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effectLst/>
              </a:rPr>
              <a:t> Array();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arrayName2[2] = 100;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85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422476"/>
              </p:ext>
            </p:extLst>
          </p:nvPr>
        </p:nvGraphicFramePr>
        <p:xfrm>
          <a:off x="467544" y="1828800"/>
          <a:ext cx="78651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Allows you to add properties and methods to an Array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arrayName</a:t>
                      </a:r>
                      <a:r>
                        <a:rPr lang="en-CA" dirty="0"/>
                        <a:t>. </a:t>
                      </a:r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join()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</a:t>
                      </a:r>
                      <a:r>
                        <a:rPr lang="en-CA" dirty="0" err="1"/>
                        <a:t>arrayName.join</a:t>
                      </a:r>
                      <a:r>
                        <a:rPr lang="en-CA" dirty="0"/>
                        <a:t>("+")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arrayName.pop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push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arrayName.push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reverse()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arrayName.reverse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arrayName.slice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sort()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arrayName.sort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splice(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,[....,....])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7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4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199" y="2996952"/>
            <a:ext cx="682632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myAarray1 = []; 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myAarray2 = [11, 15, 13, "blue", 24, 35.05];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myAarray3 = </a:t>
            </a:r>
            <a:r>
              <a:rPr lang="en-CA" sz="2000" dirty="0">
                <a:solidFill>
                  <a:srgbClr val="0000CC"/>
                </a:solidFill>
              </a:rPr>
              <a:t>new</a:t>
            </a:r>
            <a:r>
              <a:rPr lang="en-CA" sz="2000" dirty="0"/>
              <a:t> Array();</a:t>
            </a:r>
          </a:p>
          <a:p>
            <a:pPr lvl="1"/>
            <a:r>
              <a:rPr lang="en-CA" sz="2000" dirty="0"/>
              <a:t>myAarray3 [2] = "Green";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console.log( myAarray1.length ); </a:t>
            </a:r>
            <a:r>
              <a:rPr lang="en-CA" sz="2000" dirty="0">
                <a:solidFill>
                  <a:srgbClr val="006600"/>
                </a:solidFill>
              </a:rPr>
              <a:t>// 0</a:t>
            </a:r>
          </a:p>
          <a:p>
            <a:pPr lvl="1"/>
            <a:r>
              <a:rPr lang="en-CA" sz="2000" dirty="0"/>
              <a:t>console.log( myAarray2.length ); </a:t>
            </a:r>
            <a:r>
              <a:rPr lang="en-CA" sz="2000" dirty="0">
                <a:solidFill>
                  <a:srgbClr val="006600"/>
                </a:solidFill>
              </a:rPr>
              <a:t>// 6</a:t>
            </a:r>
          </a:p>
          <a:p>
            <a:pPr lvl="1"/>
            <a:r>
              <a:rPr lang="en-CA" sz="2000" dirty="0"/>
              <a:t>console.log( myAarray3.length ); </a:t>
            </a:r>
            <a:r>
              <a:rPr lang="en-CA" sz="2000" dirty="0">
                <a:solidFill>
                  <a:srgbClr val="006600"/>
                </a:solidFill>
              </a:rPr>
              <a:t>//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41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</a:p>
          <a:p>
            <a:pPr lvl="1"/>
            <a:r>
              <a:rPr lang="en-CA" sz="2400" dirty="0"/>
              <a:t>The pop() method removes an entry from the end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shift()</a:t>
            </a:r>
          </a:p>
          <a:p>
            <a:pPr lvl="1"/>
            <a:r>
              <a:rPr lang="en-CA" sz="2400" dirty="0"/>
              <a:t>The shift() method removes an entry from the beginning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arrayName.shift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Example</a:t>
            </a:r>
          </a:p>
          <a:p>
            <a:pPr lvl="1"/>
            <a:endParaRPr lang="en-CA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"Blue", "White", "Black"];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last   = </a:t>
            </a:r>
            <a:r>
              <a:rPr lang="en-CA" sz="2300" dirty="0" err="1">
                <a:effectLst/>
              </a:rPr>
              <a:t>colors.pop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first  = </a:t>
            </a:r>
            <a:r>
              <a:rPr lang="en-CA" sz="2300" dirty="0" err="1">
                <a:effectLst/>
              </a:rPr>
              <a:t>colors.shift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[ "Green", "Blue", "White" ]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console.log(last);     </a:t>
            </a:r>
            <a:r>
              <a:rPr lang="en-CA" dirty="0">
                <a:solidFill>
                  <a:srgbClr val="006600"/>
                </a:solidFill>
                <a:effectLst/>
              </a:rPr>
              <a:t>// Black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console.log(first);    </a:t>
            </a:r>
            <a:r>
              <a:rPr lang="en-CA" dirty="0">
                <a:solidFill>
                  <a:srgbClr val="006600"/>
                </a:solidFill>
                <a:effectLst/>
              </a:rPr>
              <a:t>//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</a:p>
          <a:p>
            <a:pPr lvl="1"/>
            <a:r>
              <a:rPr lang="en-CA" sz="2400" dirty="0"/>
              <a:t>adds an new entry to the end of the array</a:t>
            </a:r>
            <a:endParaRPr lang="en-CA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</a:t>
            </a: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"Blue"];</a:t>
            </a:r>
          </a:p>
          <a:p>
            <a:pPr marL="800100" lvl="2" indent="0">
              <a:buNone/>
            </a:pPr>
            <a:r>
              <a:rPr lang="en-CA" sz="2300" dirty="0" err="1">
                <a:effectLst/>
              </a:rPr>
              <a:t>colors.push</a:t>
            </a:r>
            <a:r>
              <a:rPr lang="en-CA" sz="2300" dirty="0">
                <a:effectLst/>
              </a:rPr>
              <a:t>("Pink");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</a:t>
            </a:r>
            <a:r>
              <a:rPr lang="en-US" sz="1900" dirty="0">
                <a:solidFill>
                  <a:srgbClr val="006600"/>
                </a:solidFill>
                <a:effectLst/>
              </a:rPr>
              <a:t>[ "Red", "Green", "Blue", "Pink" ]</a:t>
            </a:r>
            <a:endParaRPr lang="en-CA" sz="2300" dirty="0">
              <a:solidFill>
                <a:srgbClr val="0066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sz="2000" dirty="0">
                <a:effectLst/>
              </a:rPr>
              <a:t>The </a:t>
            </a:r>
            <a:r>
              <a:rPr lang="en-CA" sz="2000" dirty="0" err="1">
                <a:effectLst/>
              </a:rPr>
              <a:t>concat</a:t>
            </a:r>
            <a:r>
              <a:rPr lang="en-CA" sz="2000" dirty="0">
                <a:effectLst/>
              </a:rPr>
              <a:t>() method Concatenates two or more arrays and returns a new array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45024"/>
            <a:ext cx="8229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array1 = ["Red", "Green", "Blue"];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array2 = [1, 2, 3, "Yellow"];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var </a:t>
            </a:r>
            <a:r>
              <a:rPr lang="en-CA" sz="2000" dirty="0" err="1"/>
              <a:t>newArray</a:t>
            </a:r>
            <a:r>
              <a:rPr lang="en-CA" sz="2000" dirty="0"/>
              <a:t> = array1.concat(array2);</a:t>
            </a:r>
          </a:p>
          <a:p>
            <a:pPr lvl="1"/>
            <a:r>
              <a:rPr lang="en-CA" sz="2000" dirty="0"/>
              <a:t>console.log(</a:t>
            </a:r>
            <a:r>
              <a:rPr lang="en-CA" sz="2000" dirty="0" err="1"/>
              <a:t>newArray</a:t>
            </a:r>
            <a:r>
              <a:rPr lang="en-CA" sz="2000" dirty="0"/>
              <a:t>);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US" dirty="0">
                <a:solidFill>
                  <a:srgbClr val="006600"/>
                </a:solidFill>
              </a:rPr>
              <a:t>[ "Red", "Green", "Blue", 1, 2, 3, "Yellow" ]</a:t>
            </a:r>
            <a:r>
              <a:rPr lang="en-CA" dirty="0">
                <a:solidFill>
                  <a:srgbClr val="006600"/>
                </a:solidFill>
              </a:rPr>
              <a:t> 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There are three kinds of JavaScript object: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  <a:r>
              <a:rPr lang="en-CA" sz="2400" dirty="0"/>
              <a:t>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an intrinsic part of JavaScript, providing useful features, such as String, Array, Date, Math and JSON </a:t>
            </a:r>
          </a:p>
          <a:p>
            <a:pPr lvl="1"/>
            <a:r>
              <a:rPr lang="en-CA" sz="2400" dirty="0"/>
              <a:t>Host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objects that are supplied to JavaScript by the browser environment. e.g. DOM (Document Object Model) /BOM (Browser Object Model) objects, </a:t>
            </a:r>
            <a:r>
              <a:rPr lang="en-US" sz="2000" dirty="0" err="1"/>
              <a:t>ie</a:t>
            </a:r>
            <a:r>
              <a:rPr lang="en-US" sz="2000" dirty="0"/>
              <a:t>: window, document and form,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n-CA" sz="2400" dirty="0"/>
              <a:t> objects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user-defined object to store data and provide functionality in a single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12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16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000" dirty="0"/>
              <a:t>The join() method is used to join all the elements of an array into a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000" dirty="0"/>
              <a:t>separated by a specified string separator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if non separator is specified, 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comma</a:t>
            </a:r>
            <a:r>
              <a:rPr lang="en-CA" sz="2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Notes: the opposite operation: </a:t>
            </a:r>
            <a:r>
              <a:rPr lang="en-CA" sz="2000" dirty="0">
                <a:solidFill>
                  <a:srgbClr val="0000CC"/>
                </a:solidFill>
              </a:rPr>
              <a:t>split() </a:t>
            </a:r>
            <a:r>
              <a:rPr lang="en-CA" sz="2000" dirty="0"/>
              <a:t>method of a String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19256" cy="163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["Red", "Green", "Blue", "Yellow"];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 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["Red", "Green", "Blue", "Yellow"]</a:t>
            </a:r>
          </a:p>
          <a:p>
            <a:r>
              <a:rPr lang="en-CA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  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"Red,Green,Blue,Yellow"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 ')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"Green Blue 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("&amp;")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</a:t>
            </a:r>
            <a:r>
              <a:rPr lang="en-CA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Red&amp;Green&amp;Blue&amp;Yellow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09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42492"/>
            <a:ext cx="8229600" cy="4349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400" dirty="0"/>
              <a:t>The elements in the array are reversed. First becomes last, second becomes second last, etc..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717032"/>
            <a:ext cx="763284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myArray</a:t>
            </a:r>
            <a:r>
              <a:rPr lang="en-CA" sz="2000" dirty="0"/>
              <a:t> = ["Red", "Green", "Blue", "Yellow"];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"Red", "Green", "Blue", "Yellow" ]          </a:t>
            </a:r>
          </a:p>
          <a:p>
            <a:endParaRPr lang="en-CA" sz="2000" dirty="0"/>
          </a:p>
          <a:p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myArray.reverse</a:t>
            </a:r>
            <a:r>
              <a:rPr lang="en-CA" sz="2000" dirty="0"/>
              <a:t>();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"Yellow", "Blue", "Green", "Red" ]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28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sorted based on their ASCII code.</a:t>
            </a:r>
          </a:p>
          <a:p>
            <a:pPr lvl="1"/>
            <a:r>
              <a:rPr lang="en-CA" dirty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625" y="3717032"/>
            <a:ext cx="854074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array1 = ["Red", 2, "Green", "15", "Blue", 101, "Yellow"];</a:t>
            </a:r>
          </a:p>
          <a:p>
            <a:r>
              <a:rPr lang="en-CA" sz="2000" dirty="0"/>
              <a:t>var array2 = [99, 2, 38, 15, 66, 101, 200];</a:t>
            </a:r>
          </a:p>
          <a:p>
            <a:endParaRPr lang="en-CA" sz="2000" dirty="0"/>
          </a:p>
          <a:p>
            <a:r>
              <a:rPr lang="en-CA" sz="2000" dirty="0"/>
              <a:t>console.log( array1.sort() );  // </a:t>
            </a:r>
            <a:r>
              <a:rPr lang="en-US" dirty="0"/>
              <a:t>[101, "15", 2, "Blue", "Green", "Red", "Yellow"]</a:t>
            </a:r>
            <a:endParaRPr lang="en-CA" dirty="0"/>
          </a:p>
          <a:p>
            <a:r>
              <a:rPr lang="en-CA" sz="2000" dirty="0"/>
              <a:t>console.log( array2.sort() );  // [101, 15, 2, 200, 38, 66, 99]</a:t>
            </a:r>
          </a:p>
        </p:txBody>
      </p:sp>
    </p:spTree>
    <p:extLst>
      <p:ext uri="{BB962C8B-B14F-4D97-AF65-F5344CB8AC3E}">
        <p14:creationId xmlns:p14="http://schemas.microsoft.com/office/powerpoint/2010/main" val="96913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</a:p>
          <a:p>
            <a:pPr lvl="1"/>
            <a:r>
              <a:rPr lang="en-CA" sz="2600" dirty="0"/>
              <a:t>The slice() method extracts part of an array and returns a new array.</a:t>
            </a:r>
          </a:p>
          <a:p>
            <a:pPr lvl="1"/>
            <a:r>
              <a:rPr lang="en-CA" sz="2600" dirty="0"/>
              <a:t>Syntax: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rgbClr val="0000CC"/>
                </a:solidFill>
                <a:effectLst/>
              </a:rPr>
              <a:t>Index2: not included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colors = ["Red", "Green", "Blue", "Yellow", "White"];</a:t>
            </a: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  = </a:t>
            </a:r>
            <a:r>
              <a:rPr lang="en-CA" sz="2100" dirty="0" err="1">
                <a:effectLst/>
              </a:rPr>
              <a:t>colors.slice</a:t>
            </a:r>
            <a:r>
              <a:rPr lang="en-CA" sz="2100" dirty="0">
                <a:effectLst/>
              </a:rPr>
              <a:t>(1, 3)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colors ); 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</a:t>
            </a:r>
            <a:r>
              <a:rPr lang="en-US" sz="1800" dirty="0">
                <a:solidFill>
                  <a:srgbClr val="006600"/>
                </a:solidFill>
                <a:effectLst/>
              </a:rPr>
              <a:t>[ "Red", "Green", "Blue", "Yellow", "White" ]</a:t>
            </a:r>
            <a:endParaRPr lang="en-CA" sz="1800" dirty="0">
              <a:solidFill>
                <a:srgbClr val="006600"/>
              </a:solidFill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);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[ "Green", "Blue"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1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array in JS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7525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a simple 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colors.length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colors[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JavaScript Array </a:t>
            </a:r>
            <a:r>
              <a:rPr lang="en-CA" sz="3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3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(item, index)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item);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colors.forEach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Don’t use for-each (for-in) loop for an array</a:t>
            </a:r>
          </a:p>
          <a:p>
            <a:pPr lvl="1"/>
            <a:r>
              <a:rPr lang="en-CA" sz="3000" dirty="0"/>
              <a:t>e.g.  </a:t>
            </a:r>
            <a:r>
              <a:rPr lang="en-CA" sz="3000" strike="sngStrike" dirty="0"/>
              <a:t>for (</a:t>
            </a:r>
            <a:r>
              <a:rPr lang="en-CA" sz="3000" strike="sngStrike" dirty="0" err="1"/>
              <a:t>var</a:t>
            </a:r>
            <a:r>
              <a:rPr lang="en-CA" sz="3000" strike="sngStrike" dirty="0"/>
              <a:t> x in colors) 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5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E41613-8E77-42DB-91BE-E38009EB5DDD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2"/>
              </a:rPr>
              <a:t>Standard built-in objects - JavaScript | MDN</a:t>
            </a:r>
            <a:endParaRPr lang="en-CA" sz="2400" dirty="0"/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3"/>
              </a:rPr>
              <a:t>JavaScript Array object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17272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provides many predefined, built-in objects that enable you to work with Strings and Dates, perform mathematical operations, and etc.:</a:t>
            </a:r>
          </a:p>
          <a:p>
            <a:pPr lvl="1"/>
            <a:r>
              <a:rPr lang="en-CA" sz="2000" dirty="0">
                <a:effectLst/>
              </a:rPr>
              <a:t>String</a:t>
            </a:r>
          </a:p>
          <a:p>
            <a:pPr lvl="1"/>
            <a:r>
              <a:rPr lang="en-CA" sz="2000" dirty="0" err="1">
                <a:effectLst/>
              </a:rPr>
              <a:t>RegExp</a:t>
            </a:r>
            <a:endParaRPr lang="en-CA" sz="20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Array</a:t>
            </a:r>
          </a:p>
          <a:p>
            <a:pPr lvl="1"/>
            <a:r>
              <a:rPr lang="en-CA" sz="2000" dirty="0">
                <a:effectLst/>
              </a:rPr>
              <a:t>Date</a:t>
            </a:r>
          </a:p>
          <a:p>
            <a:pPr lvl="1"/>
            <a:r>
              <a:rPr lang="en-CA" sz="2000" dirty="0">
                <a:effectLst/>
              </a:rPr>
              <a:t>Math</a:t>
            </a:r>
          </a:p>
          <a:p>
            <a:pPr lvl="1"/>
            <a:r>
              <a:rPr lang="en-CA" sz="2000" dirty="0">
                <a:effectLst/>
              </a:rPr>
              <a:t>Number</a:t>
            </a:r>
          </a:p>
          <a:p>
            <a:pPr lvl="1"/>
            <a:r>
              <a:rPr lang="en-CA" sz="2000" dirty="0">
                <a:effectLst/>
              </a:rPr>
              <a:t>Boolean</a:t>
            </a:r>
          </a:p>
          <a:p>
            <a:pPr lvl="1"/>
            <a:r>
              <a:rPr lang="en-CA" sz="2000" dirty="0">
                <a:effectLst/>
              </a:rPr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We'll cover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 Array,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in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9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CA" dirty="0"/>
              <a:t>or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quotes </a:t>
            </a:r>
            <a:r>
              <a:rPr lang="en-CA" dirty="0"/>
              <a:t>are used for holding data that can be represented in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CA" dirty="0"/>
              <a:t>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Some of the most-used operations on strings are to </a:t>
            </a:r>
          </a:p>
          <a:p>
            <a:pPr lvl="1"/>
            <a:r>
              <a:rPr lang="en-CA" dirty="0"/>
              <a:t>check their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/>
              <a:t>, and to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 </a:t>
            </a:r>
            <a:r>
              <a:rPr lang="en-CA" dirty="0"/>
              <a:t>strings using the + and +=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97519"/>
              </p:ext>
            </p:extLst>
          </p:nvPr>
        </p:nvGraphicFramePr>
        <p:xfrm>
          <a:off x="323528" y="1216496"/>
          <a:ext cx="843947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2">
                <a:tc>
                  <a:txBody>
                    <a:bodyPr/>
                    <a:lstStyle/>
                    <a:p>
                      <a:r>
                        <a:rPr lang="en-CA" sz="160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4">
                <a:tc>
                  <a:txBody>
                    <a:bodyPr/>
                    <a:lstStyle/>
                    <a:p>
                      <a:r>
                        <a:rPr lang="en-CA" sz="1600" dirty="0"/>
                        <a:t>charAt(n)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84">
                <a:tc>
                  <a:txBody>
                    <a:bodyPr/>
                    <a:lstStyle/>
                    <a:p>
                      <a:r>
                        <a:rPr lang="en-CA" sz="1600" dirty="0"/>
                        <a:t>charCodeAt(n)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r>
                        <a:rPr lang="en-CA" sz="1600" dirty="0" err="1"/>
                        <a:t>concat</a:t>
                      </a:r>
                      <a:r>
                        <a:rPr lang="en-CA" sz="1600" dirty="0"/>
                        <a:t>(</a:t>
                      </a:r>
                      <a:r>
                        <a:rPr lang="en-CA" sz="1400" dirty="0"/>
                        <a:t>string2, string3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88">
                <a:tc>
                  <a:txBody>
                    <a:bodyPr/>
                    <a:lstStyle/>
                    <a:p>
                      <a:r>
                        <a:rPr lang="en-CA" sz="1600" dirty="0" err="1"/>
                        <a:t>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lastIndexOf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CA" sz="1600" dirty="0"/>
                        <a:t>split('x')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 </a:t>
                      </a:r>
                      <a:r>
                        <a:rPr lang="en-CA" sz="1600" dirty="0" err="1"/>
                        <a:t>arrayName</a:t>
                      </a:r>
                      <a:r>
                        <a:rPr lang="en-CA" sz="1600" dirty="0"/>
                        <a:t> = </a:t>
                      </a:r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72">
                <a:tc>
                  <a:txBody>
                    <a:bodyPr/>
                    <a:lstStyle/>
                    <a:p>
                      <a:r>
                        <a:rPr lang="en-CA" sz="1600" dirty="0"/>
                        <a:t>substr(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 x=from, y=length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144">
                <a:tc>
                  <a:txBody>
                    <a:bodyPr/>
                    <a:lstStyle/>
                    <a:p>
                      <a:r>
                        <a:rPr lang="en-CA" sz="1600" dirty="0"/>
                        <a:t>substring(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</a:t>
                      </a:r>
                    </a:p>
                    <a:p>
                      <a:r>
                        <a:rPr lang="en-CA" sz="1600" dirty="0"/>
                        <a:t>    x=from (inclusive) y=to (not inclusive)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6">
                <a:tc>
                  <a:txBody>
                    <a:bodyPr/>
                    <a:lstStyle/>
                    <a:p>
                      <a:r>
                        <a:rPr lang="en-CA" sz="1600" dirty="0"/>
                        <a:t>toLowerCase()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CA" sz="1600" dirty="0"/>
                        <a:t>toUpperCase()</a:t>
                      </a:r>
                      <a:r>
                        <a:rPr lang="en-CA" sz="1600" dirty="0">
                          <a:hlinkClick r:id="rId2"/>
                        </a:rPr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trim()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Removes whitespaces from the left and right of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Allows you to add properties and methods to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property returns the number of characters in a string.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2292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 </a:t>
            </a:r>
            <a:r>
              <a:rPr lang="en-CA" sz="2000" dirty="0">
                <a:solidFill>
                  <a:srgbClr val="006600"/>
                </a:solidFill>
              </a:rPr>
              <a:t>// returns 6</a:t>
            </a:r>
            <a:r>
              <a:rPr lang="en-CA" sz="2000" dirty="0"/>
              <a:t>	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71583"/>
              </p:ext>
            </p:extLst>
          </p:nvPr>
        </p:nvGraphicFramePr>
        <p:xfrm>
          <a:off x="990600" y="4005064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/>
              <a:t>The method returns </a:t>
            </a:r>
            <a:r>
              <a:rPr lang="en-CA" altLang="en-US" dirty="0"/>
              <a:t>the character at the specific index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Characters in a string are indexed from left to right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600" dirty="0"/>
              <a:t>Index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from 0 </a:t>
            </a:r>
            <a:r>
              <a:rPr lang="en-CA" sz="2600" dirty="0"/>
              <a:t>to one less than the length.</a:t>
            </a:r>
          </a:p>
          <a:p>
            <a:pPr lvl="1"/>
            <a:r>
              <a:rPr lang="en-CA" dirty="0"/>
              <a:t>The index of the last character in a string called </a:t>
            </a:r>
            <a:r>
              <a:rPr lang="en-CA" dirty="0" err="1"/>
              <a:t>myString</a:t>
            </a:r>
            <a:r>
              <a:rPr lang="en-CA" dirty="0"/>
              <a:t> is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myString.length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</a:t>
            </a:r>
          </a:p>
          <a:p>
            <a:pPr lvl="1"/>
            <a:r>
              <a:rPr lang="en-CA" dirty="0"/>
              <a:t>If the index you supply is out of range, JavaScript returns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empty string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105400"/>
            <a:ext cx="388843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</a:t>
            </a:r>
            <a:r>
              <a:rPr lang="en-CA" dirty="0">
                <a:solidFill>
                  <a:srgbClr val="006600"/>
                </a:solidFill>
              </a:rPr>
              <a:t>// returns  'W'</a:t>
            </a:r>
            <a:r>
              <a:rPr lang="en-CA" b="1" dirty="0">
                <a:solidFill>
                  <a:srgbClr val="0000CC"/>
                </a:solidFill>
              </a:rPr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</a:t>
            </a:r>
            <a:r>
              <a:rPr lang="en-CA" dirty="0">
                <a:solidFill>
                  <a:srgbClr val="006600"/>
                </a:solidFill>
              </a:rPr>
              <a:t>// returns  'E'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</a:t>
            </a:r>
            <a:r>
              <a:rPr lang="en-CA" dirty="0">
                <a:solidFill>
                  <a:srgbClr val="006600"/>
                </a:solidFill>
              </a:rPr>
              <a:t>// returns  "B" </a:t>
            </a:r>
          </a:p>
          <a:p>
            <a:r>
              <a:rPr lang="en-CA" dirty="0" err="1"/>
              <a:t>myString.charAt</a:t>
            </a:r>
            <a:r>
              <a:rPr lang="en-CA" dirty="0"/>
              <a:t>(3) </a:t>
            </a:r>
            <a:r>
              <a:rPr lang="en-CA" dirty="0">
                <a:solidFill>
                  <a:srgbClr val="006600"/>
                </a:solidFill>
              </a:rPr>
              <a:t>// returns  '1'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</a:t>
            </a:r>
            <a:r>
              <a:rPr lang="en-CA" dirty="0">
                <a:solidFill>
                  <a:srgbClr val="006600"/>
                </a:solidFill>
              </a:rPr>
              <a:t>// returns  '2'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10540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(5) </a:t>
            </a:r>
            <a:r>
              <a:rPr lang="en-CA" dirty="0">
                <a:solidFill>
                  <a:srgbClr val="006600"/>
                </a:solidFill>
              </a:rPr>
              <a:t>// returns  "3"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</a:t>
            </a:r>
            <a:r>
              <a:rPr lang="en-CA" dirty="0">
                <a:solidFill>
                  <a:srgbClr val="006600"/>
                </a:solidFill>
              </a:rPr>
              <a:t>// returns  ""</a:t>
            </a:r>
          </a:p>
          <a:p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you can also use array index: </a:t>
            </a:r>
          </a:p>
          <a:p>
            <a:r>
              <a:rPr lang="en-CA" dirty="0" err="1"/>
              <a:t>myString</a:t>
            </a:r>
            <a:r>
              <a:rPr lang="en-CA" dirty="0"/>
              <a:t>[1]  </a:t>
            </a:r>
            <a:r>
              <a:rPr lang="en-CA" dirty="0">
                <a:solidFill>
                  <a:srgbClr val="006600"/>
                </a:solidFill>
              </a:rPr>
              <a:t>// returns  'N'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48160"/>
              </p:ext>
            </p:extLst>
          </p:nvPr>
        </p:nvGraphicFramePr>
        <p:xfrm>
          <a:off x="899592" y="4149080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"WEB123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7847</TotalTime>
  <Words>3405</Words>
  <Application>Microsoft Office PowerPoint</Application>
  <PresentationFormat>On-screen Show (4:3)</PresentationFormat>
  <Paragraphs>676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Narrow</vt:lpstr>
      <vt:lpstr>Brush Script MT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- property</vt:lpstr>
      <vt:lpstr>JS String object - methods</vt:lpstr>
      <vt:lpstr>JS String object - methods</vt:lpstr>
      <vt:lpstr>About Unicode</vt:lpstr>
      <vt:lpstr>JS String object - methods</vt:lpstr>
      <vt:lpstr>JS String object - methods</vt:lpstr>
      <vt:lpstr>JS String object - methods</vt:lpstr>
      <vt:lpstr>JS String object - methods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JS String object - property</vt:lpstr>
      <vt:lpstr>JavaScript RegExp Object</vt:lpstr>
      <vt:lpstr>Creating RegExp Object</vt:lpstr>
      <vt:lpstr>RegExp Method – test(str)</vt:lpstr>
      <vt:lpstr>String Method – match(RegExp)</vt:lpstr>
      <vt:lpstr>String Method – match(RegExp)</vt:lpstr>
      <vt:lpstr>String Method – replace(RegExp, replacement)</vt:lpstr>
      <vt:lpstr>String Method – split(RegExp)</vt:lpstr>
      <vt:lpstr>String Method – search(RegExp)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Loop through an array in JS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3 - WEB222</dc:title>
  <dc:creator>Wei Song</dc:creator>
  <cp:lastModifiedBy>Wei Song</cp:lastModifiedBy>
  <cp:revision>318</cp:revision>
  <cp:lastPrinted>2001-07-23T19:37:02Z</cp:lastPrinted>
  <dcterms:created xsi:type="dcterms:W3CDTF">2001-03-26T00:24:34Z</dcterms:created>
  <dcterms:modified xsi:type="dcterms:W3CDTF">2017-09-24T15:21:00Z</dcterms:modified>
</cp:coreProperties>
</file>