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37"/>
  </p:notesMasterIdLst>
  <p:handoutMasterIdLst>
    <p:handoutMasterId r:id="rId38"/>
  </p:handoutMasterIdLst>
  <p:sldIdLst>
    <p:sldId id="266" r:id="rId2"/>
    <p:sldId id="279" r:id="rId3"/>
    <p:sldId id="280" r:id="rId4"/>
    <p:sldId id="288" r:id="rId5"/>
    <p:sldId id="342" r:id="rId6"/>
    <p:sldId id="344" r:id="rId7"/>
    <p:sldId id="343" r:id="rId8"/>
    <p:sldId id="281" r:id="rId9"/>
    <p:sldId id="282" r:id="rId10"/>
    <p:sldId id="338" r:id="rId11"/>
    <p:sldId id="315" r:id="rId12"/>
    <p:sldId id="292" r:id="rId13"/>
    <p:sldId id="340" r:id="rId14"/>
    <p:sldId id="297" r:id="rId15"/>
    <p:sldId id="298" r:id="rId16"/>
    <p:sldId id="319" r:id="rId17"/>
    <p:sldId id="299" r:id="rId18"/>
    <p:sldId id="320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45" r:id="rId27"/>
    <p:sldId id="346" r:id="rId28"/>
    <p:sldId id="348" r:id="rId29"/>
    <p:sldId id="307" r:id="rId30"/>
    <p:sldId id="308" r:id="rId31"/>
    <p:sldId id="311" r:id="rId32"/>
    <p:sldId id="309" r:id="rId33"/>
    <p:sldId id="339" r:id="rId34"/>
    <p:sldId id="314" r:id="rId35"/>
    <p:sldId id="341" r:id="rId36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  <a:srgbClr val="990033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48" autoAdjust="0"/>
    <p:restoredTop sz="94632" autoAdjust="0"/>
  </p:normalViewPr>
  <p:slideViewPr>
    <p:cSldViewPr>
      <p:cViewPr varScale="1">
        <p:scale>
          <a:sx n="108" d="100"/>
          <a:sy n="108" d="100"/>
        </p:scale>
        <p:origin x="102" y="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40101-381F-46A7-B251-D09AEBBFF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681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2150"/>
            <a:ext cx="4514850" cy="3386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08475"/>
            <a:ext cx="50292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35EC28-ED7F-48F1-A09D-C33DAA584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07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2011/WD-html5-20110525/syntax.ht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2011/WD-html5-20110525/syntax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2011/WD-html5-20110525/syntax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2011/WD-html5-20110525/syntax.htm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i="1" dirty="0"/>
              <a:t>&lt;element attribute=value&gt;Content&lt;/element&gt;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HTML5 DTD-less DOCTYPE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HTML5 uses a DOCTYPE declaration which is very short, due to its lack of references to a Document Type Definition in the form of a URL and/or FPI. All it contains is the tag name of the root element of the document, HTML.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&lt;!DOCTYPE HTML&gt;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E56D61-891B-4934-B088-536617AE378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79375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23454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96072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ul</a:t>
            </a:r>
            <a:r>
              <a:rPr lang="en-US" dirty="0"/>
              <a:t> {list-style-type: none;}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a Nested list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list item one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/>
              <a:t>sub for item one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/>
              <a:t>sub for item one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list item two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list item three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if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DocType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absent in HTML document?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HTML document which lacks a DOCTYPE, will be rendered in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bugwards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compatibility mode (Quirk Mode), since it is assumed to be an older document which was written before DOCTYPE became widely used. 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2.You will not be able to use a HTML 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HyperText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Markup Language)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Validator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check the page coding. HTML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validator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requires the DOCTYPE declaration.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3.The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stylesheet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may not be implemented as planned.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About omitting end tags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a number of HTML5 tags (also in HTML4 but not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xHTML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that do not require the use of a closing tag for valid HTML, such as body, head, html,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optgroup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clogroup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option, p, td,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thead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tbody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tfoot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...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http://www.w3.org/TR/2011/WD-html5-20110525/syntax.html#optional-tags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in our WEB222 class, we are require to use end/closing tags.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94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About omitting end tags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a number of HTML5 tags (also in HTML4 but not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xHTML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that do not require the use of a closing tag for valid HTML, such as body, head, html,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optgroup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clogroup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option, p, td,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thead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tbody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tfoot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...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http://www.w3.org/TR/2011/WD-html5-20110525/syntax.html#optional-tags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in our WEB222 class, we are require to use end/closing tags.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20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About omitting end tags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a number of HTML5 tags (also in HTML4 but not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xHTML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that do not require the use of a closing tag for valid HTML, such as body, head, html,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optgroup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clogroup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option, p, td,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thead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tbody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tfoot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...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http://www.w3.org/TR/2011/WD-html5-20110525/syntax.html#optional-tags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in our WEB222 class, we are require to use end/closing tags.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59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About omitting end tags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a number of HTML5 tags (also in HTML4 but not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xHTML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that do not require the use of a closing tag for valid HTML, such as body, head, html,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optgroup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clogroup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option, p, td,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thead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tbody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tfoot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...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http://www.w3.org/TR/2011/WD-html5-20110525/syntax.html#optional-tags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in our WEB222 class, we are require to use end/closing tags.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Core / Global</a:t>
            </a:r>
            <a:r>
              <a:rPr lang="en-CA" baseline="0" dirty="0"/>
              <a:t> attributes: id, title, class, style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3495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HTML5 DTD-less DOCTYPE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HTML5 uses a DOCTYPE declaration which is very short, due to its lack of references to a Document Type Definition in the form of a URL and/or FPI. All it contains is the tag name of the root element of the document, HTML.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&lt;!DOCTYPE HTML&gt;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1353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CA" altLang="en-US" noProof="0"/>
              <a:t>Click to edit Master title style</a:t>
            </a:r>
          </a:p>
        </p:txBody>
      </p:sp>
      <p:sp>
        <p:nvSpPr>
          <p:cNvPr id="51354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en-CA" altLang="en-US" noProof="0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B78550FE-3B2F-4BB7-90E2-96BF2246C76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5172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16F38-F964-43E8-9DF4-CA49AC83DFB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9605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065C6-3981-4D50-8919-4D40FE9B491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328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ECEE5-C433-4A70-8537-4B10DA0D040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9261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2E6F7-17FB-428F-972D-C0C9967E15D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6511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BD2BE-4278-4F6B-8B4F-D20FDBBBE09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018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B5CB7-B7E9-40C0-9ABA-B9FDDA42712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2339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475FB-2F87-4944-88B8-EF7746F1756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757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4A4EE-FC31-4210-860E-9E7ABA07986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500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1053C-4F87-4269-9416-8BEA0F1453E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6113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6AA3A-C4FC-436D-99A5-96F5A016407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329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327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50328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032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title style</a:t>
            </a:r>
          </a:p>
        </p:txBody>
      </p:sp>
      <p:sp>
        <p:nvSpPr>
          <p:cNvPr id="50330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2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2FD3D9A6-D87B-4BEF-BBC9-B839C76625B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0333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html/globalAttributes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World_Wide_Web_Consortiu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web222/code/html/HTML5-template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html/tags-headings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html/tags-paragraph+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dev.w3.org/html5/html-author/charref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s.senecac.on.ca/~wei.song/web222/code/html/tags-pre-entities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web222/code/html/tags-presentation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web222/code/html/list-unordered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html/list-orderd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html/list-definition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web222/code/html/list-nested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web222/code/html/image.html" TargetMode="External"/><Relationship Id="rId2" Type="http://schemas.openxmlformats.org/officeDocument/2006/relationships/hyperlink" Target="https://scs.senecac.on.ca/~wei.song/int222/code/html/image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web222/code/html/imageMaps.html" TargetMode="External"/><Relationship Id="rId2" Type="http://schemas.openxmlformats.org/officeDocument/2006/relationships/hyperlink" Target="https://scs.senecac.on.ca/~wei.song/int222/code/html/imageMap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html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dex.html#timetable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html/hyperlinks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Guide/HTML/HTML5" TargetMode="External"/><Relationship Id="rId7" Type="http://schemas.openxmlformats.org/officeDocument/2006/relationships/hyperlink" Target="https://thimble.mozilla.org/" TargetMode="External"/><Relationship Id="rId2" Type="http://schemas.openxmlformats.org/officeDocument/2006/relationships/hyperlink" Target="https://developer.mozilla.org/en-US/docs/Web/Guide/HTML/Introduc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oreservlets.com/html5-tutorial/basic-html5-document.html" TargetMode="External"/><Relationship Id="rId5" Type="http://schemas.openxmlformats.org/officeDocument/2006/relationships/hyperlink" Target="https://developer.mozilla.org/en-US/docs/Web/HTML/Attributes" TargetMode="External"/><Relationship Id="rId4" Type="http://schemas.openxmlformats.org/officeDocument/2006/relationships/hyperlink" Target="https://developer.mozilla.org/en-US/docs/Web/HTML/Element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web222/code/html/HTML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pad-plus-plus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4AFC7-BA5D-4B2B-BEB5-A638D2D2B18C}" type="slidenum">
              <a:rPr lang="en-CA" altLang="en-US"/>
              <a:pPr>
                <a:defRPr/>
              </a:pPr>
              <a:t>1</a:t>
            </a:fld>
            <a:endParaRPr lang="en-CA" alt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17032"/>
            <a:ext cx="6400800" cy="1728192"/>
          </a:xfrm>
        </p:spPr>
        <p:txBody>
          <a:bodyPr/>
          <a:lstStyle/>
          <a:p>
            <a:pPr eaLnBrk="1" hangingPunct="1">
              <a:defRPr/>
            </a:pP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Week 5: 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Introduction to HTML</a:t>
            </a:r>
          </a:p>
          <a:p>
            <a:pPr eaLnBrk="1" hangingPunct="1">
              <a:defRPr/>
            </a:pPr>
            <a:endParaRPr lang="en-CA" alt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(Body)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B311B94-A30D-4255-A6C1-A592F35020A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1520" y="1768475"/>
            <a:ext cx="8587680" cy="1012453"/>
          </a:xfrm>
        </p:spPr>
        <p:txBody>
          <a:bodyPr/>
          <a:lstStyle/>
          <a:p>
            <a:pPr eaLnBrk="1" hangingPunct="1">
              <a:defRPr/>
            </a:pPr>
            <a:r>
              <a:rPr lang="en-CA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Headings)"/>
              </a:rPr>
              <a:t>WEB222 - Web Programming Principles</a:t>
            </a:r>
            <a:endParaRPr lang="en-CA" altLang="en-US" sz="3600" dirty="0">
              <a:solidFill>
                <a:schemeClr val="tx1"/>
              </a:solidFill>
              <a:latin typeface="Tahoma (Headings)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Global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Also called HTML </a:t>
            </a:r>
            <a:r>
              <a:rPr lang="en-CA" sz="2400" dirty="0">
                <a:effectLst/>
              </a:rPr>
              <a:t>core attributes,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can be used on any HTML element.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e.g.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3600" dirty="0"/>
          </a:p>
          <a:p>
            <a:pPr>
              <a:buFont typeface="Wingdings" panose="05000000000000000000" pitchFamily="2" charset="2"/>
              <a:buChar char="Ø"/>
            </a:pPr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endParaRPr lang="en-CA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>
                <a:hlinkClick r:id="rId2"/>
              </a:rPr>
              <a:t>globalAttributes.html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10</a:t>
            </a:fld>
            <a:endParaRPr lang="en-CA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162316"/>
              </p:ext>
            </p:extLst>
          </p:nvPr>
        </p:nvGraphicFramePr>
        <p:xfrm>
          <a:off x="647564" y="3068960"/>
          <a:ext cx="7848872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44216">
                <a:tc>
                  <a:txBody>
                    <a:bodyPr/>
                    <a:lstStyle/>
                    <a:p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&lt;h2 </a:t>
                      </a:r>
                      <a:r>
                        <a:rPr lang="en-CA" sz="2000" b="0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title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="Hello HTML!"&gt;Titled Heading Tag Example&lt;/h2&gt;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&lt;div </a:t>
                      </a:r>
                      <a:r>
                        <a:rPr lang="en-CA" sz="2000" b="0" kern="1200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="className1 className2"&gt;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   &lt;p </a:t>
                      </a:r>
                      <a:r>
                        <a:rPr lang="en-CA" sz="2000" b="0" kern="1200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="xyz123"&gt;This para explains what is HTML&lt;/p&gt; 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   &lt;</a:t>
                      </a:r>
                      <a:r>
                        <a:rPr lang="en-CA" sz="2000" b="0" u="sng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en-CA" sz="2000" b="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CA" sz="2000" b="0" kern="1200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style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="</a:t>
                      </a:r>
                      <a:r>
                        <a:rPr lang="en-CA" sz="2000" b="0" dirty="0" err="1">
                          <a:solidFill>
                            <a:schemeClr val="tx1"/>
                          </a:solidFill>
                        </a:rPr>
                        <a:t>font-family:arial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; color:#FF0000;"&gt;Some text...&lt;/p&gt;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&lt;/div&gt;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1286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HTML5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HTML5 is the latest standard that defines HTML</a:t>
            </a:r>
            <a:r>
              <a:rPr lang="en-CA" sz="2000" dirty="0"/>
              <a:t>.</a:t>
            </a:r>
          </a:p>
          <a:p>
            <a:pPr lvl="1"/>
            <a:r>
              <a:rPr lang="en-CA" sz="1800" dirty="0"/>
              <a:t>HTML: created in 1990 and standardized as HTML 4 in 1997.</a:t>
            </a:r>
          </a:p>
          <a:p>
            <a:pPr lvl="1"/>
            <a:r>
              <a:rPr lang="en-CA" sz="1800" dirty="0" err="1"/>
              <a:t>xHTML</a:t>
            </a:r>
            <a:r>
              <a:rPr lang="en-CA" sz="1800" dirty="0"/>
              <a:t> (XML + HTML) became a </a:t>
            </a:r>
            <a:r>
              <a:rPr lang="en-CA" sz="1800" dirty="0">
                <a:hlinkClick r:id="rId3"/>
              </a:rPr>
              <a:t>W3C</a:t>
            </a:r>
            <a:r>
              <a:rPr lang="en-CA" sz="1800" dirty="0"/>
              <a:t> Recommendation in 2000.</a:t>
            </a:r>
          </a:p>
          <a:p>
            <a:pPr lvl="1"/>
            <a:r>
              <a:rPr lang="en-CA" sz="1800" dirty="0"/>
              <a:t>HTML5 is a candidate recommendation of W3C as of 2012.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000" dirty="0"/>
              <a:t>HTML5 comes with a number of new elements, attributes, and behaviors.</a:t>
            </a:r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en-CA" sz="1800" dirty="0"/>
              <a:t>Providing new semantic, graphics, and multimedia elements. </a:t>
            </a:r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en-CA" sz="1800" dirty="0"/>
              <a:t>designed to deliver rich web content without the need for additional plugins.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000" dirty="0"/>
              <a:t>A larger set of technologies that allows more diverse and powerful Web sites and applications.</a:t>
            </a:r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form elements </a:t>
            </a:r>
            <a:r>
              <a:rPr lang="en-CA" sz="1800" dirty="0"/>
              <a:t>and </a:t>
            </a: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API's </a:t>
            </a:r>
            <a:r>
              <a:rPr lang="en-CA" sz="1800" dirty="0"/>
              <a:t>to make it </a:t>
            </a:r>
            <a:r>
              <a:rPr lang="en-CA" sz="1800" dirty="0">
                <a:effectLst/>
              </a:rPr>
              <a:t>easier to build web applications.</a:t>
            </a:r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Supporting cross-platform</a:t>
            </a:r>
            <a:r>
              <a:rPr lang="en-CA" sz="1800" dirty="0"/>
              <a:t>, designed to </a:t>
            </a:r>
            <a:r>
              <a:rPr lang="en-CA" sz="1800" dirty="0">
                <a:effectLst/>
              </a:rPr>
              <a:t>work on types of hardware </a:t>
            </a:r>
            <a:r>
              <a:rPr lang="en-CA" sz="1800" dirty="0"/>
              <a:t>(PCs, Tablets, Phones, TVs,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11</a:t>
            </a:fld>
            <a:endParaRPr lang="en-CA" altLang="en-US"/>
          </a:p>
        </p:txBody>
      </p:sp>
      <p:pic>
        <p:nvPicPr>
          <p:cNvPr id="1026" name="Picture 2" descr="HTML5 logo and wordmark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260648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768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040160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</a:t>
            </a:r>
            <a:r>
              <a:rPr lang="en-US" sz="4000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HTML5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Document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268760"/>
            <a:ext cx="7632848" cy="468051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800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&lt;!DOCTYPE html&gt;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&lt;html </a:t>
            </a:r>
            <a:r>
              <a:rPr lang="en-US" sz="1800" dirty="0" err="1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</a:t>
            </a:r>
            <a:r>
              <a:rPr lang="en-US" sz="1800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</a:t>
            </a:r>
            <a:r>
              <a:rPr lang="en-US" sz="1800" dirty="0" err="1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</a:t>
            </a:r>
            <a:r>
              <a:rPr lang="en-US" sz="1800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"&gt;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&lt;head&gt;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sz="1800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&lt;meta charset="UTF-8" /&gt;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sz="1800" dirty="0">
                <a:effectLst/>
              </a:rPr>
              <a:t>&lt;title&gt;WEB222&lt;/title&gt;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effectLst/>
              </a:rPr>
              <a:t>   &lt;link </a:t>
            </a:r>
            <a:r>
              <a:rPr lang="en-US" sz="1800" dirty="0" err="1">
                <a:effectLst/>
              </a:rPr>
              <a:t>href</a:t>
            </a:r>
            <a:r>
              <a:rPr lang="en-US" sz="1800" dirty="0">
                <a:effectLst/>
              </a:rPr>
              <a:t>="</a:t>
            </a:r>
            <a:r>
              <a:rPr lang="en-US" sz="1800" dirty="0" err="1">
                <a:effectLst/>
              </a:rPr>
              <a:t>css</a:t>
            </a:r>
            <a:r>
              <a:rPr lang="en-US" sz="1800" dirty="0">
                <a:effectLst/>
              </a:rPr>
              <a:t>/mystyle.css" </a:t>
            </a:r>
            <a:r>
              <a:rPr lang="en-US" sz="1800" dirty="0" err="1">
                <a:effectLst/>
              </a:rPr>
              <a:t>rel</a:t>
            </a:r>
            <a:r>
              <a:rPr lang="en-US" sz="1800" dirty="0">
                <a:effectLst/>
              </a:rPr>
              <a:t>="stylesheet"/&gt;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effectLst/>
              </a:rPr>
              <a:t>   &lt;script </a:t>
            </a:r>
            <a:r>
              <a:rPr lang="en-US" sz="1800" dirty="0" err="1">
                <a:effectLst/>
              </a:rPr>
              <a:t>src</a:t>
            </a:r>
            <a:r>
              <a:rPr lang="en-US" sz="1800" dirty="0">
                <a:effectLst/>
              </a:rPr>
              <a:t>="</a:t>
            </a:r>
            <a:r>
              <a:rPr lang="en-US" sz="1800" dirty="0" err="1">
                <a:effectLst/>
              </a:rPr>
              <a:t>js</a:t>
            </a:r>
            <a:r>
              <a:rPr lang="en-US" sz="1800" dirty="0">
                <a:effectLst/>
              </a:rPr>
              <a:t>/myscript.js"&gt;&lt;/script&gt;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&lt;/head&gt;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&lt;body&gt;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effectLst/>
              </a:rPr>
              <a:t>   &lt;h1&gt;Basic HTML Document Structure&lt;/h1&gt;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effectLst/>
              </a:rPr>
              <a:t>   &lt;p&gt;This is a paragraph.&lt;/p&gt;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effectLst/>
              </a:rPr>
              <a:t>   &lt;p&gt;Here are links to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effectLst/>
              </a:rPr>
              <a:t>      &lt;a </a:t>
            </a:r>
            <a:r>
              <a:rPr lang="en-US" sz="1800" dirty="0" err="1">
                <a:effectLst/>
              </a:rPr>
              <a:t>href</a:t>
            </a:r>
            <a:r>
              <a:rPr lang="en-US" sz="1800" dirty="0">
                <a:effectLst/>
              </a:rPr>
              <a:t>="https://ict.senecacollege.ca/"&gt;School of ICT&lt;/a&gt; and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effectLst/>
              </a:rPr>
              <a:t>      &lt;a </a:t>
            </a:r>
            <a:r>
              <a:rPr lang="en-US" sz="1800" dirty="0" err="1">
                <a:effectLst/>
              </a:rPr>
              <a:t>href</a:t>
            </a:r>
            <a:r>
              <a:rPr lang="en-US" sz="1800" dirty="0">
                <a:effectLst/>
              </a:rPr>
              <a:t>="http://www.senecacollege.ca/"&gt;Seneca College.&lt;/a&gt;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effectLst/>
              </a:rPr>
              <a:t>   &lt;/p&gt;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&lt;/body&gt;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&lt;/html&gt;</a:t>
            </a:r>
            <a:endParaRPr lang="en-US" sz="1900" dirty="0">
              <a:solidFill>
                <a:srgbClr val="99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255861"/>
            <a:ext cx="488975" cy="47625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71800" y="63093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31494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 for creating HTML5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255861"/>
            <a:ext cx="488975" cy="47625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71800" y="63093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220257-E0D0-4DEA-9F49-624A4AB20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625" y="1600200"/>
            <a:ext cx="8540750" cy="384502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HTML5 template file: </a:t>
            </a:r>
            <a:r>
              <a:rPr lang="en-US" sz="2800" dirty="0">
                <a:hlinkClick r:id="rId3"/>
              </a:rPr>
              <a:t>HTML5-template.html</a:t>
            </a:r>
            <a:endParaRPr lang="en-US" sz="2800" dirty="0"/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ysClr val="windowText" lastClr="000000"/>
                </a:solidFill>
              </a:rPr>
              <a:t>&lt;script&gt;&lt;/script&gt; tags are used to enclose JavaScript file.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ysClr val="windowText" lastClr="000000"/>
                </a:solidFill>
              </a:rPr>
              <a:t>&lt;link&gt; tag is used to enclose CSS file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Note: for the WEB222 course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CA" sz="2400" dirty="0">
                <a:effectLst/>
              </a:rPr>
              <a:t>You must use lower case for all HTML tags and attribute names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CA" sz="2400" dirty="0">
                <a:effectLst/>
              </a:rPr>
              <a:t>You must use HTML5 document type and "UTF-8" charset for all web pages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7637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>
                <a:effectLst/>
              </a:rPr>
              <a:t>HTML Structural Elements</a:t>
            </a:r>
            <a:endParaRPr lang="en-US" sz="4000" dirty="0">
              <a:effectLst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001283"/>
              </p:ext>
            </p:extLst>
          </p:nvPr>
        </p:nvGraphicFramePr>
        <p:xfrm>
          <a:off x="395536" y="1340768"/>
          <a:ext cx="8229600" cy="4758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6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html tag </a:t>
                      </a:r>
                    </a:p>
                  </a:txBody>
                  <a:tcPr anchor="ctr">
                    <a:solidFill>
                      <a:srgbClr val="0070C0">
                        <a:alpha val="5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solidFill>
                      <a:srgbClr val="0070C0">
                        <a:alpha val="5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468">
                <a:tc>
                  <a:txBody>
                    <a:bodyPr/>
                    <a:lstStyle/>
                    <a:p>
                      <a:r>
                        <a:rPr lang="en-US" dirty="0"/>
                        <a:t>&lt;!DOCTYPE&gt;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the document type (is </a:t>
                      </a:r>
                      <a:r>
                        <a:rPr lang="en-US" b="1" dirty="0">
                          <a:solidFill>
                            <a:srgbClr val="660033"/>
                          </a:solidFill>
                        </a:rPr>
                        <a:t>HTML5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lang="en-US" dirty="0"/>
                        <a:t>&lt;html&gt;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an html document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head&gt;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information about the document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696">
                <a:tc>
                  <a:txBody>
                    <a:bodyPr/>
                    <a:lstStyle/>
                    <a:p>
                      <a:r>
                        <a:rPr lang="en-US" dirty="0"/>
                        <a:t>&lt;title&gt;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Specifies the document title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lang="en-US" dirty="0"/>
                        <a:t>&lt;meta&gt;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meta information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lang="en-US" dirty="0"/>
                        <a:t>&lt;link&gt;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 resource reference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lang="en-US" dirty="0"/>
                        <a:t>&lt;script&gt;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Specifies a script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lang="en-US"/>
                        <a:t>&lt;style&gt;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Specifies a style definition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lang="en-US" dirty="0"/>
                        <a:t>&lt;body&gt;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the body element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lang="en-US"/>
                        <a:t>&lt;!--...--&gt;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 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6114018"/>
            <a:ext cx="369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MDN:</a:t>
            </a:r>
            <a:r>
              <a:rPr lang="en-CA" dirty="0"/>
              <a:t> </a:t>
            </a:r>
            <a:r>
              <a:rPr lang="en-CA" dirty="0">
                <a:hlinkClick r:id="rId3"/>
              </a:rPr>
              <a:t>HTML element reference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71176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Heading Tags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9480365"/>
              </p:ext>
            </p:extLst>
          </p:nvPr>
        </p:nvGraphicFramePr>
        <p:xfrm>
          <a:off x="762000" y="1752600"/>
          <a:ext cx="75438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Heading tags</a:t>
                      </a:r>
                    </a:p>
                  </a:txBody>
                  <a:tcPr>
                    <a:solidFill>
                      <a:srgbClr val="0070C0">
                        <a:alpha val="5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>
                    <a:solidFill>
                      <a:srgbClr val="0070C0">
                        <a:alpha val="5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</a:txBody>
                  <a:tcPr>
                    <a:solidFill>
                      <a:srgbClr val="0070C0">
                        <a:alpha val="5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&lt;h1&gt;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Specifies a heading level 1</a:t>
                      </a:r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&lt;h1&gt;.......&lt;/h1&gt;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&lt;h2&gt;.......&lt;/h2&gt;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&lt;h3&gt;.......&lt;/h3&gt;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&lt;h4&gt;.......&lt;/h4&gt;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&lt;h5&gt;.......&lt;/h5&gt;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&lt;h6&gt;.......&lt;/h6&gt;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&lt;h2&gt;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 heading level 2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&lt;h3&gt;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Specifies a heading level 3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&lt;h4&gt;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 heading level 4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&lt;h5&gt;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Specifies a heading level 5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&lt;h6&gt;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 heading level 6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34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Heading Tag Examples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031" y="1600200"/>
            <a:ext cx="3982343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CA" sz="2400" dirty="0">
                <a:hlinkClick r:id="rId2"/>
              </a:rPr>
              <a:t>tags-headings.html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16</a:t>
            </a:fld>
            <a:endParaRPr lang="en-CA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63013" y="1556792"/>
            <a:ext cx="435705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&lt;!DOC TYPE html&gt;</a:t>
            </a:r>
          </a:p>
          <a:p>
            <a:r>
              <a:rPr lang="en-CA" dirty="0"/>
              <a:t>&lt;html </a:t>
            </a:r>
            <a:r>
              <a:rPr lang="en-CA" dirty="0" err="1"/>
              <a:t>lang</a:t>
            </a:r>
            <a:r>
              <a:rPr lang="en-CA" dirty="0"/>
              <a:t>="</a:t>
            </a:r>
            <a:r>
              <a:rPr lang="en-CA" dirty="0" err="1"/>
              <a:t>en</a:t>
            </a:r>
            <a:r>
              <a:rPr lang="en-CA" dirty="0"/>
              <a:t>"&gt;</a:t>
            </a:r>
          </a:p>
          <a:p>
            <a:r>
              <a:rPr lang="en-CA" dirty="0"/>
              <a:t>&lt;head&gt;</a:t>
            </a:r>
          </a:p>
          <a:p>
            <a:r>
              <a:rPr lang="en-CA" dirty="0"/>
              <a:t>   &lt;meta charset="UTF-8" /&gt;</a:t>
            </a:r>
          </a:p>
          <a:p>
            <a:r>
              <a:rPr lang="en-CA" dirty="0"/>
              <a:t>   &lt;title&gt;WEB222&lt;/title&gt;</a:t>
            </a:r>
          </a:p>
          <a:p>
            <a:r>
              <a:rPr lang="en-CA" dirty="0"/>
              <a:t> &lt;/head&gt;</a:t>
            </a:r>
          </a:p>
          <a:p>
            <a:r>
              <a:rPr lang="en-CA" dirty="0"/>
              <a:t> &lt;body&gt;</a:t>
            </a:r>
          </a:p>
          <a:p>
            <a:r>
              <a:rPr lang="en-CA" dirty="0"/>
              <a:t>    &lt;h1&gt;HTML Heading - Level 1&lt;/h1&gt;</a:t>
            </a:r>
          </a:p>
          <a:p>
            <a:r>
              <a:rPr lang="en-CA" dirty="0"/>
              <a:t>    &lt;h2&gt;HTML Heading - Level 2&lt;/h2&gt;</a:t>
            </a:r>
          </a:p>
          <a:p>
            <a:r>
              <a:rPr lang="en-CA" dirty="0"/>
              <a:t>    &lt;h3&gt;HTML Heading - Level 3&lt;/h3&gt;</a:t>
            </a:r>
          </a:p>
          <a:p>
            <a:r>
              <a:rPr lang="en-CA" dirty="0"/>
              <a:t>    &lt;h4&gt;HTML Heading - Level 4&lt;/h4&gt;</a:t>
            </a:r>
          </a:p>
          <a:p>
            <a:r>
              <a:rPr lang="en-CA" dirty="0"/>
              <a:t>    &lt;h5&gt;HTML Heading - Level 5&lt;/h5&gt;</a:t>
            </a:r>
          </a:p>
          <a:p>
            <a:r>
              <a:rPr lang="en-CA" dirty="0"/>
              <a:t>    &lt;h6&gt;HTML Heading - Level 6&lt;/h6&gt;</a:t>
            </a:r>
          </a:p>
          <a:p>
            <a:r>
              <a:rPr lang="en-CA" dirty="0"/>
              <a:t> &lt;/body&gt;</a:t>
            </a:r>
          </a:p>
          <a:p>
            <a:r>
              <a:rPr lang="en-CA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282357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955530"/>
              </p:ext>
            </p:extLst>
          </p:nvPr>
        </p:nvGraphicFramePr>
        <p:xfrm>
          <a:off x="611560" y="1628800"/>
          <a:ext cx="7776863" cy="368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Tags</a:t>
                      </a:r>
                    </a:p>
                  </a:txBody>
                  <a:tcPr>
                    <a:solidFill>
                      <a:srgbClr val="0070C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>
                    <a:solidFill>
                      <a:srgbClr val="0070C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</a:txBody>
                  <a:tcPr>
                    <a:solidFill>
                      <a:srgbClr val="0070C0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&lt;p&gt;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 paragraph.</a:t>
                      </a:r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&lt;p&gt;.......&lt;/p&gt;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&lt;</a:t>
                      </a:r>
                      <a:r>
                        <a:rPr lang="en-US" dirty="0" err="1"/>
                        <a:t>blockquote</a:t>
                      </a:r>
                      <a:r>
                        <a:rPr lang="en-US" dirty="0"/>
                        <a:t>&gt;.......&lt;/</a:t>
                      </a:r>
                      <a:r>
                        <a:rPr lang="en-US" dirty="0" err="1"/>
                        <a:t>blockquote</a:t>
                      </a:r>
                      <a:r>
                        <a:rPr lang="en-US" dirty="0"/>
                        <a:t>&gt;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&lt;pre&gt;.......&lt;/pre&gt;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&lt;</a:t>
                      </a:r>
                      <a:r>
                        <a:rPr lang="en-US" dirty="0" err="1"/>
                        <a:t>br</a:t>
                      </a:r>
                      <a:r>
                        <a:rPr lang="en-US" dirty="0"/>
                        <a:t> /&gt;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&lt;hr /&gt;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&lt;mark&gt;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en-US" dirty="0" err="1"/>
                        <a:t>blockquote</a:t>
                      </a:r>
                      <a:r>
                        <a:rPr lang="en-US" dirty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 long quotation.</a:t>
                      </a:r>
                    </a:p>
                    <a:p>
                      <a:r>
                        <a:rPr lang="en-US" dirty="0"/>
                        <a:t>It will indent the right and left margins both on the display and in print form.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&lt;pre&gt;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pre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formatted</a:t>
                      </a:r>
                      <a:r>
                        <a:rPr lang="en-US" dirty="0"/>
                        <a:t> text,</a:t>
                      </a:r>
                      <a:r>
                        <a:rPr lang="en-US" baseline="0" dirty="0"/>
                        <a:t> e.g. </a:t>
                      </a:r>
                      <a:r>
                        <a:rPr lang="en-US" baseline="0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keep white space.</a:t>
                      </a:r>
                      <a:endParaRPr lang="en-US" dirty="0"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CC"/>
                          </a:solidFill>
                        </a:rPr>
                        <a:t>&lt;</a:t>
                      </a:r>
                      <a:r>
                        <a:rPr lang="en-US" b="1" dirty="0" err="1">
                          <a:solidFill>
                            <a:srgbClr val="0000CC"/>
                          </a:solidFill>
                        </a:rPr>
                        <a:t>br</a:t>
                      </a:r>
                      <a:r>
                        <a:rPr lang="en-US" b="1" dirty="0">
                          <a:solidFill>
                            <a:srgbClr val="0000CC"/>
                          </a:solidFill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Inserts a single line break.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&lt;hr&gt;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 horizontal rule.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&lt;mark&gt;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Highlight parts of a text.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560" y="5547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CA" sz="2400" dirty="0">
                <a:hlinkClick r:id="rId2"/>
              </a:rPr>
              <a:t>tags-paragraph+.html</a:t>
            </a:r>
            <a:endParaRPr lang="en-CA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56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Whitespace &amp; HTML 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52736"/>
            <a:ext cx="8856984" cy="244827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>
                <a:effectLst/>
              </a:rPr>
              <a:t>Whitespace characters </a:t>
            </a:r>
          </a:p>
          <a:p>
            <a:pPr lvl="1"/>
            <a:r>
              <a:rPr lang="en-CA" sz="2000" dirty="0">
                <a:effectLst/>
              </a:rPr>
              <a:t>spaces, tabs, and newlines</a:t>
            </a:r>
          </a:p>
          <a:p>
            <a:pPr lvl="1"/>
            <a:r>
              <a:rPr lang="en-CA" sz="2000" dirty="0">
                <a:effectLst/>
              </a:rPr>
              <a:t>HTML treats them as 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single space</a:t>
            </a:r>
            <a:r>
              <a:rPr lang="en-CA" sz="2000" dirty="0"/>
              <a:t>.</a:t>
            </a:r>
            <a:endParaRPr lang="en-CA" sz="200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HTML Entities</a:t>
            </a:r>
          </a:p>
          <a:p>
            <a:pPr lvl="1"/>
            <a:r>
              <a:rPr lang="en-CA" sz="2000" dirty="0"/>
              <a:t>Reserved characters in HTML must be replaced with character entities.</a:t>
            </a:r>
          </a:p>
          <a:p>
            <a:pPr lvl="1"/>
            <a:r>
              <a:rPr lang="en-CA" sz="2000" dirty="0"/>
              <a:t>Some useful html </a:t>
            </a:r>
            <a:r>
              <a:rPr lang="en-CA" sz="2000" dirty="0">
                <a:hlinkClick r:id="rId3"/>
              </a:rPr>
              <a:t>character entities</a:t>
            </a:r>
            <a:r>
              <a:rPr lang="en-CA" sz="2000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18</a:t>
            </a:fld>
            <a:endParaRPr lang="en-CA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671969"/>
              </p:ext>
            </p:extLst>
          </p:nvPr>
        </p:nvGraphicFramePr>
        <p:xfrm>
          <a:off x="1403648" y="34290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5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2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5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Entity </a:t>
                      </a:r>
                    </a:p>
                  </a:txBody>
                  <a:tcPr>
                    <a:solidFill>
                      <a:srgbClr val="0070C0">
                        <a:alpha val="5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Description</a:t>
                      </a:r>
                    </a:p>
                  </a:txBody>
                  <a:tcPr>
                    <a:solidFill>
                      <a:srgbClr val="0070C0">
                        <a:alpha val="5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Entity Name</a:t>
                      </a:r>
                    </a:p>
                  </a:txBody>
                  <a:tcPr>
                    <a:solidFill>
                      <a:srgbClr val="0070C0">
                        <a:alpha val="5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Entity #</a:t>
                      </a:r>
                    </a:p>
                  </a:txBody>
                  <a:tcPr>
                    <a:solidFill>
                      <a:srgbClr val="0070C0">
                        <a:alpha val="5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non-breaking space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&amp;</a:t>
                      </a:r>
                      <a:r>
                        <a:rPr lang="en-CA" dirty="0" err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nbsp</a:t>
                      </a:r>
                      <a:r>
                        <a:rPr lang="en-CA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&amp;#160;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&amp;</a:t>
                      </a:r>
                      <a:r>
                        <a:rPr lang="en-CA" dirty="0" err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lt</a:t>
                      </a:r>
                      <a:r>
                        <a:rPr lang="en-CA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&amp;#60;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greater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&amp;</a:t>
                      </a:r>
                      <a:r>
                        <a:rPr lang="en-CA" dirty="0" err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gt</a:t>
                      </a:r>
                      <a:r>
                        <a:rPr lang="en-CA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&amp;#62;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ampersand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&amp;amp;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&amp;#38;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copyright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&amp;copy;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&amp;#169;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24810" y="5733760"/>
            <a:ext cx="4871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hlinkClick r:id="rId4"/>
              </a:rPr>
              <a:t>tags-pre-entities.html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33024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6218681"/>
              </p:ext>
            </p:extLst>
          </p:nvPr>
        </p:nvGraphicFramePr>
        <p:xfrm>
          <a:off x="467544" y="1175266"/>
          <a:ext cx="8352927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2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4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Equivalent 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&lt;b&gt;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bold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&lt;b&gt;.......&lt;/b&gt;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 </a:t>
                      </a:r>
                      <a:r>
                        <a:rPr lang="en-US" dirty="0">
                          <a:solidFill>
                            <a:srgbClr val="9900CC"/>
                          </a:solidFill>
                        </a:rPr>
                        <a:t>font-weight: bold; </a:t>
                      </a:r>
                      <a:r>
                        <a:rPr lang="en-US" dirty="0"/>
                        <a:t>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&lt;em&gt;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emphasized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</a:t>
                      </a:r>
                      <a:r>
                        <a:rPr lang="en-US" dirty="0" err="1"/>
                        <a:t>em</a:t>
                      </a:r>
                      <a:r>
                        <a:rPr lang="en-US" dirty="0"/>
                        <a:t>&gt;....&lt;/</a:t>
                      </a:r>
                      <a:r>
                        <a:rPr lang="en-US" dirty="0" err="1"/>
                        <a:t>em</a:t>
                      </a:r>
                      <a:r>
                        <a:rPr lang="en-US" dirty="0"/>
                        <a:t>&gt;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 </a:t>
                      </a:r>
                      <a:r>
                        <a:rPr lang="en-US" dirty="0">
                          <a:solidFill>
                            <a:srgbClr val="9900CC"/>
                          </a:solidFill>
                        </a:rPr>
                        <a:t>font-style: italic;</a:t>
                      </a:r>
                      <a:r>
                        <a:rPr lang="en-US" dirty="0"/>
                        <a:t> 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&lt;i&gt;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italic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&gt;.......&lt;/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&gt;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 </a:t>
                      </a:r>
                      <a:r>
                        <a:rPr lang="en-US" dirty="0">
                          <a:solidFill>
                            <a:srgbClr val="9900CC"/>
                          </a:solidFill>
                        </a:rPr>
                        <a:t>font-style: italic; </a:t>
                      </a:r>
                      <a:r>
                        <a:rPr lang="en-US" dirty="0"/>
                        <a:t>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&lt;u&gt;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text to be underlined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&lt;u&gt;.......&lt;/u&gt;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 </a:t>
                      </a:r>
                      <a:r>
                        <a:rPr lang="en-US" dirty="0">
                          <a:solidFill>
                            <a:srgbClr val="9900CC"/>
                          </a:solidFill>
                        </a:rPr>
                        <a:t>text-decoration: underline; </a:t>
                      </a:r>
                      <a:r>
                        <a:rPr lang="en-US" dirty="0"/>
                        <a:t>}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&lt;sup&gt;</a:t>
                      </a:r>
                    </a:p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superscripted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&lt;sup&gt;...&lt;/sup&gt;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 </a:t>
                      </a:r>
                      <a:r>
                        <a:rPr lang="en-US" dirty="0" err="1">
                          <a:solidFill>
                            <a:srgbClr val="9900CC"/>
                          </a:solidFill>
                        </a:rPr>
                        <a:t>font-size:small</a:t>
                      </a:r>
                      <a:r>
                        <a:rPr lang="en-US" dirty="0">
                          <a:solidFill>
                            <a:srgbClr val="9900CC"/>
                          </a:solidFill>
                        </a:rPr>
                        <a:t>; </a:t>
                      </a:r>
                      <a:r>
                        <a:rPr lang="en-US" dirty="0" err="1">
                          <a:solidFill>
                            <a:srgbClr val="9900CC"/>
                          </a:solidFill>
                        </a:rPr>
                        <a:t>vertical-align:top</a:t>
                      </a:r>
                      <a:r>
                        <a:rPr lang="en-US" dirty="0">
                          <a:solidFill>
                            <a:srgbClr val="9900CC"/>
                          </a:solidFill>
                        </a:rPr>
                        <a:t>;}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&lt;sub&gt;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subscripted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&lt;sub&gt;...&lt;/sub&gt;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 </a:t>
                      </a:r>
                      <a:r>
                        <a:rPr lang="en-US" dirty="0">
                          <a:solidFill>
                            <a:srgbClr val="9900CC"/>
                          </a:solidFill>
                        </a:rPr>
                        <a:t>font-size: xx-small; vertical-align: bottom;}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4992505"/>
            <a:ext cx="7859216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CA" sz="2400" dirty="0">
                <a:hlinkClick r:id="rId3"/>
              </a:rPr>
              <a:t>tags-presentation.html  </a:t>
            </a:r>
            <a:endParaRPr lang="en-CA" sz="2400" dirty="0"/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CA" sz="2400" dirty="0"/>
              <a:t>You may avoid using these tags. Use CSS instead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935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</a:rPr>
              <a:t>What is HTML?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</a:rPr>
              <a:t>Document structure/overview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effectLst/>
              </a:rPr>
              <a:t>HTML5 Structural Elements</a:t>
            </a:r>
            <a:endParaRPr lang="en-US" sz="280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</a:rPr>
              <a:t>Important HTML elements and using them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effectLst/>
              </a:rPr>
              <a:t>Image and Hyperlink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8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76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List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Three types of list tags in HTML: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Unordered lists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Ordered lists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Definition lists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77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Unordered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001000" cy="2341239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000" dirty="0"/>
              <a:t>The </a:t>
            </a:r>
            <a:r>
              <a:rPr lang="en-US" sz="3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sz="3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ul</a:t>
            </a:r>
            <a:r>
              <a:rPr lang="en-US" sz="3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</a:t>
            </a:r>
            <a:r>
              <a:rPr lang="en-US" sz="3000" dirty="0"/>
              <a:t>tag displays an unordered bulleted list. You can use CSS (</a:t>
            </a:r>
            <a:r>
              <a:rPr lang="en-US" sz="3000" dirty="0">
                <a:solidFill>
                  <a:srgbClr val="0000CC"/>
                </a:solidFill>
              </a:rPr>
              <a:t>list-style-type</a:t>
            </a:r>
            <a:r>
              <a:rPr lang="en-US" sz="3000" dirty="0"/>
              <a:t> property) to control the bullet style.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/>
              <a:t>The &lt;</a:t>
            </a:r>
            <a:r>
              <a:rPr lang="en-US" sz="3000" dirty="0" err="1"/>
              <a:t>li</a:t>
            </a:r>
            <a:r>
              <a:rPr lang="en-US" sz="3000" dirty="0"/>
              <a:t>&gt; tag is used to designate the individual list items in the list.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/>
              <a:t>Both the &lt;</a:t>
            </a:r>
            <a:r>
              <a:rPr lang="en-US" sz="3000" dirty="0" err="1"/>
              <a:t>ul</a:t>
            </a:r>
            <a:r>
              <a:rPr lang="en-US" sz="3000" dirty="0"/>
              <a:t>&gt; and the &lt;</a:t>
            </a:r>
            <a:r>
              <a:rPr lang="en-US" sz="3000" dirty="0" err="1"/>
              <a:t>li</a:t>
            </a:r>
            <a:r>
              <a:rPr lang="en-US" sz="3000" dirty="0"/>
              <a:t>&gt; require a closing tag (&lt;/</a:t>
            </a:r>
            <a:r>
              <a:rPr lang="en-US" sz="3000" dirty="0" err="1"/>
              <a:t>ul</a:t>
            </a:r>
            <a:r>
              <a:rPr lang="en-US" sz="3000" dirty="0"/>
              <a:t>&gt; and &lt;/</a:t>
            </a:r>
            <a:r>
              <a:rPr lang="en-US" sz="3000" dirty="0" err="1"/>
              <a:t>li</a:t>
            </a:r>
            <a:r>
              <a:rPr lang="en-US" sz="3000" dirty="0"/>
              <a:t>&gt;).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126128"/>
              </p:ext>
            </p:extLst>
          </p:nvPr>
        </p:nvGraphicFramePr>
        <p:xfrm>
          <a:off x="899592" y="3861048"/>
          <a:ext cx="712879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1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Tags</a:t>
                      </a:r>
                    </a:p>
                  </a:txBody>
                  <a:tcPr>
                    <a:solidFill>
                      <a:srgbClr val="0070C0">
                        <a:alpha val="5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>
                    <a:solidFill>
                      <a:srgbClr val="0070C0">
                        <a:alpha val="5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Example</a:t>
                      </a:r>
                    </a:p>
                  </a:txBody>
                  <a:tcPr>
                    <a:solidFill>
                      <a:srgbClr val="0070C0">
                        <a:alpha val="5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CC"/>
                          </a:solidFill>
                        </a:rPr>
                        <a:t>&lt;</a:t>
                      </a:r>
                      <a:r>
                        <a:rPr lang="en-US" b="1" dirty="0" err="1">
                          <a:solidFill>
                            <a:srgbClr val="0000CC"/>
                          </a:solidFill>
                        </a:rPr>
                        <a:t>ul</a:t>
                      </a:r>
                      <a:r>
                        <a:rPr lang="en-US" b="1" dirty="0">
                          <a:solidFill>
                            <a:srgbClr val="0000CC"/>
                          </a:solidFill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an unordered list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it-IT" dirty="0"/>
                        <a:t>&lt;ul&gt; 	 </a:t>
                      </a:r>
                    </a:p>
                    <a:p>
                      <a:r>
                        <a:rPr lang="it-IT" dirty="0"/>
                        <a:t>   &lt;li&gt; ...... &lt;/li&gt;</a:t>
                      </a:r>
                    </a:p>
                    <a:p>
                      <a:r>
                        <a:rPr lang="it-IT" dirty="0"/>
                        <a:t>   &lt;li&gt; ...... &lt;/li&gt;</a:t>
                      </a:r>
                    </a:p>
                    <a:p>
                      <a:r>
                        <a:rPr lang="it-IT" dirty="0"/>
                        <a:t>    &lt;li&gt; ...... &lt;/li&gt;</a:t>
                      </a:r>
                    </a:p>
                    <a:p>
                      <a:r>
                        <a:rPr lang="it-IT" dirty="0"/>
                        <a:t>&lt;/ul&gt;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CC"/>
                          </a:solidFill>
                        </a:rPr>
                        <a:t>&lt;</a:t>
                      </a:r>
                      <a:r>
                        <a:rPr lang="en-US" b="1" dirty="0" err="1">
                          <a:solidFill>
                            <a:srgbClr val="0000CC"/>
                          </a:solidFill>
                        </a:rPr>
                        <a:t>li</a:t>
                      </a:r>
                      <a:r>
                        <a:rPr lang="en-US" b="1" dirty="0">
                          <a:solidFill>
                            <a:srgbClr val="0000CC"/>
                          </a:solidFill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 list item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30829" y="5836108"/>
            <a:ext cx="3144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2400" dirty="0"/>
              <a:t> </a:t>
            </a:r>
            <a:r>
              <a:rPr lang="en-US" sz="2400" dirty="0">
                <a:hlinkClick r:id="rId3"/>
              </a:rPr>
              <a:t>list-unordered.html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514647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60847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The &lt;</a:t>
            </a:r>
            <a:r>
              <a:rPr lang="en-US" sz="2800" dirty="0" err="1"/>
              <a:t>ol</a:t>
            </a:r>
            <a:r>
              <a:rPr lang="en-US" sz="2800" dirty="0"/>
              <a:t>&gt; tag displays an ordered list. You can use CSS (</a:t>
            </a:r>
            <a:r>
              <a:rPr 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list-style-type </a:t>
            </a:r>
            <a:r>
              <a:rPr lang="en-US" sz="2800" dirty="0"/>
              <a:t>property) to control the sequence style.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The &lt;</a:t>
            </a:r>
            <a:r>
              <a:rPr lang="en-US" sz="2800" dirty="0" err="1"/>
              <a:t>li</a:t>
            </a:r>
            <a:r>
              <a:rPr lang="en-US" sz="2800" dirty="0"/>
              <a:t>&gt; tag is used to designate the individual list items in the list.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Both the &lt;</a:t>
            </a:r>
            <a:r>
              <a:rPr lang="en-US" sz="2800" dirty="0" err="1"/>
              <a:t>ol</a:t>
            </a:r>
            <a:r>
              <a:rPr lang="en-US" sz="2800" dirty="0"/>
              <a:t>&gt; and the &lt;</a:t>
            </a:r>
            <a:r>
              <a:rPr lang="en-US" sz="2800" dirty="0" err="1"/>
              <a:t>li</a:t>
            </a:r>
            <a:r>
              <a:rPr lang="en-US" sz="2800" dirty="0"/>
              <a:t>&gt; require a closing tag (&lt;/</a:t>
            </a:r>
            <a:r>
              <a:rPr lang="en-US" sz="2800" dirty="0" err="1"/>
              <a:t>ol</a:t>
            </a:r>
            <a:r>
              <a:rPr lang="en-US" sz="2800" dirty="0"/>
              <a:t>&gt; and &lt;/</a:t>
            </a:r>
            <a:r>
              <a:rPr lang="en-US" sz="2800" dirty="0" err="1"/>
              <a:t>li</a:t>
            </a:r>
            <a:r>
              <a:rPr lang="en-US" sz="2800" dirty="0"/>
              <a:t>&gt;).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607156"/>
              </p:ext>
            </p:extLst>
          </p:nvPr>
        </p:nvGraphicFramePr>
        <p:xfrm>
          <a:off x="1043608" y="3933056"/>
          <a:ext cx="7010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4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4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Tags</a:t>
                      </a:r>
                    </a:p>
                  </a:txBody>
                  <a:tcPr>
                    <a:solidFill>
                      <a:srgbClr val="0070C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>
                    <a:solidFill>
                      <a:srgbClr val="0070C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Example</a:t>
                      </a:r>
                    </a:p>
                  </a:txBody>
                  <a:tcPr>
                    <a:solidFill>
                      <a:srgbClr val="0070C0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  <a:r>
                        <a:rPr lang="en-US" dirty="0" err="1"/>
                        <a:t>ol</a:t>
                      </a:r>
                      <a:r>
                        <a:rPr lang="en-US" dirty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an ordered list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it-IT" dirty="0"/>
                        <a:t>&lt;ol </a:t>
                      </a:r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start="3"</a:t>
                      </a:r>
                      <a:r>
                        <a:rPr lang="it-IT" dirty="0"/>
                        <a:t>&gt; 	 </a:t>
                      </a:r>
                    </a:p>
                    <a:p>
                      <a:r>
                        <a:rPr lang="it-IT" dirty="0"/>
                        <a:t>   &lt;li&gt; ...... &lt;/li&gt;</a:t>
                      </a:r>
                    </a:p>
                    <a:p>
                      <a:r>
                        <a:rPr lang="it-IT" dirty="0"/>
                        <a:t>   &lt;li&gt; ...... &lt;/li&gt;</a:t>
                      </a:r>
                    </a:p>
                    <a:p>
                      <a:r>
                        <a:rPr lang="it-IT" dirty="0"/>
                        <a:t>    &lt;li&gt; ...... &lt;/li&gt;</a:t>
                      </a:r>
                    </a:p>
                    <a:p>
                      <a:r>
                        <a:rPr lang="it-IT" dirty="0"/>
                        <a:t>&lt;/ol&gt;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  <a:r>
                        <a:rPr lang="en-US" dirty="0" err="1"/>
                        <a:t>li</a:t>
                      </a:r>
                      <a:r>
                        <a:rPr lang="en-US" dirty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 list item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5839544"/>
            <a:ext cx="2640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2400" dirty="0"/>
              <a:t> </a:t>
            </a:r>
            <a:r>
              <a:rPr lang="en-CA" sz="2400" dirty="0">
                <a:hlinkClick r:id="rId2"/>
              </a:rPr>
              <a:t>list-orderd.html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417723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484784"/>
            <a:ext cx="8540750" cy="461439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The &lt;dl&gt; encloses a 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</a:t>
            </a:r>
            <a:r>
              <a:rPr lang="en-US" sz="2600" dirty="0"/>
              <a:t> list.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A definition list contains </a:t>
            </a:r>
          </a:p>
          <a:p>
            <a:pPr lvl="1"/>
            <a:r>
              <a:rPr lang="en-US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terms</a:t>
            </a:r>
            <a:r>
              <a:rPr lang="en-US" sz="2200" dirty="0"/>
              <a:t>, which are defined with the &lt;</a:t>
            </a:r>
            <a:r>
              <a:rPr lang="en-US" sz="2200" dirty="0" err="1"/>
              <a:t>d</a:t>
            </a:r>
            <a:r>
              <a:rPr lang="en-US" sz="22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sz="2200" dirty="0"/>
              <a:t>&gt; tag, and </a:t>
            </a:r>
          </a:p>
          <a:p>
            <a:pPr lvl="1"/>
            <a:r>
              <a:rPr lang="en-US" sz="22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descriptions</a:t>
            </a:r>
            <a:r>
              <a:rPr lang="en-US" sz="2200" dirty="0"/>
              <a:t>, which are defined with the &lt;</a:t>
            </a:r>
            <a:r>
              <a:rPr lang="en-US" sz="2200" dirty="0" err="1"/>
              <a:t>d</a:t>
            </a:r>
            <a:r>
              <a:rPr lang="en-US" sz="220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sz="2200" dirty="0"/>
              <a:t>&gt; tag.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Each &lt;dl&gt;, &lt;</a:t>
            </a:r>
            <a:r>
              <a:rPr lang="en-US" sz="2600" dirty="0" err="1"/>
              <a:t>dt</a:t>
            </a:r>
            <a:r>
              <a:rPr lang="en-US" sz="2600" dirty="0"/>
              <a:t>&gt; and &lt;</a:t>
            </a:r>
            <a:r>
              <a:rPr lang="en-US" sz="2600" dirty="0" err="1"/>
              <a:t>dd</a:t>
            </a:r>
            <a:r>
              <a:rPr lang="en-US" sz="2600" dirty="0"/>
              <a:t>&gt; tag requires a closing tag (&lt;/dl&gt;, &lt;</a:t>
            </a:r>
            <a:r>
              <a:rPr lang="en-US" sz="2600" dirty="0" err="1"/>
              <a:t>dt</a:t>
            </a:r>
            <a:r>
              <a:rPr lang="en-US" sz="2600" dirty="0"/>
              <a:t>&gt; and &lt;/</a:t>
            </a:r>
            <a:r>
              <a:rPr lang="en-US" sz="2600" dirty="0" err="1"/>
              <a:t>dd</a:t>
            </a:r>
            <a:r>
              <a:rPr lang="en-US" sz="2600" dirty="0"/>
              <a:t>&gt;).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By default, a browser will align terms on the left and indents each definition on a new line.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The intent of a definition list is to display lists of terms and their corresponding descriptions, such as in a glossary.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92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 lists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8991264"/>
              </p:ext>
            </p:extLst>
          </p:nvPr>
        </p:nvGraphicFramePr>
        <p:xfrm>
          <a:off x="971600" y="1772815"/>
          <a:ext cx="7105601" cy="2667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8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4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51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Tags</a:t>
                      </a:r>
                    </a:p>
                  </a:txBody>
                  <a:tcPr>
                    <a:solidFill>
                      <a:srgbClr val="0070C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>
                    <a:solidFill>
                      <a:srgbClr val="0070C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Example</a:t>
                      </a:r>
                    </a:p>
                  </a:txBody>
                  <a:tcPr>
                    <a:solidFill>
                      <a:srgbClr val="0070C0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78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&lt;dl&gt;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 definition list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&lt;dl&gt; 	 </a:t>
                      </a:r>
                    </a:p>
                    <a:p>
                      <a:r>
                        <a:rPr lang="en-US" dirty="0"/>
                        <a:t>   &lt;</a:t>
                      </a:r>
                      <a:r>
                        <a:rPr lang="en-US" dirty="0" err="1"/>
                        <a:t>dt</a:t>
                      </a:r>
                      <a:r>
                        <a:rPr lang="en-US" dirty="0"/>
                        <a:t>&gt; ...... &lt;/</a:t>
                      </a:r>
                      <a:r>
                        <a:rPr lang="en-US" dirty="0" err="1"/>
                        <a:t>dt</a:t>
                      </a:r>
                      <a:r>
                        <a:rPr lang="en-US" dirty="0"/>
                        <a:t>&gt;</a:t>
                      </a:r>
                    </a:p>
                    <a:p>
                      <a:r>
                        <a:rPr lang="en-US" dirty="0"/>
                        <a:t>      &lt;</a:t>
                      </a:r>
                      <a:r>
                        <a:rPr lang="en-US" dirty="0" err="1"/>
                        <a:t>dd</a:t>
                      </a:r>
                      <a:r>
                        <a:rPr lang="en-US" dirty="0"/>
                        <a:t>&gt; ...... &lt;/</a:t>
                      </a:r>
                      <a:r>
                        <a:rPr lang="en-US" dirty="0" err="1"/>
                        <a:t>dd</a:t>
                      </a:r>
                      <a:r>
                        <a:rPr lang="en-US" dirty="0"/>
                        <a:t>&gt;</a:t>
                      </a:r>
                    </a:p>
                    <a:p>
                      <a:r>
                        <a:rPr lang="en-US" dirty="0"/>
                        <a:t>      &lt;</a:t>
                      </a:r>
                      <a:r>
                        <a:rPr lang="en-US" dirty="0" err="1"/>
                        <a:t>dd</a:t>
                      </a:r>
                      <a:r>
                        <a:rPr lang="en-US" dirty="0"/>
                        <a:t>&gt; ...... &lt;/</a:t>
                      </a:r>
                      <a:r>
                        <a:rPr lang="en-US" dirty="0" err="1"/>
                        <a:t>dd</a:t>
                      </a:r>
                      <a:r>
                        <a:rPr lang="en-US" dirty="0"/>
                        <a:t>&gt;</a:t>
                      </a:r>
                    </a:p>
                    <a:p>
                      <a:r>
                        <a:rPr lang="en-US" dirty="0"/>
                        <a:t>   &lt;</a:t>
                      </a:r>
                      <a:r>
                        <a:rPr lang="en-US" dirty="0" err="1"/>
                        <a:t>dt</a:t>
                      </a:r>
                      <a:r>
                        <a:rPr lang="en-US" dirty="0"/>
                        <a:t>&gt; ...... &lt;/</a:t>
                      </a:r>
                      <a:r>
                        <a:rPr lang="en-US" dirty="0" err="1"/>
                        <a:t>dt</a:t>
                      </a:r>
                      <a:r>
                        <a:rPr lang="en-US" dirty="0"/>
                        <a:t>&gt;</a:t>
                      </a:r>
                    </a:p>
                    <a:p>
                      <a:r>
                        <a:rPr lang="en-US" dirty="0"/>
                        <a:t>      &lt;</a:t>
                      </a:r>
                      <a:r>
                        <a:rPr lang="en-US" dirty="0" err="1"/>
                        <a:t>dd</a:t>
                      </a:r>
                      <a:r>
                        <a:rPr lang="en-US" dirty="0"/>
                        <a:t>&gt; ...... &lt;/</a:t>
                      </a:r>
                      <a:r>
                        <a:rPr lang="en-US" dirty="0" err="1"/>
                        <a:t>dd</a:t>
                      </a:r>
                      <a:r>
                        <a:rPr lang="en-US" dirty="0"/>
                        <a:t>&gt;</a:t>
                      </a:r>
                    </a:p>
                    <a:p>
                      <a:r>
                        <a:rPr lang="en-US" dirty="0"/>
                        <a:t>&lt;/dl&gt;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771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&lt;dt&gt;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 definition term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04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  <a:r>
                        <a:rPr lang="en-US" dirty="0" err="1"/>
                        <a:t>dd</a:t>
                      </a:r>
                      <a:r>
                        <a:rPr lang="en-US" dirty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 definition description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9552" y="4844479"/>
            <a:ext cx="3081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CA" sz="2400" dirty="0">
                <a:hlinkClick r:id="rId2"/>
              </a:rPr>
              <a:t>list-definition.html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046166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4762872" cy="460851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Ordered lists and Unordered lists can be nested - a combination of the two can also be nested.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Each level will indented.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Nested lists may look complicated however you just need remember the basic structure for ordered and unordered lists.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004025"/>
              </p:ext>
            </p:extLst>
          </p:nvPr>
        </p:nvGraphicFramePr>
        <p:xfrm>
          <a:off x="5364088" y="1556792"/>
          <a:ext cx="3014464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4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40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Example</a:t>
                      </a:r>
                    </a:p>
                  </a:txBody>
                  <a:tcPr>
                    <a:solidFill>
                      <a:srgbClr val="0070C0">
                        <a:alpha val="5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8338">
                <a:tc>
                  <a:txBody>
                    <a:bodyPr/>
                    <a:lstStyle/>
                    <a:p>
                      <a:r>
                        <a:rPr lang="it-IT" sz="2000" dirty="0"/>
                        <a:t>&lt;ol&gt; </a:t>
                      </a:r>
                    </a:p>
                    <a:p>
                      <a:r>
                        <a:rPr lang="it-IT" sz="2000" dirty="0"/>
                        <a:t>   &lt;li&gt; ...... &lt;/li&gt;</a:t>
                      </a:r>
                    </a:p>
                    <a:p>
                      <a:r>
                        <a:rPr lang="it-IT" sz="2000" dirty="0"/>
                        <a:t>   </a:t>
                      </a:r>
                      <a:r>
                        <a:rPr lang="it-IT" sz="2000" b="1" dirty="0">
                          <a:solidFill>
                            <a:srgbClr val="0000CC"/>
                          </a:solidFill>
                        </a:rPr>
                        <a:t>&lt;li&gt; </a:t>
                      </a:r>
                      <a:r>
                        <a:rPr lang="it-IT" sz="2000" dirty="0"/>
                        <a:t>...... </a:t>
                      </a:r>
                    </a:p>
                    <a:p>
                      <a:r>
                        <a:rPr lang="it-IT" sz="2000" dirty="0"/>
                        <a:t>      </a:t>
                      </a:r>
                      <a:r>
                        <a:rPr lang="it-IT" sz="2000" dirty="0">
                          <a:solidFill>
                            <a:srgbClr val="99003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&lt;ul&gt;</a:t>
                      </a:r>
                      <a:r>
                        <a:rPr lang="it-IT" sz="2000" dirty="0"/>
                        <a:t>	 </a:t>
                      </a:r>
                    </a:p>
                    <a:p>
                      <a:r>
                        <a:rPr lang="it-IT" sz="2000" dirty="0"/>
                        <a:t>         &lt;li&gt; ...... &lt;/li&gt;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dirty="0"/>
                        <a:t>         &lt;li&gt; ...... &lt;/li&gt;</a:t>
                      </a:r>
                    </a:p>
                    <a:p>
                      <a:r>
                        <a:rPr lang="it-IT" sz="2000" dirty="0"/>
                        <a:t>      </a:t>
                      </a:r>
                      <a:r>
                        <a:rPr lang="it-IT" sz="2000" kern="1200" dirty="0">
                          <a:solidFill>
                            <a:srgbClr val="99003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&lt;/ul&gt;</a:t>
                      </a:r>
                    </a:p>
                    <a:p>
                      <a:r>
                        <a:rPr lang="it-IT" sz="2000" dirty="0"/>
                        <a:t>   </a:t>
                      </a:r>
                      <a:r>
                        <a:rPr lang="it-IT" sz="2000" b="1" dirty="0">
                          <a:solidFill>
                            <a:srgbClr val="0000CC"/>
                          </a:solidFill>
                        </a:rPr>
                        <a:t>&lt;/li&gt;</a:t>
                      </a:r>
                    </a:p>
                    <a:p>
                      <a:r>
                        <a:rPr lang="it-IT" sz="2000" dirty="0"/>
                        <a:t>   &lt;li&gt; ...... &lt;/li&gt;</a:t>
                      </a:r>
                    </a:p>
                    <a:p>
                      <a:r>
                        <a:rPr lang="it-IT" sz="2000" dirty="0"/>
                        <a:t>   &lt;li&gt; ...... &lt;/li&gt;</a:t>
                      </a:r>
                    </a:p>
                    <a:p>
                      <a:r>
                        <a:rPr lang="it-IT" sz="2000" dirty="0"/>
                        <a:t>&lt;/ol&gt;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7947" y="5762787"/>
            <a:ext cx="262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CA" sz="2400" dirty="0">
                <a:hlinkClick r:id="rId3"/>
              </a:rPr>
              <a:t>list-nested.html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0242123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540750" cy="1143000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8540750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>
                <a:effectLst/>
              </a:rPr>
              <a:t>The HTML </a:t>
            </a:r>
            <a:r>
              <a:rPr lang="en-CA" sz="24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CA" sz="2400" b="1" dirty="0" err="1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img</a:t>
            </a:r>
            <a:r>
              <a:rPr lang="en-CA" sz="24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 </a:t>
            </a:r>
            <a:r>
              <a:rPr lang="en-CA" sz="2400" dirty="0">
                <a:effectLst/>
              </a:rPr>
              <a:t>tags defines an image in a HTML page.</a:t>
            </a:r>
          </a:p>
          <a:p>
            <a:pPr lvl="1" indent="-342900"/>
            <a:r>
              <a:rPr lang="en-CA" sz="2000" dirty="0">
                <a:effectLst/>
              </a:rPr>
              <a:t>e.g. </a:t>
            </a:r>
          </a:p>
          <a:p>
            <a:pPr marL="457200" lvl="1" indent="0">
              <a:buNone/>
            </a:pPr>
            <a:r>
              <a:rPr lang="en-CA" sz="1800" dirty="0">
                <a:effectLst/>
              </a:rPr>
              <a:t>&lt;</a:t>
            </a:r>
            <a:r>
              <a:rPr lang="en-CA" sz="18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img</a:t>
            </a:r>
            <a:r>
              <a:rPr lang="en-CA" sz="1800" dirty="0">
                <a:effectLst/>
              </a:rPr>
              <a:t> </a:t>
            </a:r>
            <a:r>
              <a:rPr lang="en-CA" sz="18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src</a:t>
            </a:r>
            <a:r>
              <a:rPr lang="en-CA" sz="1800" dirty="0">
                <a:effectLst/>
              </a:rPr>
              <a:t>="logo.png" </a:t>
            </a:r>
            <a:r>
              <a:rPr lang="en-CA" sz="1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</a:t>
            </a:r>
            <a:r>
              <a:rPr lang="en-CA" sz="1800" dirty="0">
                <a:effectLst/>
              </a:rPr>
              <a:t>="Seneca College" 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>
                <a:effectLst/>
              </a:rPr>
              <a:t>The &lt;</a:t>
            </a:r>
            <a:r>
              <a:rPr lang="en-CA" sz="2400" dirty="0" err="1">
                <a:effectLst/>
              </a:rPr>
              <a:t>img</a:t>
            </a:r>
            <a:r>
              <a:rPr lang="en-CA" sz="2400" dirty="0">
                <a:effectLst/>
              </a:rPr>
              <a:t>&gt; tag has 2 </a:t>
            </a:r>
            <a:r>
              <a:rPr lang="en-CA" sz="2400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required attributes</a:t>
            </a:r>
            <a:r>
              <a:rPr lang="en-CA" sz="2400" dirty="0">
                <a:effectLst/>
              </a:rPr>
              <a:t>: </a:t>
            </a:r>
          </a:p>
          <a:p>
            <a:pPr lvl="1"/>
            <a:r>
              <a:rPr lang="en-CA" sz="2000" dirty="0" err="1">
                <a:solidFill>
                  <a:srgbClr val="0000CC"/>
                </a:solidFill>
                <a:effectLst/>
              </a:rPr>
              <a:t>src</a:t>
            </a:r>
            <a:r>
              <a:rPr lang="en-CA" sz="2000" dirty="0">
                <a:effectLst/>
              </a:rPr>
              <a:t>: </a:t>
            </a:r>
            <a:r>
              <a:rPr lang="en-CA" sz="2000" dirty="0" err="1">
                <a:effectLst/>
              </a:rPr>
              <a:t>url</a:t>
            </a:r>
            <a:r>
              <a:rPr lang="en-CA" sz="2000" dirty="0">
                <a:effectLst/>
              </a:rPr>
              <a:t> of the image</a:t>
            </a:r>
          </a:p>
          <a:p>
            <a:pPr lvl="1"/>
            <a:r>
              <a:rPr lang="en-CA" sz="2000" dirty="0">
                <a:solidFill>
                  <a:srgbClr val="0000CC"/>
                </a:solidFill>
                <a:effectLst/>
              </a:rPr>
              <a:t>alt: </a:t>
            </a:r>
            <a:r>
              <a:rPr lang="en-CA" sz="2000" dirty="0">
                <a:effectLst/>
              </a:rPr>
              <a:t>alternate text for the image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>
                <a:effectLst/>
              </a:rPr>
              <a:t>The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width</a:t>
            </a:r>
            <a:r>
              <a:rPr lang="en-CA" sz="2400" dirty="0">
                <a:effectLst/>
              </a:rPr>
              <a:t> and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</a:t>
            </a:r>
            <a:r>
              <a:rPr lang="en-CA" sz="2400" dirty="0">
                <a:effectLst/>
              </a:rPr>
              <a:t> are supported by HTML5, but suggest to use CSS to define the size:</a:t>
            </a:r>
          </a:p>
          <a:p>
            <a:pPr lvl="1" indent="-342900"/>
            <a:r>
              <a:rPr lang="en-CA" sz="2000" dirty="0">
                <a:effectLst/>
              </a:rPr>
              <a:t>e.g. </a:t>
            </a:r>
          </a:p>
          <a:p>
            <a:pPr marL="457200" lvl="1" indent="0">
              <a:buNone/>
            </a:pPr>
            <a:r>
              <a:rPr lang="en-CA" sz="1700" dirty="0">
                <a:effectLst/>
              </a:rPr>
              <a:t>&lt;</a:t>
            </a:r>
            <a:r>
              <a:rPr lang="en-CA" sz="1700" dirty="0" err="1">
                <a:effectLst/>
              </a:rPr>
              <a:t>img</a:t>
            </a:r>
            <a:r>
              <a:rPr lang="en-CA" sz="1700" dirty="0">
                <a:effectLst/>
              </a:rPr>
              <a:t> </a:t>
            </a:r>
            <a:r>
              <a:rPr lang="en-CA" sz="1700" dirty="0" err="1">
                <a:effectLst/>
              </a:rPr>
              <a:t>src</a:t>
            </a:r>
            <a:r>
              <a:rPr lang="en-CA" sz="1700" dirty="0">
                <a:effectLst/>
              </a:rPr>
              <a:t>="logo.png" alt="Seneca College" </a:t>
            </a:r>
            <a:r>
              <a:rPr lang="en-CA" sz="17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style="width:195px;height:43px"</a:t>
            </a:r>
            <a:r>
              <a:rPr lang="en-CA" sz="1700" dirty="0">
                <a:effectLst/>
              </a:rPr>
              <a:t>&gt;</a:t>
            </a:r>
          </a:p>
          <a:p>
            <a:pPr marL="457200" lvl="1" indent="0">
              <a:buNone/>
            </a:pPr>
            <a:endParaRPr lang="en-CA" sz="1600" dirty="0">
              <a:effectLst/>
              <a:hlinkClick r:id="rId2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>
                <a:effectLst/>
                <a:hlinkClick r:id="rId3"/>
              </a:rPr>
              <a:t>image.html </a:t>
            </a:r>
            <a:endParaRPr lang="en-CA" sz="24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25ECEE5-C433-4A70-8537-4B10DA0D0402}" type="slidenum">
              <a:rPr kumimoji="0" lang="en-CA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CA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95712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4" y="1600200"/>
            <a:ext cx="8518848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Image map</a:t>
            </a:r>
          </a:p>
          <a:p>
            <a:pPr lvl="1"/>
            <a:r>
              <a:rPr lang="en-CA" sz="2400" dirty="0"/>
              <a:t>Define clickable areas on an image.</a:t>
            </a:r>
          </a:p>
          <a:p>
            <a:pPr lvl="1"/>
            <a:r>
              <a:rPr lang="en-CA" sz="2400" dirty="0"/>
              <a:t>Click on the clickable areas will activate different hyperlinks.</a:t>
            </a:r>
          </a:p>
          <a:p>
            <a:pPr lvl="1"/>
            <a:r>
              <a:rPr lang="en-CA" sz="2400" dirty="0"/>
              <a:t>&lt;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</a:t>
            </a:r>
            <a:r>
              <a:rPr lang="en-CA" sz="2400" dirty="0"/>
              <a:t>&gt; and &lt;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area</a:t>
            </a:r>
            <a:r>
              <a:rPr lang="en-CA" sz="2400" dirty="0"/>
              <a:t>&gt; tags are used to define an image map.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25ECEE5-C433-4A70-8537-4B10DA0D0402}" type="slidenum">
              <a:rPr kumimoji="0" lang="en-CA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CA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6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1772172C-2551-4113-A6D3-9C1C6760A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588" y="3933056"/>
            <a:ext cx="1188823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655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540750" cy="1143000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Map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84784"/>
            <a:ext cx="8540750" cy="46429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 marL="0" indent="0">
              <a:buNone/>
            </a:pPr>
            <a:endParaRPr lang="en-CA" sz="2800" dirty="0">
              <a:hlinkClick r:id="rId2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>
                <a:hlinkClick r:id="rId3"/>
              </a:rPr>
              <a:t>imageMaps.html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25ECEE5-C433-4A70-8537-4B10DA0D0402}" type="slidenum">
              <a:rPr kumimoji="0" lang="en-CA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CA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99592" y="1268761"/>
          <a:ext cx="7272808" cy="4048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2448"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Bef>
                          <a:spcPts val="600"/>
                        </a:spcBef>
                      </a:pP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CA" sz="2000" b="0" dirty="0" err="1">
                          <a:solidFill>
                            <a:schemeClr val="tx1"/>
                          </a:solidFill>
                        </a:rPr>
                        <a:t>img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CA" sz="2000" b="0" dirty="0" err="1">
                          <a:solidFill>
                            <a:schemeClr val="tx1"/>
                          </a:solidFill>
                        </a:rPr>
                        <a:t>src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="usemap.png" alt="</a:t>
                      </a:r>
                      <a:r>
                        <a:rPr lang="en-CA" sz="2000" b="0" dirty="0" err="1">
                          <a:solidFill>
                            <a:schemeClr val="tx1"/>
                          </a:solidFill>
                        </a:rPr>
                        <a:t>usemap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" </a:t>
                      </a:r>
                      <a:r>
                        <a:rPr lang="en-CA" sz="2000" b="0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usemap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="</a:t>
                      </a:r>
                      <a:r>
                        <a:rPr lang="en-CA" sz="2000" b="0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#tutorials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"/&gt;</a:t>
                      </a:r>
                    </a:p>
                    <a:p>
                      <a:pPr>
                        <a:lnSpc>
                          <a:spcPct val="114000"/>
                        </a:lnSpc>
                        <a:spcBef>
                          <a:spcPts val="600"/>
                        </a:spcBef>
                      </a:pPr>
                      <a:endParaRPr lang="en-CA" sz="600" b="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CA" sz="2000" b="0" dirty="0">
                          <a:solidFill>
                            <a:srgbClr val="99003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map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name="</a:t>
                      </a:r>
                      <a:r>
                        <a:rPr lang="en-CA" sz="2000" b="0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tutorials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"&gt;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 &lt;</a:t>
                      </a:r>
                      <a:r>
                        <a:rPr lang="en-CA" sz="2000" b="0" kern="1200" dirty="0">
                          <a:solidFill>
                            <a:srgbClr val="99003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CA" sz="2000" b="0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shape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="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poly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" 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	  </a:t>
                      </a:r>
                      <a:r>
                        <a:rPr lang="en-CA" sz="2000" b="0" kern="1200" dirty="0" err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coords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="74,0,113,29,98,72,52,72,38,27"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	  </a:t>
                      </a:r>
                      <a:r>
                        <a:rPr lang="en-CA" sz="2000" b="0" kern="1200" dirty="0" err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="usemap.png" </a:t>
                      </a:r>
                      <a:r>
                        <a:rPr lang="en-CA" sz="2000" b="0" kern="1200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alt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="Image Demo"/&gt;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 &lt;</a:t>
                      </a:r>
                      <a:r>
                        <a:rPr lang="en-CA" sz="2000" b="0" kern="1200" dirty="0">
                          <a:solidFill>
                            <a:srgbClr val="99003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CA" sz="2000" b="0" kern="1200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shape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="</a:t>
                      </a:r>
                      <a:r>
                        <a:rPr lang="en-CA" sz="2000" b="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rect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" </a:t>
                      </a:r>
                      <a:r>
                        <a:rPr lang="en-CA" sz="2000" b="0" kern="1200" dirty="0" err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coords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="22,83,126,125" 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	  </a:t>
                      </a:r>
                      <a:r>
                        <a:rPr lang="en-CA" sz="2000" b="0" kern="1200" dirty="0" err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CA" sz="2000" b="0" kern="1200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CA" sz="2000" b="0" kern="1200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  <a:hlinkClick r:id="rId4"/>
                        </a:rPr>
                        <a:t>http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  <a:hlinkClick r:id="rId4"/>
                        </a:rPr>
                        <a:t>://www.w3schools.com/html/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CA" sz="2000" b="0" kern="1200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alt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="W3C" /&gt;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 &lt;</a:t>
                      </a:r>
                      <a:r>
                        <a:rPr lang="en-CA" sz="2000" b="0" kern="1200" dirty="0">
                          <a:solidFill>
                            <a:srgbClr val="99003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CA" sz="2000" b="0" kern="1200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shape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="</a:t>
                      </a:r>
                      <a:r>
                        <a:rPr lang="en-CA" sz="2000" b="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circle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" </a:t>
                      </a:r>
                      <a:r>
                        <a:rPr lang="en-CA" sz="2000" b="0" dirty="0" err="1">
                          <a:solidFill>
                            <a:schemeClr val="tx1"/>
                          </a:solidFill>
                        </a:rPr>
                        <a:t>coords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="73,168,32"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	</a:t>
                      </a:r>
                      <a:r>
                        <a:rPr lang="en-CA" sz="2000" b="0" baseline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CA" sz="2000" b="0" kern="1200" dirty="0" err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="https://scs.senecac.on.ca/" </a:t>
                      </a:r>
                      <a:r>
                        <a:rPr lang="en-CA" sz="2000" b="0" kern="1200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alt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="ICT" /&gt;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&lt;/</a:t>
                      </a:r>
                      <a:r>
                        <a:rPr lang="en-CA" sz="2000" b="0" kern="1200" dirty="0">
                          <a:solidFill>
                            <a:srgbClr val="99003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map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0084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Hyperlinks &amp; Anchors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540750" cy="4133056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3000" dirty="0"/>
              <a:t>The HTML </a:t>
            </a:r>
            <a:r>
              <a:rPr lang="en-US" sz="3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&lt;a&gt;</a:t>
            </a:r>
            <a:r>
              <a:rPr lang="en-US" sz="3000" dirty="0"/>
              <a:t> Element (or the HTML </a:t>
            </a:r>
            <a:r>
              <a:rPr lang="en-US" sz="3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Anchor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000" dirty="0"/>
              <a:t>Element) defines a </a:t>
            </a:r>
            <a:r>
              <a:rPr lang="en-US" sz="3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hyperlink</a:t>
            </a:r>
            <a:r>
              <a:rPr lang="en-US" sz="3000" dirty="0"/>
              <a:t>, the named target destination for a hyperlink, or both.</a:t>
            </a:r>
          </a:p>
          <a:p>
            <a:pPr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3000" dirty="0"/>
              <a:t>A </a:t>
            </a:r>
            <a:r>
              <a:rPr lang="en-US" sz="3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hyperlink</a:t>
            </a:r>
            <a:r>
              <a:rPr lang="en-US" sz="3000" dirty="0"/>
              <a:t> (or </a:t>
            </a:r>
            <a:r>
              <a:rPr lang="en-US" sz="3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</a:t>
            </a:r>
            <a:r>
              <a:rPr lang="en-US" sz="3000" dirty="0"/>
              <a:t>) is a word, group of words, or image that you can click on to jump to another document or  another part</a:t>
            </a:r>
            <a:r>
              <a:rPr lang="en-CA" sz="3000" dirty="0"/>
              <a:t> of the same document</a:t>
            </a:r>
            <a:r>
              <a:rPr lang="en-US" sz="3000" dirty="0"/>
              <a:t>.</a:t>
            </a:r>
          </a:p>
          <a:p>
            <a:pPr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3000" dirty="0"/>
              <a:t>Basic HTML link (anchor) format: 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600" dirty="0"/>
              <a:t>&lt;a </a:t>
            </a:r>
            <a:r>
              <a:rPr lang="en-US" sz="26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href</a:t>
            </a:r>
            <a:r>
              <a:rPr lang="en-US" sz="2600" dirty="0"/>
              <a:t>="URL................."&gt;text&lt;/a&gt;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82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250" y="188640"/>
            <a:ext cx="8540750" cy="1143000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</a:t>
            </a:r>
            <a:r>
              <a:rPr lang="en-US" dirty="0"/>
              <a:t>(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HyperText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Markup Language</a:t>
            </a:r>
            <a:r>
              <a:rPr lang="en-US" dirty="0"/>
              <a:t>) is the set of markup symbols or codes inserted in a file intended for display on a World Wide Web browser page. 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Hypertext</a:t>
            </a:r>
            <a:r>
              <a:rPr lang="en-US" dirty="0"/>
              <a:t> is text with hyperlinks.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The </a:t>
            </a:r>
            <a:r>
              <a:rPr 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markup</a:t>
            </a:r>
            <a:r>
              <a:rPr lang="en-US" dirty="0"/>
              <a:t> tells the Web browser how to display a Web page's words and images for the user.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dirty="0"/>
              <a:t>The markup symbols/indicators are often called </a:t>
            </a:r>
            <a:r>
              <a:rPr lang="en-US" dirty="0">
                <a:solidFill>
                  <a:srgbClr val="0000CC"/>
                </a:solidFill>
              </a:rPr>
              <a:t>“</a:t>
            </a:r>
            <a:r>
              <a:rPr 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tags</a:t>
            </a:r>
            <a:r>
              <a:rPr lang="en-US" dirty="0">
                <a:solidFill>
                  <a:srgbClr val="0000CC"/>
                </a:solidFill>
              </a:rPr>
              <a:t>”, </a:t>
            </a:r>
            <a:r>
              <a:rPr lang="en-US" dirty="0"/>
              <a:t>which are enclosed in angle brackets 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Most html tags come in pairs e.g. &lt;p&gt; and &lt;/p&gt;</a:t>
            </a:r>
          </a:p>
          <a:p>
            <a:pPr lvl="2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dirty="0"/>
              <a:t>&lt;p&gt; : the opening tag / start tag</a:t>
            </a:r>
          </a:p>
          <a:p>
            <a:pPr lvl="2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dirty="0"/>
              <a:t>&lt;/p&gt; : the closing tag / end tag</a:t>
            </a:r>
          </a:p>
          <a:p>
            <a:pPr lvl="2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dirty="0"/>
              <a:t>In between these tags you can add </a:t>
            </a:r>
            <a:r>
              <a:rPr 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text-based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</a:t>
            </a:r>
            <a:r>
              <a:rPr lang="en-US" dirty="0"/>
              <a:t>.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There are some tags that are not paired – these tags are know as </a:t>
            </a:r>
            <a:r>
              <a:rPr 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empty tags</a:t>
            </a:r>
            <a:r>
              <a:rPr lang="en-US" dirty="0"/>
              <a:t>, such as &lt;</a:t>
            </a:r>
            <a:r>
              <a:rPr lang="en-US" dirty="0" err="1"/>
              <a:t>img</a:t>
            </a:r>
            <a:r>
              <a:rPr lang="en-US" dirty="0"/>
              <a:t>&gt; or &lt;</a:t>
            </a:r>
            <a:r>
              <a:rPr lang="en-US" dirty="0" err="1"/>
              <a:t>img</a:t>
            </a:r>
            <a:r>
              <a:rPr lang="en-US" dirty="0"/>
              <a:t> /&gt;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8001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Hyperlinks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308720"/>
            <a:ext cx="7992888" cy="320533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Absolute link </a:t>
            </a:r>
          </a:p>
          <a:p>
            <a:pPr>
              <a:buNone/>
            </a:pPr>
            <a:r>
              <a:rPr lang="en-US" sz="1700" dirty="0"/>
              <a:t>      </a:t>
            </a:r>
            <a:r>
              <a:rPr lang="en-US" sz="17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&lt;a </a:t>
            </a:r>
            <a:r>
              <a:rPr lang="en-US" sz="1700" dirty="0" err="1"/>
              <a:t>href</a:t>
            </a:r>
            <a:r>
              <a:rPr lang="en-US" sz="1700" dirty="0"/>
              <a:t>=</a:t>
            </a:r>
            <a:r>
              <a:rPr lang="en-US" sz="1700" dirty="0">
                <a:solidFill>
                  <a:srgbClr val="990033"/>
                </a:solidFill>
              </a:rPr>
              <a:t>"https://scs.senecac.on.ca/~</a:t>
            </a:r>
            <a:r>
              <a:rPr lang="en-US" sz="1700" dirty="0" err="1">
                <a:solidFill>
                  <a:srgbClr val="990033"/>
                </a:solidFill>
              </a:rPr>
              <a:t>wei.song</a:t>
            </a:r>
            <a:r>
              <a:rPr lang="en-US" sz="1700" dirty="0">
                <a:solidFill>
                  <a:srgbClr val="990033"/>
                </a:solidFill>
              </a:rPr>
              <a:t>"</a:t>
            </a:r>
            <a:r>
              <a:rPr lang="en-US" sz="17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r>
              <a:rPr lang="en-US" sz="1700" dirty="0"/>
              <a:t>Wei Song's Website</a:t>
            </a:r>
            <a:r>
              <a:rPr lang="en-US" sz="17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&lt;/a&gt;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Relative link </a:t>
            </a:r>
          </a:p>
          <a:p>
            <a:pPr lvl="1"/>
            <a:r>
              <a:rPr lang="en-US" sz="2200" dirty="0"/>
              <a:t>The links should be relative to the location of the current document. e.g.</a:t>
            </a:r>
          </a:p>
          <a:p>
            <a:pPr lvl="2">
              <a:buNone/>
            </a:pPr>
            <a:r>
              <a:rPr lang="en-US" sz="2000" dirty="0"/>
              <a:t>&lt;a </a:t>
            </a:r>
            <a:r>
              <a:rPr lang="en-US" sz="2000" dirty="0" err="1"/>
              <a:t>href</a:t>
            </a:r>
            <a:r>
              <a:rPr lang="en-US" sz="2000" dirty="0"/>
              <a:t>="</a:t>
            </a:r>
            <a:r>
              <a:rPr 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index.html</a:t>
            </a:r>
            <a:r>
              <a:rPr lang="en-US" sz="2000" dirty="0"/>
              <a:t>"&gt;WEB222 Home&lt;/a&gt;</a:t>
            </a:r>
          </a:p>
          <a:p>
            <a:pPr lvl="2">
              <a:buNone/>
            </a:pPr>
            <a:r>
              <a:rPr lang="en-US" sz="2000" dirty="0"/>
              <a:t>&lt;a </a:t>
            </a:r>
            <a:r>
              <a:rPr lang="en-US" sz="2000" dirty="0" err="1"/>
              <a:t>href</a:t>
            </a:r>
            <a:r>
              <a:rPr lang="en-US" sz="2000" dirty="0"/>
              <a:t>="</a:t>
            </a:r>
            <a:r>
              <a:rPr 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../index.html</a:t>
            </a:r>
            <a:r>
              <a:rPr lang="en-US" sz="2000" dirty="0"/>
              <a:t>"&gt;Home&lt;/a&gt;</a:t>
            </a:r>
          </a:p>
          <a:p>
            <a:pPr lvl="2">
              <a:buNone/>
            </a:pPr>
            <a:r>
              <a:rPr lang="en-US" sz="2000" dirty="0"/>
              <a:t>&lt;a </a:t>
            </a:r>
            <a:r>
              <a:rPr lang="en-US" sz="2000" dirty="0" err="1"/>
              <a:t>href</a:t>
            </a:r>
            <a:r>
              <a:rPr lang="en-US" sz="2000" dirty="0"/>
              <a:t>="../</a:t>
            </a:r>
            <a:r>
              <a:rPr 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info/policy.html</a:t>
            </a:r>
            <a:r>
              <a:rPr lang="en-US" sz="2000" dirty="0"/>
              <a:t>"&gt;Academic Policy&lt;/a&gt;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73331" y="4514056"/>
            <a:ext cx="4125330" cy="1815882"/>
          </a:xfrm>
          <a:prstGeom prst="rect">
            <a:avLst/>
          </a:prstGeom>
          <a:solidFill>
            <a:srgbClr val="0070C0">
              <a:alpha val="23000"/>
            </a:srgbClr>
          </a:solidFill>
        </p:spPr>
        <p:txBody>
          <a:bodyPr wrap="square" rtlCol="0">
            <a:spAutoFit/>
          </a:bodyPr>
          <a:lstStyle/>
          <a:p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└───</a:t>
            </a:r>
            <a:r>
              <a:rPr lang="en-CA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public_html</a:t>
            </a:r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├───info/</a:t>
            </a:r>
          </a:p>
          <a:p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│   └───policy.html</a:t>
            </a:r>
          </a:p>
          <a:p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├───web222/</a:t>
            </a:r>
          </a:p>
          <a:p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│   ├───</a:t>
            </a:r>
            <a:r>
              <a:rPr lang="en-CA" sz="16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current.html</a:t>
            </a:r>
          </a:p>
          <a:p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│   └───index.html</a:t>
            </a:r>
          </a:p>
          <a:p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└───index.html</a:t>
            </a:r>
          </a:p>
        </p:txBody>
      </p:sp>
    </p:spTree>
    <p:extLst>
      <p:ext uri="{BB962C8B-B14F-4D97-AF65-F5344CB8AC3E}">
        <p14:creationId xmlns:p14="http://schemas.microsoft.com/office/powerpoint/2010/main" val="10339602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Hyperlinks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540750" cy="44989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E-mail link </a:t>
            </a:r>
          </a:p>
          <a:p>
            <a:pPr lvl="1">
              <a:buNone/>
            </a:pPr>
            <a:r>
              <a:rPr lang="en-US" sz="2000" dirty="0"/>
              <a:t>&lt;a </a:t>
            </a:r>
            <a:r>
              <a:rPr lang="en-US" sz="2000" dirty="0" err="1"/>
              <a:t>href</a:t>
            </a:r>
            <a:r>
              <a:rPr lang="en-US" sz="2000" dirty="0"/>
              <a:t>="</a:t>
            </a:r>
            <a:r>
              <a:rPr lang="en-US" sz="2000" b="1" dirty="0">
                <a:solidFill>
                  <a:srgbClr val="9900CC"/>
                </a:solidFill>
              </a:rPr>
              <a:t>mailto:</a:t>
            </a:r>
            <a:r>
              <a:rPr lang="en-US" sz="2000" dirty="0"/>
              <a:t>wsong@myseneca.on.ca"&gt;Email me&lt;/a&gt;</a:t>
            </a:r>
          </a:p>
          <a:p>
            <a:pPr lvl="1">
              <a:buNone/>
            </a:pPr>
            <a:endParaRPr lang="en-US" sz="9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Phone link</a:t>
            </a:r>
          </a:p>
          <a:p>
            <a:pPr marL="400050" lvl="1" indent="0">
              <a:buNone/>
            </a:pPr>
            <a:r>
              <a:rPr lang="en-US" sz="2000" dirty="0"/>
              <a:t>&lt;a </a:t>
            </a:r>
            <a:r>
              <a:rPr lang="en-US" sz="2000" dirty="0" err="1"/>
              <a:t>href</a:t>
            </a:r>
            <a:r>
              <a:rPr lang="en-US" sz="2000" dirty="0"/>
              <a:t>="</a:t>
            </a:r>
            <a:r>
              <a:rPr lang="en-US" sz="2000" dirty="0" err="1"/>
              <a:t>tel</a:t>
            </a:r>
            <a:r>
              <a:rPr lang="en-US" sz="2000" dirty="0"/>
              <a:t>:+14164915050"&gt;+1 416 491 5050&lt;/a&gt;</a:t>
            </a:r>
          </a:p>
          <a:p>
            <a:pPr marL="400050" lvl="1" indent="0">
              <a:buNone/>
            </a:pPr>
            <a:endParaRPr lang="en-US" sz="1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Image link </a:t>
            </a:r>
          </a:p>
          <a:p>
            <a:pPr lvl="1">
              <a:buNone/>
            </a:pPr>
            <a:r>
              <a:rPr lang="en-US" sz="2200" dirty="0"/>
              <a:t>&lt;a </a:t>
            </a:r>
            <a:r>
              <a:rPr lang="en-US" sz="2200" dirty="0" err="1"/>
              <a:t>href</a:t>
            </a:r>
            <a:r>
              <a:rPr lang="en-US" sz="2200" dirty="0"/>
              <a:t>="http://www.senecacollege.ca/"&gt;</a:t>
            </a:r>
          </a:p>
          <a:p>
            <a:pPr lvl="1">
              <a:buNone/>
            </a:pPr>
            <a:r>
              <a:rPr lang="en-US" sz="2200" dirty="0">
                <a:solidFill>
                  <a:srgbClr val="0000CC"/>
                </a:solidFill>
              </a:rPr>
              <a:t>   </a:t>
            </a:r>
            <a:r>
              <a:rPr lang="en-US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sz="22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img</a:t>
            </a:r>
            <a:r>
              <a:rPr lang="en-US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src</a:t>
            </a:r>
            <a:r>
              <a:rPr lang="en-US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="seneca-logo.png" alt="Seneca College" /&gt;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lvl="1">
              <a:buNone/>
            </a:pPr>
            <a:r>
              <a:rPr lang="en-US" sz="2200" dirty="0"/>
              <a:t>&lt;/a&gt;</a:t>
            </a:r>
          </a:p>
          <a:p>
            <a:pPr lvl="1">
              <a:buNone/>
            </a:pP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00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Links within a page - using Anchor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47800"/>
            <a:ext cx="8424936" cy="478951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3400" dirty="0"/>
              <a:t>Create a bookmark in a page, and jump/link to the bookmark in the page.</a:t>
            </a:r>
            <a:endParaRPr lang="en-US" sz="1400" dirty="0"/>
          </a:p>
          <a:p>
            <a:pPr marL="971550" lvl="1" indent="-514350">
              <a:lnSpc>
                <a:spcPct val="11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dirty="0"/>
              <a:t>Create bookmark within a web page:</a:t>
            </a:r>
            <a:br>
              <a:rPr lang="en-US" dirty="0"/>
            </a:br>
            <a:r>
              <a:rPr lang="en-US" sz="2600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&lt;a </a:t>
            </a:r>
            <a:r>
              <a:rPr lang="en-US" sz="26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r>
              <a:rPr lang="en-US" sz="2600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</a:t>
            </a:r>
            <a:r>
              <a:rPr lang="en-US" sz="2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timetable</a:t>
            </a:r>
            <a:r>
              <a:rPr lang="en-US" sz="2600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"&gt;&lt;/a&gt;</a:t>
            </a:r>
          </a:p>
          <a:p>
            <a:pPr marL="914400" lvl="2" indent="0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sz="2300" dirty="0"/>
              <a:t>Note: &lt;a name="</a:t>
            </a:r>
            <a:r>
              <a:rPr lang="en-US" sz="2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timetable</a:t>
            </a:r>
            <a:r>
              <a:rPr lang="en-US" sz="2300" dirty="0"/>
              <a:t>"&gt;&lt;/a&gt; &lt;!-- works but not support by HTML5 --&gt;</a:t>
            </a:r>
            <a:br>
              <a:rPr lang="en-US" dirty="0"/>
            </a:br>
            <a:endParaRPr lang="en-US" sz="1300" dirty="0"/>
          </a:p>
          <a:p>
            <a:pPr marL="971550" lvl="1" indent="-514350">
              <a:lnSpc>
                <a:spcPct val="11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dirty="0"/>
              <a:t>Use hyperlink to link to bookmark:</a:t>
            </a:r>
          </a:p>
          <a:p>
            <a:pPr lvl="2">
              <a:lnSpc>
                <a:spcPct val="110000"/>
              </a:lnSpc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en-US" sz="2600" dirty="0"/>
              <a:t>The hyperlink and bookmark are in the same page</a:t>
            </a:r>
          </a:p>
          <a:p>
            <a:pPr marL="1371600" lvl="3" indent="0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sz="2600" dirty="0"/>
              <a:t>&lt;a </a:t>
            </a:r>
            <a:r>
              <a:rPr lang="en-US" sz="2600" dirty="0" err="1"/>
              <a:t>href</a:t>
            </a:r>
            <a:r>
              <a:rPr lang="en-US" sz="2600" dirty="0"/>
              <a:t>="</a:t>
            </a:r>
            <a:r>
              <a:rPr lang="en-US" sz="2600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#timetable</a:t>
            </a:r>
            <a:r>
              <a:rPr lang="en-US" sz="2600" dirty="0"/>
              <a:t>"&gt;Go to Timetable&lt;/a&gt;</a:t>
            </a:r>
          </a:p>
          <a:p>
            <a:pPr lvl="2">
              <a:lnSpc>
                <a:spcPct val="110000"/>
              </a:lnSpc>
              <a:spcBef>
                <a:spcPts val="300"/>
              </a:spcBef>
              <a:buFont typeface="Courier New" panose="02070309020205020404" pitchFamily="49" charset="0"/>
              <a:buChar char="o"/>
            </a:pPr>
            <a:endParaRPr lang="en-US" sz="2600" dirty="0"/>
          </a:p>
          <a:p>
            <a:pPr lvl="2">
              <a:lnSpc>
                <a:spcPct val="110000"/>
              </a:lnSpc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en-US" sz="2600" dirty="0"/>
              <a:t>The hyperlink and bookmark are in the same website</a:t>
            </a:r>
          </a:p>
          <a:p>
            <a:pPr marL="1371600" lvl="3" indent="0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sz="2600" dirty="0"/>
              <a:t>&lt;a </a:t>
            </a:r>
            <a:r>
              <a:rPr lang="en-US" sz="2600" dirty="0" err="1"/>
              <a:t>href</a:t>
            </a:r>
            <a:r>
              <a:rPr lang="en-US" sz="2600" dirty="0"/>
              <a:t>="web222.html</a:t>
            </a:r>
            <a:r>
              <a:rPr lang="en-US" sz="2600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#timetable</a:t>
            </a:r>
            <a:r>
              <a:rPr lang="en-US" sz="2600" dirty="0"/>
              <a:t>"&gt;My Timetable&lt;/a&gt;</a:t>
            </a:r>
          </a:p>
          <a:p>
            <a:pPr marL="1371600" lvl="3" indent="0">
              <a:lnSpc>
                <a:spcPct val="110000"/>
              </a:lnSpc>
              <a:spcBef>
                <a:spcPts val="300"/>
              </a:spcBef>
              <a:buNone/>
            </a:pPr>
            <a:endParaRPr lang="en-US" sz="2600" dirty="0"/>
          </a:p>
          <a:p>
            <a:pPr lvl="2">
              <a:lnSpc>
                <a:spcPct val="110000"/>
              </a:lnSpc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en-US" sz="2600" dirty="0"/>
              <a:t>The hyperlink and bookmark are in different sites (External link)</a:t>
            </a:r>
          </a:p>
          <a:p>
            <a:pPr marL="914400" lvl="2" indent="0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sz="2600" dirty="0"/>
              <a:t>&lt;a </a:t>
            </a:r>
            <a:r>
              <a:rPr lang="en-US" sz="2600" dirty="0" err="1"/>
              <a:t>href</a:t>
            </a:r>
            <a:r>
              <a:rPr lang="en-US" sz="2600" dirty="0"/>
              <a:t>="</a:t>
            </a:r>
            <a:r>
              <a:rPr lang="en-US" sz="2600" dirty="0">
                <a:hlinkClick r:id="rId2"/>
              </a:rPr>
              <a:t>https://scs.senecac.on.ca/~</a:t>
            </a:r>
            <a:r>
              <a:rPr lang="en-US" sz="2600" dirty="0" err="1">
                <a:hlinkClick r:id="rId2"/>
              </a:rPr>
              <a:t>wei.song</a:t>
            </a:r>
            <a:r>
              <a:rPr lang="en-US" sz="2600" dirty="0">
                <a:hlinkClick r:id="rId2"/>
              </a:rPr>
              <a:t>/</a:t>
            </a:r>
            <a:r>
              <a:rPr lang="en-US" sz="2600" dirty="0" err="1">
                <a:hlinkClick r:id="rId2"/>
              </a:rPr>
              <a:t>index.html#timetable</a:t>
            </a:r>
            <a:r>
              <a:rPr lang="en-US" sz="2600" dirty="0"/>
              <a:t>"&gt; My Timetable&lt;/a&gt;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53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&lt;a&gt; Tag (Anchor) Attributes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540750" cy="44989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rgbClr val="0000CC"/>
                </a:solidFill>
              </a:rPr>
              <a:t>download</a:t>
            </a:r>
            <a:endParaRPr lang="en-US" sz="3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400" dirty="0"/>
              <a:t>Specifies that the target will be downloaded when a user clicks on the hyperlink.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/>
              <a:t>target –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Specifies where to open the linked document – typically "_blank" to force the link to open in a new window / tab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hlinkClick r:id="rId2"/>
              </a:rPr>
              <a:t>hyperlinks.html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094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Resourceful Links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638337"/>
            <a:ext cx="8540750" cy="463711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000" dirty="0">
                <a:effectLst/>
              </a:rPr>
              <a:t>Introduction to HTML (MDN)</a:t>
            </a:r>
          </a:p>
          <a:p>
            <a:pPr lvl="1">
              <a:buNone/>
            </a:pPr>
            <a:r>
              <a:rPr lang="en-US" sz="1700" dirty="0">
                <a:effectLst/>
                <a:hlinkClick r:id="rId2"/>
              </a:rPr>
              <a:t>https://developer.mozilla.org/en-US/docs/Web/Guide/HTML/Introduction</a:t>
            </a:r>
            <a:endParaRPr lang="en-US" sz="170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>
                <a:effectLst/>
              </a:rPr>
              <a:t>HTML5</a:t>
            </a:r>
          </a:p>
          <a:p>
            <a:pPr marL="400050" lvl="1" indent="0">
              <a:buNone/>
            </a:pPr>
            <a:r>
              <a:rPr lang="en-US" sz="1700" dirty="0">
                <a:effectLst/>
                <a:hlinkClick r:id="rId3"/>
              </a:rPr>
              <a:t>https://developer.mozilla.org/en-US/docs/Web/Guide/HTML/HTML5</a:t>
            </a:r>
            <a:endParaRPr lang="en-US" sz="170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>
                <a:effectLst/>
              </a:rPr>
              <a:t>HTML element reference (MDN)</a:t>
            </a:r>
          </a:p>
          <a:p>
            <a:pPr lvl="1">
              <a:buNone/>
            </a:pPr>
            <a:r>
              <a:rPr lang="en-US" sz="1700" dirty="0">
                <a:effectLst/>
                <a:hlinkClick r:id="rId4"/>
              </a:rPr>
              <a:t>https://developer.mozilla.org/en-US/docs/Web/HTML/Element</a:t>
            </a:r>
            <a:endParaRPr lang="en-US" sz="170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>
                <a:effectLst/>
              </a:rPr>
              <a:t>HTML attribute reference</a:t>
            </a:r>
          </a:p>
          <a:p>
            <a:pPr lvl="1">
              <a:buNone/>
            </a:pPr>
            <a:r>
              <a:rPr lang="en-US" sz="1700" dirty="0">
                <a:effectLst/>
                <a:hlinkClick r:id="rId5"/>
              </a:rPr>
              <a:t>https://developer.mozilla.org/en-US/docs/Web/HTML/Attributes</a:t>
            </a:r>
            <a:endParaRPr lang="en-US" sz="170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>
                <a:effectLst/>
              </a:rPr>
              <a:t>Basic Structure of an HTML5 Document</a:t>
            </a:r>
          </a:p>
          <a:p>
            <a:pPr lvl="1">
              <a:buNone/>
            </a:pPr>
            <a:r>
              <a:rPr lang="en-US" sz="1700" dirty="0">
                <a:effectLst/>
                <a:hlinkClick r:id="rId6"/>
              </a:rPr>
              <a:t>http://www.coreservlets.com/html5-tutorial/basic-html5-document.html#</a:t>
            </a:r>
            <a:endParaRPr lang="en-US" sz="170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Thimble by </a:t>
            </a:r>
            <a:r>
              <a:rPr lang="en-US" dirty="0" err="1"/>
              <a:t>mozilla</a:t>
            </a:r>
            <a:endParaRPr lang="en-US" dirty="0"/>
          </a:p>
          <a:p>
            <a:pPr marL="457200" lvl="1" indent="0">
              <a:buNone/>
            </a:pPr>
            <a:r>
              <a:rPr lang="en-US" sz="2200" dirty="0">
                <a:hlinkClick r:id="rId7"/>
              </a:rPr>
              <a:t>https://thimble.mozilla.org/</a:t>
            </a:r>
            <a:r>
              <a:rPr lang="en-US" sz="2200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642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685800" y="1768475"/>
            <a:ext cx="7772400" cy="1338957"/>
          </a:xfrm>
        </p:spPr>
        <p:txBody>
          <a:bodyPr/>
          <a:lstStyle/>
          <a:p>
            <a:pPr eaLnBrk="1" hangingPunct="1">
              <a:defRPr/>
            </a:pPr>
            <a:r>
              <a:rPr lang="en-US" sz="6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ush Script MT" panose="03060802040406070304" pitchFamily="66" charset="0"/>
              </a:rPr>
              <a:t>Thank you!</a:t>
            </a:r>
            <a:endParaRPr lang="en-CA" sz="60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ush Script MT" panose="030608020404060703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427EC2-6CCF-4C21-8DD1-BBFDBD343E16}" type="slidenum">
              <a:rPr lang="en-CA" altLang="en-US"/>
              <a:pPr>
                <a:defRPr/>
              </a:pPr>
              <a:t>35</a:t>
            </a:fld>
            <a:endParaRPr lang="en-CA" alt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AE2CBBD-2F51-495C-B6DC-BE2DF19A0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734544"/>
            <a:ext cx="6400800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None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US" sz="28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Any </a:t>
            </a:r>
            <a:r>
              <a:rPr lang="en-US" sz="2800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Questions?</a:t>
            </a:r>
          </a:p>
          <a:p>
            <a:pPr eaLnBrk="1" hangingPunct="1">
              <a:defRPr/>
            </a:pPr>
            <a:endParaRPr lang="en-CA" altLang="en-US" sz="280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(Body)"/>
            </a:endParaRPr>
          </a:p>
        </p:txBody>
      </p:sp>
    </p:spTree>
    <p:extLst>
      <p:ext uri="{BB962C8B-B14F-4D97-AF65-F5344CB8AC3E}">
        <p14:creationId xmlns:p14="http://schemas.microsoft.com/office/powerpoint/2010/main" val="1215759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28600"/>
            <a:ext cx="8540750" cy="1143000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</a:t>
            </a:r>
            <a:r>
              <a:rPr lang="en-US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Document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1371600"/>
            <a:ext cx="7920880" cy="44012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&lt;html&gt;</a:t>
            </a:r>
          </a:p>
          <a:p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&lt;head&gt;</a:t>
            </a:r>
          </a:p>
          <a:p>
            <a:r>
              <a:rPr lang="en-CA" sz="2000" dirty="0"/>
              <a:t>   &lt;title&gt;WEB222&lt;/title&gt;</a:t>
            </a:r>
          </a:p>
          <a:p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&lt;/head&gt;</a:t>
            </a:r>
          </a:p>
          <a:p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&lt;body&gt;</a:t>
            </a:r>
          </a:p>
          <a:p>
            <a:r>
              <a:rPr lang="en-CA" sz="2000" dirty="0"/>
              <a:t>   </a:t>
            </a:r>
            <a:r>
              <a:rPr lang="en-US" sz="2000" dirty="0"/>
              <a:t>&lt;h1&gt;Basic HTML Document Structure&lt;/h1&gt;</a:t>
            </a:r>
          </a:p>
          <a:p>
            <a:r>
              <a:rPr lang="en-US" sz="2000" dirty="0"/>
              <a:t>   &lt;p&gt;This is a paragraph.&lt;/p&gt;</a:t>
            </a:r>
          </a:p>
          <a:p>
            <a:r>
              <a:rPr lang="en-US" sz="2000" dirty="0"/>
              <a:t>   &lt;p&gt;Here are links to</a:t>
            </a:r>
          </a:p>
          <a:p>
            <a:r>
              <a:rPr lang="en-US" sz="2000" dirty="0"/>
              <a:t>      &lt;a </a:t>
            </a:r>
            <a:r>
              <a:rPr lang="en-US" sz="2000" dirty="0" err="1"/>
              <a:t>href</a:t>
            </a:r>
            <a:r>
              <a:rPr lang="en-US" sz="2000" dirty="0"/>
              <a:t>="https://ict.senecacollege.ca/"&gt;School of ICT&lt;/a&gt; </a:t>
            </a:r>
          </a:p>
          <a:p>
            <a:r>
              <a:rPr lang="en-US" sz="2000" dirty="0"/>
              <a:t>      and</a:t>
            </a:r>
          </a:p>
          <a:p>
            <a:r>
              <a:rPr lang="en-US" sz="2000" dirty="0"/>
              <a:t>      &lt;a </a:t>
            </a:r>
            <a:r>
              <a:rPr lang="en-US" sz="2000" dirty="0" err="1"/>
              <a:t>href</a:t>
            </a:r>
            <a:r>
              <a:rPr lang="en-US" sz="2000" dirty="0"/>
              <a:t>="http://www.senecacollege.ca/"&gt;Seneca College.&lt;/a&gt;</a:t>
            </a:r>
          </a:p>
          <a:p>
            <a:r>
              <a:rPr lang="en-US" sz="2000" dirty="0"/>
              <a:t>   &lt;/p&gt;</a:t>
            </a:r>
          </a:p>
          <a:p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&lt;/body&gt;</a:t>
            </a:r>
          </a:p>
          <a:p>
            <a:r>
              <a:rPr lang="en-CA" sz="2000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&lt;/html&gt;</a:t>
            </a:r>
            <a:endParaRPr lang="en-US" sz="2000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3954" y="5763530"/>
            <a:ext cx="5609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457200">
              <a:buFont typeface="Wingdings" panose="05000000000000000000" pitchFamily="2" charset="2"/>
              <a:buChar char="q"/>
            </a:pPr>
            <a:r>
              <a:rPr lang="en-CA" sz="2000" dirty="0">
                <a:hlinkClick r:id="rId3"/>
              </a:rPr>
              <a:t>HTML.html</a:t>
            </a:r>
            <a:endParaRPr lang="en-CA" sz="2000" dirty="0"/>
          </a:p>
          <a:p>
            <a:r>
              <a:rPr lang="en-CA" sz="2000" dirty="0"/>
              <a:t>Note: to view a HTML page source code: </a:t>
            </a:r>
            <a:r>
              <a:rPr lang="en-CA" sz="2000" dirty="0" err="1"/>
              <a:t>Ctrl+u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758682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Getting Started – Visual Studio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600201"/>
            <a:ext cx="8540750" cy="4133055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3000" dirty="0"/>
              <a:t>Create a directory called "Example1"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3000" dirty="0"/>
              <a:t>Open "Visual Studio Code" (download: </a:t>
            </a:r>
            <a:r>
              <a:rPr lang="en-US" sz="3000" dirty="0">
                <a:hlinkClick r:id="rId3"/>
              </a:rPr>
              <a:t>https://code.visualstudio.com/</a:t>
            </a:r>
            <a:r>
              <a:rPr lang="en-US" sz="3000" dirty="0"/>
              <a:t>)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3000" dirty="0"/>
              <a:t>Click the files icon (     ), choose "Open Folder" and select your "Example1" directory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3000" dirty="0"/>
              <a:t>Click the "new file" icon next to "EXAMPLE 1" in the "EXPLORER" pane (left)</a:t>
            </a:r>
          </a:p>
          <a:p>
            <a:pPr lvl="1">
              <a:spcBef>
                <a:spcPts val="1200"/>
              </a:spcBef>
              <a:buFont typeface="Arial" charset="0"/>
              <a:buChar char="•"/>
            </a:pPr>
            <a:r>
              <a:rPr lang="en-US" sz="2200" dirty="0"/>
              <a:t>(It will appear when you hover over "EXAMPLE 1")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3000" dirty="0"/>
              <a:t>Create a new file called "ex1.html"</a:t>
            </a:r>
          </a:p>
          <a:p>
            <a:pPr marL="0" indent="0">
              <a:spcBef>
                <a:spcPts val="1200"/>
              </a:spcBef>
              <a:buNone/>
            </a:pPr>
            <a:endParaRPr lang="en-US" sz="3000" dirty="0"/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98DEE9-F996-4AF6-B334-75DF025A7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2996952"/>
            <a:ext cx="360040" cy="33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747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Getting Started – Visual Studio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spcBef>
                <a:spcPts val="1200"/>
              </a:spcBef>
              <a:buFont typeface="+mj-lt"/>
              <a:buAutoNum type="arabicPeriod" startAt="6"/>
            </a:pPr>
            <a:r>
              <a:rPr lang="en-US" sz="2400" dirty="0"/>
              <a:t>Add the following simple code to your ex1.html file: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 startAt="6"/>
            </a:pPr>
            <a:endParaRPr lang="en-US" dirty="0"/>
          </a:p>
          <a:p>
            <a:pPr marL="457200" indent="-457200">
              <a:spcBef>
                <a:spcPts val="1200"/>
              </a:spcBef>
              <a:buFont typeface="+mj-lt"/>
              <a:buAutoNum type="arabicPeriod" startAt="6"/>
            </a:pPr>
            <a:endParaRPr lang="en-US" dirty="0"/>
          </a:p>
          <a:p>
            <a:pPr marL="457200" indent="-457200">
              <a:spcBef>
                <a:spcPts val="1200"/>
              </a:spcBef>
              <a:buFont typeface="+mj-lt"/>
              <a:buAutoNum type="arabicPeriod" startAt="6"/>
            </a:pPr>
            <a:endParaRPr lang="en-US" dirty="0"/>
          </a:p>
          <a:p>
            <a:pPr marL="457200" indent="-457200">
              <a:spcBef>
                <a:spcPts val="1200"/>
              </a:spcBef>
              <a:buFont typeface="+mj-lt"/>
              <a:buAutoNum type="arabicPeriod" startAt="6"/>
            </a:pPr>
            <a:endParaRPr lang="en-US" dirty="0"/>
          </a:p>
          <a:p>
            <a:pPr marL="457200" indent="-457200">
              <a:spcBef>
                <a:spcPts val="1200"/>
              </a:spcBef>
              <a:buFont typeface="+mj-lt"/>
              <a:buAutoNum type="arabicPeriod" startAt="6"/>
            </a:pPr>
            <a:endParaRPr lang="en-US" dirty="0"/>
          </a:p>
          <a:p>
            <a:pPr marL="457200" indent="-457200">
              <a:spcBef>
                <a:spcPts val="1200"/>
              </a:spcBef>
              <a:buFont typeface="+mj-lt"/>
              <a:buAutoNum type="arabicPeriod" startAt="6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07F66E-ECE9-4333-85DB-6DCBF9EE609F}"/>
              </a:ext>
            </a:extLst>
          </p:cNvPr>
          <p:cNvSpPr/>
          <p:nvPr/>
        </p:nvSpPr>
        <p:spPr>
          <a:xfrm>
            <a:off x="1456509" y="2256083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s-IS" sz="2000" b="1" dirty="0">
                <a:solidFill>
                  <a:srgbClr val="660033"/>
                </a:solidFill>
                <a:latin typeface="Calibri" charset="0"/>
              </a:rPr>
              <a:t>&lt;html&gt;</a:t>
            </a:r>
            <a:endParaRPr lang="is-IS" sz="2000" dirty="0">
              <a:solidFill>
                <a:srgbClr val="660033"/>
              </a:solidFill>
              <a:latin typeface="Calibri" charset="0"/>
            </a:endParaRPr>
          </a:p>
          <a:p>
            <a:r>
              <a:rPr lang="is-IS" sz="2000" dirty="0">
                <a:solidFill>
                  <a:srgbClr val="000000"/>
                </a:solidFill>
                <a:latin typeface="Calibri" charset="0"/>
              </a:rPr>
              <a:t>    </a:t>
            </a:r>
            <a:r>
              <a:rPr lang="is-IS" sz="2000" b="1" dirty="0">
                <a:solidFill>
                  <a:srgbClr val="011993"/>
                </a:solidFill>
                <a:latin typeface="Calibri" charset="0"/>
              </a:rPr>
              <a:t>&lt;head&gt;</a:t>
            </a:r>
            <a:endParaRPr lang="is-IS" sz="2000" dirty="0">
              <a:solidFill>
                <a:srgbClr val="011993"/>
              </a:solidFill>
              <a:latin typeface="Calibri" charset="0"/>
            </a:endParaRPr>
          </a:p>
          <a:p>
            <a:r>
              <a:rPr lang="is-IS" sz="2000" dirty="0">
                <a:latin typeface="Calibri" charset="0"/>
              </a:rPr>
              <a:t>        </a:t>
            </a:r>
            <a:r>
              <a:rPr lang="is-IS" sz="2000" b="1" dirty="0">
                <a:solidFill>
                  <a:srgbClr val="011993"/>
                </a:solidFill>
                <a:latin typeface="Calibri" charset="0"/>
              </a:rPr>
              <a:t>&lt;title&gt;</a:t>
            </a:r>
            <a:r>
              <a:rPr lang="is-IS" sz="2000" dirty="0">
                <a:latin typeface="Calibri" charset="0"/>
              </a:rPr>
              <a:t>Example 1</a:t>
            </a:r>
            <a:r>
              <a:rPr lang="is-IS" sz="2000" b="1" dirty="0">
                <a:solidFill>
                  <a:srgbClr val="011993"/>
                </a:solidFill>
                <a:latin typeface="Calibri" charset="0"/>
              </a:rPr>
              <a:t>&lt;/title&gt;</a:t>
            </a:r>
            <a:endParaRPr lang="is-IS" sz="2000" dirty="0">
              <a:latin typeface="Calibri" charset="0"/>
            </a:endParaRPr>
          </a:p>
          <a:p>
            <a:r>
              <a:rPr lang="is-IS" sz="2000" dirty="0">
                <a:solidFill>
                  <a:srgbClr val="000000"/>
                </a:solidFill>
                <a:latin typeface="Calibri" charset="0"/>
              </a:rPr>
              <a:t>    </a:t>
            </a:r>
            <a:r>
              <a:rPr lang="is-IS" sz="2000" b="1" dirty="0">
                <a:solidFill>
                  <a:srgbClr val="011993"/>
                </a:solidFill>
                <a:latin typeface="Calibri" charset="0"/>
              </a:rPr>
              <a:t>&lt;/head&gt;</a:t>
            </a:r>
            <a:endParaRPr lang="is-IS" sz="2000" dirty="0">
              <a:solidFill>
                <a:srgbClr val="011993"/>
              </a:solidFill>
              <a:latin typeface="Calibri" charset="0"/>
            </a:endParaRPr>
          </a:p>
          <a:p>
            <a:r>
              <a:rPr lang="is-IS" sz="2000" dirty="0">
                <a:solidFill>
                  <a:srgbClr val="000000"/>
                </a:solidFill>
                <a:latin typeface="Calibri" charset="0"/>
              </a:rPr>
              <a:t>   </a:t>
            </a:r>
            <a:r>
              <a:rPr lang="is-IS" sz="2000" dirty="0">
                <a:solidFill>
                  <a:srgbClr val="660033"/>
                </a:solidFill>
                <a:latin typeface="Calibri" charset="0"/>
              </a:rPr>
              <a:t> </a:t>
            </a:r>
            <a:r>
              <a:rPr lang="is-IS" sz="2000" b="1" dirty="0">
                <a:solidFill>
                  <a:srgbClr val="660033"/>
                </a:solidFill>
                <a:latin typeface="Calibri" charset="0"/>
              </a:rPr>
              <a:t>&lt;body&gt;</a:t>
            </a:r>
            <a:endParaRPr lang="is-IS" sz="2000" dirty="0">
              <a:solidFill>
                <a:srgbClr val="660033"/>
              </a:solidFill>
              <a:latin typeface="Calibri" charset="0"/>
            </a:endParaRPr>
          </a:p>
          <a:p>
            <a:r>
              <a:rPr lang="is-IS" sz="2000" dirty="0">
                <a:latin typeface="Calibri" charset="0"/>
              </a:rPr>
              <a:t>       </a:t>
            </a:r>
            <a:r>
              <a:rPr lang="is-I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</a:rPr>
              <a:t> </a:t>
            </a:r>
            <a:r>
              <a:rPr lang="is-IS" sz="2000" b="1" dirty="0">
                <a:solidFill>
                  <a:srgbClr val="011993"/>
                </a:solidFill>
                <a:latin typeface="Calibri" charset="0"/>
              </a:rPr>
              <a:t>&lt;h3&gt;</a:t>
            </a:r>
            <a:r>
              <a:rPr lang="is-I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</a:rPr>
              <a:t>Hello!</a:t>
            </a:r>
            <a:r>
              <a:rPr lang="is-IS" sz="2000" b="1" dirty="0">
                <a:solidFill>
                  <a:srgbClr val="011993"/>
                </a:solidFill>
                <a:latin typeface="Calibri" charset="0"/>
              </a:rPr>
              <a:t>&lt;/h3&gt;</a:t>
            </a:r>
          </a:p>
          <a:p>
            <a:r>
              <a:rPr lang="is-IS" sz="2000" dirty="0">
                <a:solidFill>
                  <a:srgbClr val="000000"/>
                </a:solidFill>
                <a:latin typeface="Calibri" charset="0"/>
              </a:rPr>
              <a:t>    </a:t>
            </a:r>
            <a:r>
              <a:rPr lang="is-IS" sz="2000" b="1" dirty="0">
                <a:solidFill>
                  <a:srgbClr val="660033"/>
                </a:solidFill>
                <a:latin typeface="Calibri" charset="0"/>
              </a:rPr>
              <a:t>&lt;/body&gt;</a:t>
            </a:r>
            <a:endParaRPr lang="is-IS" sz="2000" dirty="0">
              <a:solidFill>
                <a:srgbClr val="660033"/>
              </a:solidFill>
              <a:latin typeface="Calibri" charset="0"/>
            </a:endParaRPr>
          </a:p>
          <a:p>
            <a:r>
              <a:rPr lang="is-IS" sz="2000" b="1" dirty="0">
                <a:solidFill>
                  <a:srgbClr val="660033"/>
                </a:solidFill>
                <a:latin typeface="Calibri" charset="0"/>
              </a:rPr>
              <a:t>&lt;/html&gt;</a:t>
            </a:r>
            <a:endParaRPr lang="is-IS" sz="2000" dirty="0">
              <a:solidFill>
                <a:srgbClr val="660033"/>
              </a:solidFill>
              <a:effectLst/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799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Getting Started – Visual Studio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spcBef>
                <a:spcPts val="1200"/>
              </a:spcBef>
              <a:buFont typeface="+mj-lt"/>
              <a:buAutoNum type="arabicPeriod" startAt="6"/>
            </a:pPr>
            <a:r>
              <a:rPr lang="en-US" sz="2000" dirty="0"/>
              <a:t>Open a browser (Chrome, Firefox, Safari, IE, etc...)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 startAt="6"/>
            </a:pPr>
            <a:r>
              <a:rPr lang="en-US" sz="2000" dirty="0"/>
              <a:t>Choose File -&gt; Open File (mac: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cmd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o</a:t>
            </a:r>
            <a:r>
              <a:rPr lang="en-US" sz="2000" dirty="0"/>
              <a:t>, win: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ctrl + o</a:t>
            </a:r>
            <a:r>
              <a:rPr lang="en-US" sz="2000" dirty="0"/>
              <a:t>) and choose your new ex1.html file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/>
              <a:t>	"Hello!" – Success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 startAt="8"/>
            </a:pPr>
            <a:r>
              <a:rPr lang="en-US" sz="2000" dirty="0"/>
              <a:t>Go back to Visual Studio Code and change the message to read "Hello World!"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 startAt="8"/>
            </a:pPr>
            <a:r>
              <a:rPr lang="en-US" sz="2000" dirty="0"/>
              <a:t>Go back to your browser and "force refresh" the page (mac: </a:t>
            </a:r>
            <a:r>
              <a:rPr lang="en-US" sz="2000" b="1" dirty="0">
                <a:effectLst/>
              </a:rPr>
              <a:t>shift + </a:t>
            </a:r>
            <a:r>
              <a:rPr lang="en-US" sz="2000" b="1" dirty="0" err="1">
                <a:effectLst/>
              </a:rPr>
              <a:t>cmd</a:t>
            </a:r>
            <a:r>
              <a:rPr lang="en-US" sz="2000" b="1" dirty="0">
                <a:effectLst/>
              </a:rPr>
              <a:t> + r</a:t>
            </a:r>
            <a:r>
              <a:rPr lang="en-US" sz="2000" dirty="0"/>
              <a:t>, win: </a:t>
            </a:r>
            <a:r>
              <a:rPr lang="en-US" sz="2000" b="1" dirty="0"/>
              <a:t>ctrl + f5</a:t>
            </a:r>
            <a:r>
              <a:rPr lang="en-US" sz="2000" dirty="0"/>
              <a:t>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/>
              <a:t>	"Hello World!" – Success</a:t>
            </a:r>
          </a:p>
          <a:p>
            <a:pPr marL="0" indent="0">
              <a:spcBef>
                <a:spcPts val="1200"/>
              </a:spcBef>
              <a:buNone/>
            </a:pPr>
            <a:endParaRPr lang="en-US" sz="2000" dirty="0"/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2000" dirty="0"/>
              <a:t>Note: Alternatively, </a:t>
            </a:r>
            <a:r>
              <a:rPr lang="en-US" sz="2000" dirty="0">
                <a:hlinkClick r:id="rId3"/>
              </a:rPr>
              <a:t>Notepad++</a:t>
            </a:r>
            <a:r>
              <a:rPr lang="en-US" sz="2000" dirty="0"/>
              <a:t> is also a good tool for editing HTML documents.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64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Tags vs </a:t>
            </a:r>
            <a:r>
              <a:rPr lang="fr-FR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3000" dirty="0"/>
              <a:t>The terms tag, element &amp; attribute are used throughout the web site. You should note the difference between these terms.</a:t>
            </a:r>
          </a:p>
          <a:p>
            <a:pPr lvl="1">
              <a:spcBef>
                <a:spcPts val="600"/>
              </a:spcBef>
              <a:spcAft>
                <a:spcPts val="300"/>
              </a:spcAft>
            </a:pPr>
            <a:r>
              <a:rPr lang="en-US" dirty="0"/>
              <a:t>HTML elements:</a:t>
            </a:r>
          </a:p>
          <a:p>
            <a:pPr lvl="2">
              <a:spcBef>
                <a:spcPts val="600"/>
              </a:spcBef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dirty="0"/>
              <a:t>An HTML Element is everything from the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 tag </a:t>
            </a:r>
            <a:r>
              <a:rPr lang="en-US" dirty="0"/>
              <a:t>to the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tag</a:t>
            </a:r>
            <a:r>
              <a:rPr lang="en-US" dirty="0"/>
              <a:t>,  </a:t>
            </a:r>
          </a:p>
          <a:p>
            <a:pPr lvl="2">
              <a:spcBef>
                <a:spcPts val="600"/>
              </a:spcBef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dirty="0"/>
              <a:t>Html documents are defined by </a:t>
            </a:r>
            <a:r>
              <a:rPr lang="en-US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r>
              <a:rPr lang="en-US" dirty="0"/>
              <a:t> elements </a:t>
            </a:r>
          </a:p>
          <a:p>
            <a:pPr lvl="1">
              <a:spcBef>
                <a:spcPts val="600"/>
              </a:spcBef>
              <a:spcAft>
                <a:spcPts val="300"/>
              </a:spcAft>
            </a:pPr>
            <a:r>
              <a:rPr lang="en-US" dirty="0"/>
              <a:t>e.g.  </a:t>
            </a:r>
          </a:p>
          <a:p>
            <a:pPr lvl="2"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&lt;p&gt;Some text&lt;/p&gt; </a:t>
            </a:r>
            <a:r>
              <a:rPr lang="en-US" dirty="0"/>
              <a:t>- is referred to as an </a:t>
            </a:r>
            <a:r>
              <a:rPr 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</a:t>
            </a:r>
            <a:r>
              <a:rPr lang="en-US" b="1" dirty="0"/>
              <a:t>, </a:t>
            </a:r>
            <a:r>
              <a:rPr lang="en-US" dirty="0"/>
              <a:t>including start tag - </a:t>
            </a:r>
            <a:r>
              <a:rPr lang="en-US" dirty="0">
                <a:effectLst/>
              </a:rPr>
              <a:t>content</a:t>
            </a:r>
            <a:r>
              <a:rPr lang="en-US" dirty="0"/>
              <a:t> - end tag</a:t>
            </a:r>
          </a:p>
          <a:p>
            <a:pPr lvl="2"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&lt;p&gt; and &lt;/p&gt; </a:t>
            </a:r>
            <a:r>
              <a:rPr lang="en-US" dirty="0"/>
              <a:t>- are referred to as </a:t>
            </a:r>
            <a:r>
              <a:rPr 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07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fr-FR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An attribute is used to define the characteristics of an element, and it is placed inside the opening tag.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700" dirty="0"/>
              <a:t>e.g.</a:t>
            </a:r>
          </a:p>
          <a:p>
            <a:pPr marL="400050" lvl="1" indent="0">
              <a:buNone/>
            </a:pPr>
            <a:r>
              <a:rPr lang="en-US" sz="2300" dirty="0"/>
              <a:t>&lt;p </a:t>
            </a:r>
            <a:r>
              <a:rPr lang="en-US" sz="23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id="a3" name="a3" class="highlight"</a:t>
            </a:r>
            <a:r>
              <a:rPr lang="en-US" sz="2300" dirty="0">
                <a:effectLst/>
              </a:rPr>
              <a:t>&gt;</a:t>
            </a:r>
            <a:r>
              <a:rPr lang="en-US" sz="2300" dirty="0"/>
              <a:t>Some text&lt;/p&gt; </a:t>
            </a:r>
          </a:p>
          <a:p>
            <a:pPr lvl="1"/>
            <a:r>
              <a:rPr lang="en-US" sz="2400" dirty="0"/>
              <a:t>Id, name and class are examples of </a:t>
            </a:r>
            <a:r>
              <a:rPr 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All attribute are made up 2 parts: </a:t>
            </a: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CA" sz="2800" dirty="0"/>
              <a:t> and </a:t>
            </a: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r>
              <a:rPr lang="en-CA" sz="28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Note:</a:t>
            </a:r>
          </a:p>
          <a:p>
            <a:pPr marL="400050" lvl="1" indent="0">
              <a:buNone/>
            </a:pPr>
            <a:r>
              <a:rPr lang="en-CA" sz="2400" dirty="0"/>
              <a:t>The new HTML standard (HTML5) does not require quotes around attribute values, but we suggest to do so.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8876"/>
      </p:ext>
    </p:extLst>
  </p:cSld>
  <p:clrMapOvr>
    <a:masterClrMapping/>
  </p:clrMapOvr>
</p:sld>
</file>

<file path=ppt/theme/theme1.xml><?xml version="1.0" encoding="utf-8"?>
<a:theme xmlns:a="http://schemas.openxmlformats.org/drawingml/2006/main" name="Compas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5019</TotalTime>
  <Words>3219</Words>
  <Application>Microsoft Office PowerPoint</Application>
  <PresentationFormat>On-screen Show (4:3)</PresentationFormat>
  <Paragraphs>567</Paragraphs>
  <Slides>35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Brush Script MT</vt:lpstr>
      <vt:lpstr>Calibri</vt:lpstr>
      <vt:lpstr>Courier New</vt:lpstr>
      <vt:lpstr>Tahoma</vt:lpstr>
      <vt:lpstr>Tahoma (Body)</vt:lpstr>
      <vt:lpstr>Tahoma (Headings)</vt:lpstr>
      <vt:lpstr>Times New Roman</vt:lpstr>
      <vt:lpstr>Wingdings</vt:lpstr>
      <vt:lpstr>Compass</vt:lpstr>
      <vt:lpstr>WEB222 - Web Programming Principles</vt:lpstr>
      <vt:lpstr>Agenda</vt:lpstr>
      <vt:lpstr>What is HTML</vt:lpstr>
      <vt:lpstr>Basic HTML Document Structure</vt:lpstr>
      <vt:lpstr>Getting Started – Visual Studio Code</vt:lpstr>
      <vt:lpstr>Getting Started – Visual Studio Code</vt:lpstr>
      <vt:lpstr>Getting Started – Visual Studio Code</vt:lpstr>
      <vt:lpstr>Tags vs Elements</vt:lpstr>
      <vt:lpstr>Attributes</vt:lpstr>
      <vt:lpstr>HTML Global Attributes</vt:lpstr>
      <vt:lpstr>About HTML5</vt:lpstr>
      <vt:lpstr>Basic HTML5 Document Structure</vt:lpstr>
      <vt:lpstr>Template for creating HTML5 file</vt:lpstr>
      <vt:lpstr>HTML Structural Elements</vt:lpstr>
      <vt:lpstr>HTML Heading Tags</vt:lpstr>
      <vt:lpstr>Heading Tag Examples</vt:lpstr>
      <vt:lpstr>Presentation Tags</vt:lpstr>
      <vt:lpstr>Whitespace &amp; HTML Entities</vt:lpstr>
      <vt:lpstr>Presentation Tags</vt:lpstr>
      <vt:lpstr>HTML List Tags</vt:lpstr>
      <vt:lpstr>Unordered lists</vt:lpstr>
      <vt:lpstr>Ordered lists</vt:lpstr>
      <vt:lpstr>Definition lists</vt:lpstr>
      <vt:lpstr>Definition lists</vt:lpstr>
      <vt:lpstr>Nested lists</vt:lpstr>
      <vt:lpstr>HTML Image</vt:lpstr>
      <vt:lpstr>Image Map</vt:lpstr>
      <vt:lpstr>Image Map Example</vt:lpstr>
      <vt:lpstr>Hyperlinks &amp; Anchors</vt:lpstr>
      <vt:lpstr>Hyperlinks</vt:lpstr>
      <vt:lpstr>More Hyperlinks</vt:lpstr>
      <vt:lpstr>Links within a page - using Anchor</vt:lpstr>
      <vt:lpstr>&lt;a&gt; Tag (Anchor) Attributes</vt:lpstr>
      <vt:lpstr>Resourceful Links</vt:lpstr>
      <vt:lpstr>Thank you!</vt:lpstr>
    </vt:vector>
  </TitlesOfParts>
  <Company>Compaq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5 - WEB222</dc:title>
  <dc:creator>Wei Song</dc:creator>
  <cp:lastModifiedBy>Wei Song</cp:lastModifiedBy>
  <cp:revision>283</cp:revision>
  <cp:lastPrinted>2001-07-23T19:37:02Z</cp:lastPrinted>
  <dcterms:created xsi:type="dcterms:W3CDTF">2001-03-26T00:24:34Z</dcterms:created>
  <dcterms:modified xsi:type="dcterms:W3CDTF">2017-09-01T19:29:39Z</dcterms:modified>
</cp:coreProperties>
</file>