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57"/>
  </p:notesMasterIdLst>
  <p:handoutMasterIdLst>
    <p:handoutMasterId r:id="rId58"/>
  </p:handoutMasterIdLst>
  <p:sldIdLst>
    <p:sldId id="266" r:id="rId2"/>
    <p:sldId id="271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42" r:id="rId18"/>
    <p:sldId id="343" r:id="rId19"/>
    <p:sldId id="344" r:id="rId20"/>
    <p:sldId id="345" r:id="rId21"/>
    <p:sldId id="284" r:id="rId22"/>
    <p:sldId id="285" r:id="rId23"/>
    <p:sldId id="331" r:id="rId24"/>
    <p:sldId id="332" r:id="rId25"/>
    <p:sldId id="333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293" r:id="rId35"/>
    <p:sldId id="302" r:id="rId36"/>
    <p:sldId id="294" r:id="rId37"/>
    <p:sldId id="296" r:id="rId38"/>
    <p:sldId id="295" r:id="rId39"/>
    <p:sldId id="304" r:id="rId40"/>
    <p:sldId id="305" r:id="rId41"/>
    <p:sldId id="306" r:id="rId42"/>
    <p:sldId id="308" r:id="rId43"/>
    <p:sldId id="307" r:id="rId44"/>
    <p:sldId id="309" r:id="rId45"/>
    <p:sldId id="310" r:id="rId46"/>
    <p:sldId id="298" r:id="rId47"/>
    <p:sldId id="368" r:id="rId48"/>
    <p:sldId id="335" r:id="rId49"/>
    <p:sldId id="337" r:id="rId50"/>
    <p:sldId id="338" r:id="rId51"/>
    <p:sldId id="339" r:id="rId52"/>
    <p:sldId id="340" r:id="rId53"/>
    <p:sldId id="341" r:id="rId54"/>
    <p:sldId id="330" r:id="rId55"/>
    <p:sldId id="277" r:id="rId5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1" autoAdjust="0"/>
    <p:restoredTop sz="94660"/>
  </p:normalViewPr>
  <p:slideViewPr>
    <p:cSldViewPr>
      <p:cViewPr varScale="1">
        <p:scale>
          <a:sx n="83" d="100"/>
          <a:sy n="83" d="100"/>
        </p:scale>
        <p:origin x="102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0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0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Css</a:t>
            </a:r>
            <a:r>
              <a:rPr lang="en-CA" dirty="0"/>
              <a:t> for html and body as</a:t>
            </a:r>
            <a:r>
              <a:rPr lang="en-CA" baseline="0" dirty="0"/>
              <a:t> selectors.</a:t>
            </a:r>
          </a:p>
          <a:p>
            <a:r>
              <a:rPr lang="en-CA" baseline="0" dirty="0"/>
              <a:t>-&gt; use body for page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9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{Margin: auto;} can be used</a:t>
            </a:r>
            <a:r>
              <a:rPr lang="en-CA" baseline="0" dirty="0"/>
              <a:t> to </a:t>
            </a:r>
            <a:r>
              <a:rPr lang="en-CA" baseline="0" dirty="0" err="1"/>
              <a:t>centerlize</a:t>
            </a:r>
            <a:r>
              <a:rPr lang="en-CA" baseline="0" dirty="0"/>
              <a:t> the box.</a:t>
            </a:r>
          </a:p>
          <a:p>
            <a:r>
              <a:rPr lang="en-CA" dirty="0"/>
              <a:t>To </a:t>
            </a:r>
            <a:r>
              <a:rPr lang="en-CA" dirty="0" err="1"/>
              <a:t>centerlize</a:t>
            </a:r>
            <a:r>
              <a:rPr lang="en-CA" dirty="0"/>
              <a:t> text</a:t>
            </a:r>
            <a:r>
              <a:rPr lang="en-CA" baseline="0" dirty="0"/>
              <a:t> such heading, use {text-align: center;}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6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rder-width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css-properties/border-shor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rder-styl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rder-colo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rder-shor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x-padding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ss_tabl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ss_table_sectio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ss_display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enter_tex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enter_block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enter_vertica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css-properties/position2.html" TargetMode="External"/><Relationship Id="rId2" Type="http://schemas.openxmlformats.org/officeDocument/2006/relationships/hyperlink" Target="https://scs.senecac.on.ca/~wei.song/web222/code/css-properties/positio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positio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position_graphi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xShadow_roundedCorners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xShadow_roundedCorner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css-properties/css-ball.html" TargetMode="External"/><Relationship Id="rId2" Type="http://schemas.openxmlformats.org/officeDocument/2006/relationships/hyperlink" Target="http://www.cssmatic.com/box-shadow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layouts/html5_structure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cs.senecac.on.ca/~wei.song/web222/code/css-layouts/layout-1-colum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scs.senecac.on.ca/~wei.song/web222/code/css-layouts/layout-2-colum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web222/code/css-properties/box-model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cs.senecac.on.ca/~wei.song/web222/code/css-layouts/layout-3-column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layouts/html5_structure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scs.senecac.on.ca/~wei.song/web222/code/css-layouts/html5_structure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css-layouts/menu-single-level-vertical.html" TargetMode="External"/><Relationship Id="rId2" Type="http://schemas.openxmlformats.org/officeDocument/2006/relationships/hyperlink" Target="https://scs.senecac.on.ca/~wei.song/web222/code/css-layouts/menu-single-level-horizont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s.senecac.on.ca/~wei.song/web222/code/css-layouts/menu-multi-level-vertical.html" TargetMode="External"/><Relationship Id="rId4" Type="http://schemas.openxmlformats.org/officeDocument/2006/relationships/hyperlink" Target="https://scs.senecac.on.ca/~wei.song/web222/code/css-layouts/menu-multi-level-horizontal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galleries/grid-gallery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v4-alpha.getbootstrap.com/components/navbar/" TargetMode="External"/><Relationship Id="rId3" Type="http://schemas.openxmlformats.org/officeDocument/2006/relationships/hyperlink" Target="http://reference.sitepoint.com/css" TargetMode="External"/><Relationship Id="rId7" Type="http://schemas.openxmlformats.org/officeDocument/2006/relationships/hyperlink" Target="https://v4-alpha.getbootstrap.com/layout/grid/" TargetMode="External"/><Relationship Id="rId2" Type="http://schemas.openxmlformats.org/officeDocument/2006/relationships/hyperlink" Target="http://www.dynamicdrive.com/sty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ference.sitepoint.com/css/selectorref" TargetMode="External"/><Relationship Id="rId5" Type="http://schemas.openxmlformats.org/officeDocument/2006/relationships/hyperlink" Target="http://reference.sitepoint.com/css/propertyref" TargetMode="External"/><Relationship Id="rId4" Type="http://schemas.openxmlformats.org/officeDocument/2006/relationships/hyperlink" Target="https://developer.mozilla.org/en-US/docs/Web/CSS/box_mode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css-properties/box-margi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lecture6/box-margin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itepoint.com/web-foundations/collapsing-margi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9: More on CSS, </a:t>
            </a:r>
          </a:p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Page Layouts and Navigation</a:t>
            </a: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FAC3C4-8FCF-4E43-9836-50E19E99BC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 –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</a:t>
            </a:r>
            <a:r>
              <a:rPr lang="en-US" sz="2800" dirty="0"/>
              <a:t>allows for setting the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US" sz="28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and</a:t>
            </a:r>
            <a:r>
              <a:rPr lang="en-US" sz="2800" dirty="0">
                <a:solidFill>
                  <a:srgbClr val="9900CC"/>
                </a:solidFill>
              </a:rPr>
              <a:t>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and of the borders around an element.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style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r>
              <a:rPr lang="en-US" sz="2800" b="1" dirty="0"/>
              <a:t> </a:t>
            </a:r>
            <a:r>
              <a:rPr lang="en-US" sz="2800" dirty="0"/>
              <a:t>for the border </a:t>
            </a:r>
            <a:r>
              <a:rPr 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stated</a:t>
            </a:r>
            <a:r>
              <a:rPr lang="en-US" sz="2800" dirty="0"/>
              <a:t>, otherwise no border will show up.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155448"/>
            <a:ext cx="8540750" cy="896144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1912"/>
            <a:ext cx="8229600" cy="482453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300" dirty="0"/>
              <a:t>The </a:t>
            </a:r>
            <a:r>
              <a:rPr lang="en-US" sz="3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 </a:t>
            </a:r>
            <a:r>
              <a:rPr lang="en-CA" sz="3300" dirty="0"/>
              <a:t>can be set in pixels, ems, or one of the three pre-defined values: </a:t>
            </a:r>
            <a:r>
              <a:rPr lang="en-CA" sz="3300" dirty="0">
                <a:solidFill>
                  <a:srgbClr val="0000CC"/>
                </a:solidFill>
              </a:rPr>
              <a:t>thin</a:t>
            </a:r>
            <a:r>
              <a:rPr lang="en-CA" sz="3300" dirty="0"/>
              <a:t>, </a:t>
            </a:r>
            <a:r>
              <a:rPr lang="en-CA" sz="3300" dirty="0">
                <a:solidFill>
                  <a:srgbClr val="0000CC"/>
                </a:solidFill>
              </a:rPr>
              <a:t>medium</a:t>
            </a:r>
            <a:r>
              <a:rPr lang="en-CA" sz="3300" dirty="0"/>
              <a:t>, or </a:t>
            </a:r>
            <a:r>
              <a:rPr lang="en-CA" sz="3300" dirty="0">
                <a:solidFill>
                  <a:srgbClr val="0000CC"/>
                </a:solidFill>
              </a:rPr>
              <a:t>thick</a:t>
            </a:r>
            <a:r>
              <a:rPr lang="en-CA" sz="33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100" dirty="0">
                <a:hlinkClick r:id="rId2"/>
              </a:rPr>
              <a:t>border-width.html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678929"/>
              </p:ext>
            </p:extLst>
          </p:nvPr>
        </p:nvGraphicFramePr>
        <p:xfrm>
          <a:off x="1007604" y="1341912"/>
          <a:ext cx="7128792" cy="258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3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1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border-width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29">
                <a:tc>
                  <a:txBody>
                    <a:bodyPr/>
                    <a:lstStyle/>
                    <a:p>
                      <a:r>
                        <a:rPr lang="en-US" sz="2000" b="0" dirty="0"/>
                        <a:t>border-width: </a:t>
                      </a:r>
                      <a:r>
                        <a:rPr lang="en-US" sz="1800" dirty="0"/>
                        <a:t>6px; border-style: solid;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Applies a solid border to all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top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border-right-width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right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border-bottom-width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all bottom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border-left-width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left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2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border-width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5841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prstClr val="black"/>
                </a:solidFill>
                <a:hlinkClick r:id="rId3"/>
              </a:rPr>
              <a:t>border-short.html</a:t>
            </a:r>
            <a:endParaRPr lang="en-US" altLang="en-US" sz="28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C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39552" y="2060848"/>
          <a:ext cx="8153400" cy="279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5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all four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238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 12px;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top and bottom - 12px to the right and left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217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 12px 10px;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the top, 12px to the right, 10px to bottom and 12px to the left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198">
                <a:tc>
                  <a:txBody>
                    <a:bodyPr/>
                    <a:lstStyle/>
                    <a:p>
                      <a:r>
                        <a:rPr lang="en-US" sz="2000" dirty="0"/>
                        <a:t>border:6px solid red;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Width, style, color!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522272"/>
            <a:ext cx="8229600" cy="172295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property can have a value from the list: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CC"/>
                </a:solidFill>
              </a:rPr>
              <a:t>dotted, dashed, solid, double, groove, ridge, inset, outset, hidden.</a:t>
            </a:r>
          </a:p>
          <a:p>
            <a:pPr marL="114300" indent="0">
              <a:buNone/>
            </a:pPr>
            <a:endParaRPr lang="en-US" sz="18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0000CC"/>
              </a:solidFill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prstClr val="black"/>
                </a:solidFill>
                <a:hlinkClick r:id="rId2"/>
              </a:rPr>
              <a:t>border-style.html</a:t>
            </a:r>
            <a:endParaRPr lang="en-US" sz="3500" dirty="0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989145"/>
              </p:ext>
            </p:extLst>
          </p:nvPr>
        </p:nvGraphicFramePr>
        <p:xfrm>
          <a:off x="550504" y="1268760"/>
          <a:ext cx="8219256" cy="292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border-style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Applies to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44">
                <a:tc>
                  <a:txBody>
                    <a:bodyPr/>
                    <a:lstStyle/>
                    <a:p>
                      <a:r>
                        <a:rPr lang="en-US" sz="2000" dirty="0"/>
                        <a:t>border-style: solid;  </a:t>
                      </a:r>
                    </a:p>
                    <a:p>
                      <a:r>
                        <a:rPr lang="en-US" sz="2000" dirty="0"/>
                        <a:t>/* default width of 3px */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a solid border to all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73">
                <a:tc>
                  <a:txBody>
                    <a:bodyPr/>
                    <a:lstStyle/>
                    <a:p>
                      <a:r>
                        <a:rPr lang="en-US" sz="2000" dirty="0"/>
                        <a:t>border-top-style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the style only to the top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r>
                        <a:rPr lang="en-US" sz="2000"/>
                        <a:t>border-right-style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the style only to the right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r>
                        <a:rPr lang="en-US" sz="2000"/>
                        <a:t>border-bottom-style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the style only to all bottom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73">
                <a:tc>
                  <a:txBody>
                    <a:bodyPr/>
                    <a:lstStyle/>
                    <a:p>
                      <a:r>
                        <a:rPr lang="en-US" sz="2000" dirty="0"/>
                        <a:t>border-left-style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the style only to the left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border-color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8206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border-color.html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11688"/>
              </p:ext>
            </p:extLst>
          </p:nvPr>
        </p:nvGraphicFramePr>
        <p:xfrm>
          <a:off x="945940" y="1536156"/>
          <a:ext cx="7272808" cy="33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border-color</a:t>
                      </a:r>
                    </a:p>
                  </a:txBody>
                  <a:tcPr anchor="ctr">
                    <a:solidFill>
                      <a:srgbClr val="0070C0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Applies to</a:t>
                      </a:r>
                    </a:p>
                  </a:txBody>
                  <a:tcPr anchor="ctr">
                    <a:solidFill>
                      <a:srgbClr val="0070C0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61">
                <a:tc>
                  <a:txBody>
                    <a:bodyPr/>
                    <a:lstStyle/>
                    <a:p>
                      <a:r>
                        <a:rPr lang="en-US" sz="2000" dirty="0"/>
                        <a:t>border-color:#ff0000;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</a:rPr>
                        <a:t>border-style: solid;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a solid border to all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border-top-color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the top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border-right-color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only to the right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border-bottom-color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all bottom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 dirty="0"/>
                        <a:t>border-left-color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the left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Border Shorthand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altLang="en-US" sz="2800" dirty="0"/>
              <a:t> property is a shorthand for the following individual border properties:</a:t>
            </a:r>
          </a:p>
          <a:p>
            <a:pPr lvl="1"/>
            <a:r>
              <a:rPr lang="en-US" altLang="en-US" sz="2400" dirty="0"/>
              <a:t>border-width</a:t>
            </a:r>
          </a:p>
          <a:p>
            <a:pPr lvl="1"/>
            <a:r>
              <a:rPr lang="en-US" altLang="en-US" sz="2400" dirty="0"/>
              <a:t>border-style (required)</a:t>
            </a:r>
          </a:p>
          <a:p>
            <a:pPr lvl="1"/>
            <a:r>
              <a:rPr lang="en-US" altLang="en-US" sz="2400" dirty="0"/>
              <a:t>border-color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800100" lvl="2" indent="0">
              <a:buNone/>
            </a:pP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p.type4 { border:6px inset #ff0000; }</a:t>
            </a:r>
          </a:p>
          <a:p>
            <a:pPr marL="400050" lvl="1" indent="0">
              <a:buNone/>
            </a:pPr>
            <a:endParaRPr lang="en-US" altLang="en-US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hlinkClick r:id="rId2"/>
              </a:rPr>
              <a:t>border-short.html</a:t>
            </a:r>
            <a:endParaRPr lang="en-US" altLang="en-US" sz="2800" dirty="0"/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713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 –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685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US" sz="2400" dirty="0"/>
              <a:t> property defines the white space around the inside of an HTML element's border. See the "Box model".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box-padding.html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2803"/>
              </p:ext>
            </p:extLst>
          </p:nvPr>
        </p:nvGraphicFramePr>
        <p:xfrm>
          <a:off x="539552" y="2564904"/>
          <a:ext cx="8382000" cy="273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1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padding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733">
                <a:tc>
                  <a:txBody>
                    <a:bodyPr/>
                    <a:lstStyle/>
                    <a:p>
                      <a:r>
                        <a:rPr lang="en-US" dirty="0"/>
                        <a:t>padding:6px; /* this a shortcut */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all sides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 dirty="0"/>
                        <a:t>padding-top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padding to the top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right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bottom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left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0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155448"/>
            <a:ext cx="8540750" cy="968152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Formatting with CSS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 Tables are the most complex elements in HTML. </a:t>
            </a:r>
            <a:r>
              <a:rPr lang="en-CA" altLang="en-US" sz="2800" dirty="0"/>
              <a:t>A table may contain a caption, row, cell, row groups, and column groups.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Some CSS properties for table formatting: </a:t>
            </a:r>
          </a:p>
          <a:p>
            <a:pPr lvl="1"/>
            <a:r>
              <a:rPr lang="en-US" altLang="en-US" dirty="0"/>
              <a:t>margin, padding, width, height, text-align, vertical-align, background-color, background-image, border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8963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Formatting with CSS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Formatting table examples: 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n-CA" sz="2000" dirty="0"/>
              <a:t> {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n-CA" sz="2000" dirty="0"/>
              <a:t>: auto;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CA" sz="2000" dirty="0"/>
              <a:t>: 80%; } 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#table2</a:t>
            </a:r>
            <a:r>
              <a:rPr lang="en-CA" sz="2000" dirty="0"/>
              <a:t> {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CA" sz="2000" dirty="0"/>
              <a:t>: 1px solid black;</a:t>
            </a:r>
          </a:p>
          <a:p>
            <a:pPr marL="800100" lvl="2" indent="0">
              <a:buNone/>
            </a:pPr>
            <a:r>
              <a:rPr lang="en-CA" sz="2000" dirty="0"/>
              <a:t>              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background-color</a:t>
            </a:r>
            <a:r>
              <a:rPr lang="en-CA" sz="2000" dirty="0"/>
              <a:t>: yellow;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Formatting table cell and table header examples:</a:t>
            </a:r>
          </a:p>
          <a:p>
            <a:pPr marL="800100" lvl="2" indent="0">
              <a:buNone/>
            </a:pPr>
            <a:r>
              <a:rPr lang="en-CA" sz="2000" dirty="0"/>
              <a:t>td, </a:t>
            </a:r>
            <a:r>
              <a:rPr lang="en-CA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sz="2000" dirty="0"/>
              <a:t> {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CA" sz="2000" dirty="0"/>
              <a:t>: 4px inset #4400FF; </a:t>
            </a:r>
          </a:p>
          <a:p>
            <a:pPr marL="800100" lvl="2" indent="0">
              <a:buNone/>
            </a:pPr>
            <a:r>
              <a:rPr lang="en-CA" sz="2000" dirty="0"/>
              <a:t>          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CA" sz="2000" dirty="0"/>
              <a:t>:10px 20px;</a:t>
            </a:r>
          </a:p>
          <a:p>
            <a:pPr marL="800100" lvl="2" indent="0">
              <a:buNone/>
            </a:pPr>
            <a:r>
              <a:rPr lang="en-CA" sz="2000" dirty="0"/>
              <a:t>          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background-color</a:t>
            </a:r>
            <a:r>
              <a:rPr lang="en-CA" sz="2000" dirty="0"/>
              <a:t>: green;</a:t>
            </a:r>
          </a:p>
          <a:p>
            <a:pPr marL="800100" lvl="2" indent="0">
              <a:buNone/>
            </a:pPr>
            <a:r>
              <a:rPr lang="en-CA" sz="2000" dirty="0"/>
              <a:t>          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CA" sz="2000" dirty="0"/>
              <a:t>: 100px;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CA" sz="2000" dirty="0"/>
              <a:t>: 400px; }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r>
              <a:rPr lang="en-CA" sz="2000" dirty="0"/>
              <a:t> {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text-align</a:t>
            </a:r>
            <a:r>
              <a:rPr lang="en-CA" sz="2000" dirty="0"/>
              <a:t>: left;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vertical-align</a:t>
            </a:r>
            <a:r>
              <a:rPr lang="en-CA" sz="2000" dirty="0"/>
              <a:t>: bottom; } </a:t>
            </a:r>
          </a:p>
          <a:p>
            <a:pPr marL="800100" lvl="2" indent="0">
              <a:buNone/>
            </a:pPr>
            <a:endParaRPr lang="en-CA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hlinkClick r:id="rId2"/>
              </a:rPr>
              <a:t>css_table.html</a:t>
            </a:r>
            <a:endParaRPr lang="en-US" altLang="en-US" sz="2800" dirty="0"/>
          </a:p>
          <a:p>
            <a:pPr marL="457200" indent="-45720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0809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Collapse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Property: 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border-collapse</a:t>
            </a:r>
            <a:r>
              <a:rPr lang="en-CA" altLang="en-US" sz="2800" dirty="0"/>
              <a:t> sets whether the table borders are collapsed into a single border or separated.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E.g.:</a:t>
            </a:r>
          </a:p>
          <a:p>
            <a:pPr marL="800100" lvl="2" indent="0">
              <a:buFontTx/>
              <a:buNone/>
            </a:pPr>
            <a:r>
              <a:rPr lang="en-US" altLang="en-US" sz="2000" dirty="0"/>
              <a:t>table </a:t>
            </a:r>
            <a:br>
              <a:rPr lang="en-US" altLang="en-US" sz="2000" dirty="0"/>
            </a:br>
            <a:r>
              <a:rPr lang="en-US" altLang="en-US" sz="2000" dirty="0"/>
              <a:t>{</a:t>
            </a:r>
            <a:br>
              <a:rPr lang="en-US" altLang="en-US" sz="2000" dirty="0"/>
            </a:br>
            <a:r>
              <a:rPr lang="en-US" altLang="en-US" sz="2000" dirty="0"/>
              <a:t>     border-collapse: collapse; /* default: separate */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  <a:p>
            <a:pPr marL="800100" lvl="2" indent="0">
              <a:buFontTx/>
              <a:buNone/>
            </a:pPr>
            <a:br>
              <a:rPr lang="en-US" altLang="en-US" sz="1050" dirty="0"/>
            </a:br>
            <a:r>
              <a:rPr lang="en-US" altLang="en-US" sz="2000" dirty="0"/>
              <a:t>table, 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, td</a:t>
            </a:r>
            <a:br>
              <a:rPr lang="en-US" altLang="en-US" sz="2000" dirty="0"/>
            </a:br>
            <a:r>
              <a:rPr lang="en-US" altLang="en-US" sz="2000" dirty="0"/>
              <a:t>{</a:t>
            </a:r>
            <a:br>
              <a:rPr lang="en-US" altLang="en-US" sz="2000" dirty="0"/>
            </a:br>
            <a:r>
              <a:rPr lang="en-US" altLang="en-US" sz="2000" dirty="0"/>
              <a:t>     border: 1px solid black;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BBE3FDF1-14BE-4875-8DC2-C52A1CC8A041}" type="slidenum">
              <a:rPr lang="en-CA" altLang="en-US" sz="1400"/>
              <a:pPr algn="r" eaLnBrk="1" hangingPunct="1"/>
              <a:t>19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358457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CSS Box model </a:t>
            </a:r>
          </a:p>
          <a:p>
            <a:pPr lvl="1" eaLnBrk="1" hangingPunct="1">
              <a:defRPr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margin, border, padding, shorthand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Table formatting with CSS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Centering and positioning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CSS3 shadow effects and rounded corners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HTML 5 structural elements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Page layouts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Navigation/menus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Image gallery 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Sections/Groups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thead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first one or more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tbody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middle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tfoot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last one or more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altLang="en-US" sz="2800" dirty="0">
                <a:hlinkClick r:id="rId2"/>
              </a:rPr>
              <a:t>css_table_section.html</a:t>
            </a:r>
            <a:endParaRPr lang="en-CA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578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– display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display </a:t>
            </a:r>
            <a:r>
              <a:rPr lang="en-CA" dirty="0"/>
              <a:t>CSS property specifies the type of rendering box used for an element.</a:t>
            </a:r>
          </a:p>
          <a:p>
            <a:pPr lvl="1"/>
            <a:r>
              <a:rPr lang="en-CA" dirty="0"/>
              <a:t>default value: inline</a:t>
            </a:r>
          </a:p>
          <a:p>
            <a:pPr lvl="1"/>
            <a:r>
              <a:rPr lang="en-CA" dirty="0"/>
              <a:t>the value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  <a:r>
              <a:rPr lang="en-CA" dirty="0"/>
              <a:t> lets you turn off the display of an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e.g. </a:t>
            </a:r>
          </a:p>
          <a:p>
            <a:pPr marL="800100" lvl="2" indent="0">
              <a:buNone/>
            </a:pPr>
            <a:r>
              <a:rPr lang="en-US" altLang="en-US" sz="2800" dirty="0" err="1"/>
              <a:t>p.inline</a:t>
            </a:r>
            <a:r>
              <a:rPr lang="en-US" altLang="en-US" sz="2800" dirty="0"/>
              <a:t>  { display: none; }</a:t>
            </a:r>
          </a:p>
          <a:p>
            <a:pPr marL="800100" lvl="2" indent="0">
              <a:buNone/>
            </a:pPr>
            <a:endParaRPr lang="en-CA" sz="14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css_display.html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84681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display Property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549134"/>
              </p:ext>
            </p:extLst>
          </p:nvPr>
        </p:nvGraphicFramePr>
        <p:xfrm>
          <a:off x="741326" y="1052736"/>
          <a:ext cx="7657636" cy="5348224"/>
        </p:xfrm>
        <a:graphic>
          <a:graphicData uri="http://schemas.openxmlformats.org/drawingml/2006/table">
            <a:tbl>
              <a:tblPr firstRow="1" firstCol="1" bandRow="1"/>
              <a:tblGrid>
                <a:gridCol w="19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3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Value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inline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Default value. Displays an element as an inline element (like &lt;span&gt;)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block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Displays an element as a block element (like &lt;p&gt;)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inline-block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Displays an element as an inline-level block container. The inside of this block is formatted as block-level box, and the element itself is formatted as an inline-level box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inline-table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element is displayed as an inline-level table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list-item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&lt;li&gt;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</a:t>
                      </a:r>
                      <a:endParaRPr lang="en-CA" sz="14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&lt;table&gt;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table-caption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&lt;caption&gt;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table-column-group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</a:t>
                      </a:r>
                      <a:r>
                        <a:rPr lang="en-CA" sz="1600" b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colgroup</a:t>
                      </a: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 element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table-header-group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&lt;thead&gt;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table-footer-group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&lt;tfoot&gt;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table-row-group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&lt;tbody&gt;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table-cell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&lt;td&gt;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table-column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&lt;col&gt;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table-row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&lt;tr&gt;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element will not be displayed at all (has no effect on layout)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429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54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936104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Lines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40750" cy="4752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Centering lines of text in a paragraph or in a heading.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Examples:</a:t>
            </a:r>
          </a:p>
          <a:p>
            <a:pPr marL="457200" lvl="1" indent="0">
              <a:buNone/>
            </a:pPr>
            <a:r>
              <a:rPr lang="en-CA" altLang="en-US" sz="2400" dirty="0"/>
              <a:t>p { text-align: center }</a:t>
            </a:r>
          </a:p>
          <a:p>
            <a:pPr marL="457200" lvl="1" indent="0">
              <a:buNone/>
            </a:pPr>
            <a:r>
              <a:rPr lang="en-CA" altLang="en-US" sz="2400" dirty="0"/>
              <a:t>h2 { text-align: center } </a:t>
            </a:r>
          </a:p>
          <a:p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r>
              <a:rPr lang="en-CA" sz="2800" dirty="0"/>
              <a:t>: never use the &lt;center&gt; tags, which is obsolete to center text.</a:t>
            </a:r>
          </a:p>
          <a:p>
            <a:pPr marL="0" indent="0">
              <a:buNone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hlinkClick r:id="rId2"/>
              </a:rPr>
              <a:t>center_text.html</a:t>
            </a:r>
            <a:endParaRPr lang="en-US" altLang="en-US" sz="28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a Block 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(horizontally)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4989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Rephrase: making left and right </a:t>
            </a:r>
            <a:r>
              <a:rPr lang="en-CA" altLang="en-US" sz="2800" dirty="0">
                <a:solidFill>
                  <a:srgbClr val="0000FF"/>
                </a:solidFill>
              </a:rPr>
              <a:t>margin</a:t>
            </a:r>
            <a:r>
              <a:rPr lang="en-CA" altLang="en-US" sz="2800" dirty="0"/>
              <a:t> to be equal. 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set the </a:t>
            </a:r>
            <a:r>
              <a:rPr lang="en-CA" altLang="en-US" sz="2400" dirty="0">
                <a:solidFill>
                  <a:srgbClr val="0000FF"/>
                </a:solidFill>
              </a:rPr>
              <a:t>margin-left </a:t>
            </a:r>
            <a:r>
              <a:rPr lang="en-CA" altLang="en-US" sz="2400" dirty="0"/>
              <a:t>and</a:t>
            </a:r>
            <a:r>
              <a:rPr lang="en-CA" altLang="en-US" sz="2400" dirty="0">
                <a:solidFill>
                  <a:srgbClr val="0000FF"/>
                </a:solidFill>
              </a:rPr>
              <a:t> margin-right </a:t>
            </a:r>
            <a:r>
              <a:rPr lang="en-CA" altLang="en-US" sz="2400" dirty="0"/>
              <a:t>to</a:t>
            </a:r>
            <a:r>
              <a:rPr lang="en-CA" altLang="en-US" sz="2400" dirty="0">
                <a:solidFill>
                  <a:srgbClr val="0000FF"/>
                </a:solidFill>
              </a:rPr>
              <a:t> 'auto'.</a:t>
            </a:r>
            <a:r>
              <a:rPr lang="en-CA" altLang="en-US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used with a block with a fixed width.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CA" altLang="en-US" sz="2200" dirty="0" err="1"/>
              <a:t>.</a:t>
            </a:r>
            <a:r>
              <a:rPr lang="en-CA" altLang="en-US" sz="2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CA" altLang="en-US" sz="2200" dirty="0"/>
              <a:t> { 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/>
              <a:t>     </a:t>
            </a:r>
            <a:r>
              <a:rPr lang="en-CA" altLang="en-US" sz="2200" dirty="0">
                <a:solidFill>
                  <a:srgbClr val="7030A0"/>
                </a:solidFill>
                <a:effectLst/>
              </a:rPr>
              <a:t>width</a:t>
            </a:r>
            <a:r>
              <a:rPr lang="en-CA" altLang="en-US" sz="2200" dirty="0"/>
              <a:t>: 400px;  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/>
              <a:t>     </a:t>
            </a:r>
            <a:r>
              <a:rPr lang="en-CA" altLang="en-US" sz="2200" dirty="0">
                <a:solidFill>
                  <a:srgbClr val="7030A0"/>
                </a:solidFill>
                <a:effectLst/>
              </a:rPr>
              <a:t>border</a:t>
            </a:r>
            <a:r>
              <a:rPr lang="en-CA" altLang="en-US" sz="2200" dirty="0"/>
              <a:t>: 2px solid red;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CA" altLang="en-US" sz="2200" dirty="0">
                <a:solidFill>
                  <a:srgbClr val="7030A0"/>
                </a:solidFill>
                <a:effectLst/>
              </a:rPr>
              <a:t>margin</a:t>
            </a:r>
            <a:r>
              <a:rPr lang="en-CA" alt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auto; 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CA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margin-left: auto;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margin-right: auto; */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2200" dirty="0"/>
              <a:t>                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/>
              <a:t>}</a:t>
            </a:r>
          </a:p>
          <a:p>
            <a:pPr lvl="2">
              <a:lnSpc>
                <a:spcPct val="80000"/>
              </a:lnSpc>
              <a:buNone/>
            </a:pPr>
            <a:endParaRPr lang="en-CA" altLang="en-US" sz="1600" dirty="0"/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/>
              <a:t>&lt;</a:t>
            </a:r>
            <a:r>
              <a:rPr lang="en-CA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CA" altLang="en-US" sz="2200" dirty="0"/>
              <a:t> </a:t>
            </a:r>
            <a:r>
              <a:rPr lang="en-CA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CA" altLang="en-US" sz="2200" dirty="0"/>
              <a:t> ="center"&gt; … &lt;/</a:t>
            </a:r>
            <a:r>
              <a:rPr lang="en-CA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CA" altLang="en-US" sz="2200" dirty="0"/>
              <a:t>&gt;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CA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center_block.html</a:t>
            </a:r>
            <a:endParaRPr lang="en-CA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92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– Vertically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68742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Specify the outer block as a table cell, the contents of a table cell can be centered vertically. </a:t>
            </a:r>
          </a:p>
          <a:p>
            <a:pPr marL="1257300" lvl="3" indent="0">
              <a:buNone/>
            </a:pPr>
            <a:endParaRPr lang="en-CA" dirty="0"/>
          </a:p>
          <a:p>
            <a:pPr marL="1257300" lvl="3" indent="0">
              <a:buNone/>
            </a:pPr>
            <a:r>
              <a:rPr lang="en-CA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CA" dirty="0"/>
              <a:t> { height: 100px; width: 500px; }</a:t>
            </a:r>
          </a:p>
          <a:p>
            <a:pPr marL="1257300" lvl="3" indent="0">
              <a:buNone/>
            </a:pPr>
            <a:r>
              <a:rPr lang="en-CA" dirty="0" err="1"/>
              <a:t>div.center</a:t>
            </a:r>
            <a:r>
              <a:rPr lang="en-CA" dirty="0"/>
              <a:t> { border: 10px dotted red;</a:t>
            </a:r>
          </a:p>
          <a:p>
            <a:pPr marL="1257300" lvl="3" indent="0">
              <a:buNone/>
            </a:pPr>
            <a:r>
              <a:rPr lang="en-CA" dirty="0"/>
              <a:t>	          display: table-cell;</a:t>
            </a:r>
          </a:p>
          <a:p>
            <a:pPr marL="1257300" lvl="3" indent="0">
              <a:buNone/>
            </a:pPr>
            <a:r>
              <a:rPr lang="en-CA" dirty="0"/>
              <a:t>	          vertical-align: middle;</a:t>
            </a:r>
          </a:p>
          <a:p>
            <a:pPr marL="1257300" lvl="3" indent="0">
              <a:buNone/>
            </a:pPr>
            <a:r>
              <a:rPr lang="en-CA" dirty="0"/>
              <a:t>	          text-align: center;</a:t>
            </a:r>
          </a:p>
          <a:p>
            <a:pPr marL="1257300" lvl="3" indent="0">
              <a:buNone/>
            </a:pPr>
            <a:r>
              <a:rPr lang="en-CA" dirty="0"/>
              <a:t>}</a:t>
            </a:r>
          </a:p>
          <a:p>
            <a:pPr marL="1257300" lvl="3" indent="0">
              <a:buNone/>
            </a:pPr>
            <a:endParaRPr lang="en-CA" dirty="0"/>
          </a:p>
          <a:p>
            <a:pPr marL="1257300" lvl="3" indent="0">
              <a:buNone/>
            </a:pPr>
            <a:r>
              <a:rPr lang="en-CA" dirty="0"/>
              <a:t>&lt;div class="center"&gt; This div is centered &lt;/div&gt;</a:t>
            </a:r>
          </a:p>
          <a:p>
            <a:pPr marL="1257300" lvl="3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center_vertical.html</a:t>
            </a:r>
            <a:endParaRPr lang="en-CA" sz="2800" dirty="0"/>
          </a:p>
          <a:p>
            <a:pPr lvl="3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13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CSS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property </a:t>
            </a:r>
          </a:p>
          <a:p>
            <a:pPr lvl="1"/>
            <a:r>
              <a:rPr lang="en-CA" dirty="0"/>
              <a:t>can be used to position elements precisely in HTML 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 browser renders html statements in the order that they are in the html file - this is called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flow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91178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/>
              <a:t>Use the 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</a:t>
            </a:r>
            <a:r>
              <a:rPr lang="en-CA" altLang="en-US" sz="2200" dirty="0"/>
              <a:t>property. Values:</a:t>
            </a:r>
            <a:endParaRPr lang="en-CA" altLang="en-US" sz="2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CA" altLang="en-US" sz="2200" dirty="0"/>
              <a:t> - position using normal flow (default)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</a:t>
            </a:r>
            <a:r>
              <a:rPr lang="en-CA" altLang="en-US" sz="2200" dirty="0"/>
              <a:t> - position precisely within the containing element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</a:t>
            </a:r>
            <a:r>
              <a:rPr lang="en-CA" altLang="en-US" sz="2200" u="sng" dirty="0"/>
              <a:t> </a:t>
            </a:r>
            <a:r>
              <a:rPr lang="en-CA" altLang="en-US" sz="2200" dirty="0"/>
              <a:t>- position precisely relative to normal flow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</a:t>
            </a:r>
            <a:r>
              <a:rPr lang="en-CA" altLang="en-US" sz="2200" dirty="0"/>
              <a:t> - position precisely within the browser window, and does not move when the page is scrolled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/>
              <a:t>Use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CA" altLang="en-US" sz="2200" dirty="0"/>
              <a:t>“ or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CA" altLang="en-US" sz="2200" dirty="0"/>
              <a:t>" with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top"</a:t>
            </a:r>
            <a:r>
              <a:rPr lang="en-CA" altLang="en-US" sz="2200" dirty="0"/>
              <a:t> or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</a:t>
            </a:r>
            <a:r>
              <a:rPr lang="en-CA" altLang="en-US" sz="2200" dirty="0"/>
              <a:t>" properties. Their values: numeric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offsets</a:t>
            </a:r>
            <a:r>
              <a:rPr lang="en-CA" altLang="en-US" sz="2200" dirty="0"/>
              <a:t> in </a:t>
            </a:r>
            <a:r>
              <a:rPr lang="en-CA" alt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r>
              <a:rPr lang="en-CA" altLang="en-US" sz="2200" dirty="0"/>
              <a:t> or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>
                <a:effectLst/>
              </a:rPr>
              <a:t>Example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457200" lvl="1" indent="0">
              <a:buNone/>
            </a:pPr>
            <a:r>
              <a:rPr lang="en-CA" altLang="en-US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div#texbox</a:t>
            </a:r>
            <a:r>
              <a:rPr lang="en-CA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2000" dirty="0">
                <a:effectLst/>
              </a:rPr>
              <a:t>{ </a:t>
            </a:r>
            <a:r>
              <a:rPr lang="en-US" altLang="en-US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  <a:r>
              <a:rPr lang="en-US" altLang="en-US" sz="2000" dirty="0" err="1">
                <a:effectLst/>
              </a:rPr>
              <a:t>:absolute</a:t>
            </a:r>
            <a:r>
              <a:rPr lang="en-US" altLang="en-US" sz="2000" dirty="0">
                <a:effectLst/>
              </a:rPr>
              <a:t>;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US" altLang="en-US" sz="2000" dirty="0">
                <a:effectLst/>
              </a:rPr>
              <a:t>:150px;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altLang="en-US" sz="2000" dirty="0">
                <a:effectLst/>
              </a:rPr>
              <a:t>:150px; }</a:t>
            </a:r>
            <a:endParaRPr lang="en-CA" altLang="en-US" sz="20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alt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>
                <a:hlinkClick r:id="rId2"/>
              </a:rPr>
              <a:t>position.html</a:t>
            </a:r>
            <a:endParaRPr lang="en-CA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hlinkClick r:id="rId3"/>
              </a:rPr>
              <a:t>position2.html</a:t>
            </a:r>
            <a:endParaRPr lang="en-US" altLang="en-US" sz="2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3090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What if the text takes more than the allotted space?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use the property "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</a:t>
            </a:r>
            <a:r>
              <a:rPr lang="en-US" sz="2800" dirty="0"/>
              <a:t>" to specify an action: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overflow:scroll</a:t>
            </a:r>
            <a:r>
              <a:rPr lang="en-US" dirty="0"/>
              <a:t>; } - include scroll bars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overflow:auto</a:t>
            </a:r>
            <a:r>
              <a:rPr lang="en-US" dirty="0"/>
              <a:t>; } - scroll if required 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overflow:hidden</a:t>
            </a:r>
            <a:r>
              <a:rPr lang="en-US" dirty="0"/>
              <a:t>; } - hide overflow 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overflow:visible</a:t>
            </a:r>
            <a:r>
              <a:rPr lang="en-US" dirty="0"/>
              <a:t>; } – default</a:t>
            </a:r>
          </a:p>
          <a:p>
            <a:pPr>
              <a:defRPr/>
            </a:pPr>
            <a:endParaRPr lang="en-US" dirty="0"/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prstClr val="black"/>
                </a:solidFill>
                <a:hlinkClick r:id="rId2"/>
              </a:rPr>
              <a:t>position.html</a:t>
            </a:r>
            <a:endParaRPr lang="en-CA" sz="24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78511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graphics and titles can be positioned in a similar fashion: 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position_graphic.html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2313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26079"/>
            <a:ext cx="8229600" cy="271914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All elements can be considered to be box.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The box model is the specification that defines how a box and its attributes relate to each 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A box is made up of four distinct parts, from the outside one to the inside one:</a:t>
            </a:r>
          </a:p>
          <a:p>
            <a:pPr lvl="1"/>
            <a:r>
              <a:rPr lang="en-US" sz="3100" dirty="0"/>
              <a:t> </a:t>
            </a:r>
            <a:r>
              <a:rPr lang="en-US" sz="3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US" sz="3100" dirty="0"/>
              <a:t>, and </a:t>
            </a:r>
            <a:r>
              <a:rPr lang="en-US" sz="3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sz="3100" b="1" dirty="0"/>
              <a:t>. </a:t>
            </a:r>
            <a:endParaRPr lang="en-US" sz="3100" dirty="0"/>
          </a:p>
          <a:p>
            <a:endParaRPr lang="en-US" dirty="0"/>
          </a:p>
        </p:txBody>
      </p:sp>
      <p:pic>
        <p:nvPicPr>
          <p:cNvPr id="53251" name="Picture 3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371600"/>
            <a:ext cx="4896544" cy="215448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10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Rounded Corners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Property: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Example:</a:t>
            </a:r>
          </a:p>
          <a:p>
            <a:pPr marL="1257300" lvl="3" indent="0">
              <a:buNone/>
            </a:pPr>
            <a:r>
              <a:rPr lang="en-CA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CA" dirty="0"/>
              <a:t>  {   </a:t>
            </a:r>
            <a:r>
              <a:rPr lang="en-CA" dirty="0">
                <a:solidFill>
                  <a:srgbClr val="7030A0"/>
                </a:solidFill>
              </a:rPr>
              <a:t>border</a:t>
            </a:r>
            <a:r>
              <a:rPr lang="en-CA" dirty="0"/>
              <a:t>: 2px solid #a1a1a1;</a:t>
            </a:r>
          </a:p>
          <a:p>
            <a:pPr marL="1257300" lvl="3" indent="0">
              <a:buNone/>
            </a:pPr>
            <a:r>
              <a:rPr lang="en-CA" dirty="0"/>
              <a:t>	    </a:t>
            </a:r>
            <a:r>
              <a:rPr lang="en-CA" dirty="0">
                <a:solidFill>
                  <a:srgbClr val="7030A0"/>
                </a:solidFill>
              </a:rPr>
              <a:t>padding</a:t>
            </a:r>
            <a:r>
              <a:rPr lang="en-CA" dirty="0"/>
              <a:t>: 10px 40px;</a:t>
            </a:r>
          </a:p>
          <a:p>
            <a:pPr marL="1257300" lvl="3" indent="0">
              <a:buNone/>
            </a:pPr>
            <a:r>
              <a:rPr lang="en-CA" dirty="0"/>
              <a:t>	    </a:t>
            </a:r>
            <a:r>
              <a:rPr lang="en-CA" dirty="0">
                <a:solidFill>
                  <a:srgbClr val="7030A0"/>
                </a:solidFill>
              </a:rPr>
              <a:t>background</a:t>
            </a:r>
            <a:r>
              <a:rPr lang="en-CA" dirty="0"/>
              <a:t>: grey;</a:t>
            </a:r>
          </a:p>
          <a:p>
            <a:pPr marL="1257300" lvl="3" indent="0">
              <a:buNone/>
            </a:pPr>
            <a:r>
              <a:rPr lang="en-CA" dirty="0"/>
              <a:t>	    </a:t>
            </a:r>
            <a:r>
              <a:rPr lang="en-CA" dirty="0">
                <a:solidFill>
                  <a:srgbClr val="7030A0"/>
                </a:solidFill>
              </a:rPr>
              <a:t>width</a:t>
            </a:r>
            <a:r>
              <a:rPr lang="en-CA" dirty="0"/>
              <a:t>: 300px;</a:t>
            </a:r>
          </a:p>
          <a:p>
            <a:pPr marL="1257300" lvl="3" indent="0">
              <a:buNone/>
            </a:pPr>
            <a:r>
              <a:rPr lang="en-CA" dirty="0"/>
              <a:t>           </a:t>
            </a:r>
            <a:r>
              <a:rPr lang="en-CA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50px; </a:t>
            </a:r>
          </a:p>
          <a:p>
            <a:pPr marL="1257300" lvl="3" indent="0">
              <a:buNone/>
            </a:pPr>
            <a:r>
              <a:rPr lang="en-CA" dirty="0"/>
              <a:t>	    /* </a:t>
            </a:r>
            <a:r>
              <a:rPr lang="en-CA" dirty="0">
                <a:solidFill>
                  <a:srgbClr val="7030A0"/>
                </a:solidFill>
              </a:rPr>
              <a:t>border-radius</a:t>
            </a:r>
            <a:r>
              <a:rPr lang="en-CA" dirty="0"/>
              <a:t>:10%; */</a:t>
            </a:r>
          </a:p>
          <a:p>
            <a:pPr marL="1257300" lvl="3" indent="0">
              <a:buNone/>
            </a:pPr>
            <a:r>
              <a:rPr lang="en-CA" dirty="0"/>
              <a:t>	    -</a:t>
            </a:r>
            <a:r>
              <a:rPr lang="en-CA" dirty="0">
                <a:solidFill>
                  <a:srgbClr val="7030A0"/>
                </a:solidFill>
              </a:rPr>
              <a:t>moz-border-radius</a:t>
            </a:r>
            <a:r>
              <a:rPr lang="en-CA" dirty="0"/>
              <a:t>:25px; /* Firefox 3.6 and earlier */</a:t>
            </a:r>
          </a:p>
          <a:p>
            <a:pPr marL="1257300" lvl="3" indent="0">
              <a:buNone/>
            </a:pPr>
            <a:r>
              <a:rPr lang="en-CA" dirty="0"/>
              <a:t>	}</a:t>
            </a:r>
          </a:p>
          <a:p>
            <a:pPr>
              <a:buFont typeface="Wingdings" panose="05000000000000000000" pitchFamily="2" charset="2"/>
              <a:buChar char="q"/>
            </a:pPr>
            <a:endParaRPr lang="en-CA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boxShadow_roundedCorners.html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52927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Rounded Corners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3" y="1600200"/>
            <a:ext cx="6912769" cy="44989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border-radius:2em;</a:t>
            </a:r>
            <a:br>
              <a:rPr lang="en-US" altLang="en-US" sz="2800" dirty="0"/>
            </a:br>
            <a:br>
              <a:rPr lang="pt-BR" altLang="en-US" sz="2800" dirty="0"/>
            </a:br>
            <a:r>
              <a:rPr lang="pt-BR" altLang="en-US" sz="2800" dirty="0"/>
              <a:t>is </a:t>
            </a:r>
            <a:r>
              <a:rPr lang="pt-B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equivalent</a:t>
            </a:r>
            <a:r>
              <a:rPr lang="pt-BR" altLang="en-US" sz="2800" dirty="0"/>
              <a:t> to:</a:t>
            </a:r>
            <a:br>
              <a:rPr lang="pt-BR" altLang="en-US" sz="2800" dirty="0"/>
            </a:br>
            <a:br>
              <a:rPr lang="pt-BR" altLang="en-US" sz="2800" dirty="0"/>
            </a:br>
            <a:r>
              <a:rPr lang="en-US" altLang="en-US" sz="2800" dirty="0"/>
              <a:t>border-top-left-radius: 2em;</a:t>
            </a:r>
            <a:br>
              <a:rPr lang="en-US" altLang="en-US" sz="2800" dirty="0"/>
            </a:br>
            <a:r>
              <a:rPr lang="en-US" altLang="en-US" sz="2800" dirty="0"/>
              <a:t>border-top-right-radius: 2em;</a:t>
            </a:r>
            <a:br>
              <a:rPr lang="en-US" altLang="en-US" sz="2800" dirty="0"/>
            </a:br>
            <a:r>
              <a:rPr lang="en-US" altLang="en-US" sz="2800" dirty="0"/>
              <a:t>border-bottom-right-radius: 2em;</a:t>
            </a:r>
            <a:br>
              <a:rPr lang="en-US" altLang="en-US" sz="2800" dirty="0"/>
            </a:br>
            <a:r>
              <a:rPr lang="en-US" altLang="en-US" sz="2800" dirty="0"/>
              <a:t>border-bottom-left-radius:2 </a:t>
            </a:r>
            <a:r>
              <a:rPr lang="en-US" altLang="en-US" sz="2800" dirty="0" err="1"/>
              <a:t>em</a:t>
            </a:r>
            <a:r>
              <a:rPr lang="en-US" altLang="en-US" sz="2800" dirty="0"/>
              <a:t>;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6584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Box 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CSS3 provides not only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text-shadow</a:t>
            </a:r>
            <a:r>
              <a:rPr lang="en-CA" altLang="en-US" dirty="0"/>
              <a:t> but also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box-shadow</a:t>
            </a:r>
            <a:r>
              <a:rPr lang="en-CA" altLang="en-US" dirty="0"/>
              <a:t> effects.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Property: </a:t>
            </a: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box-shadow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1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box-shadow value: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h-shadow v-shadow blur spread color inset</a:t>
            </a:r>
            <a:r>
              <a:rPr lang="en-CA" altLang="en-US" dirty="0"/>
              <a:t>; </a:t>
            </a:r>
          </a:p>
          <a:p>
            <a:pPr lvl="1"/>
            <a:endParaRPr lang="en-CA" altLang="en-US" dirty="0"/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prstClr val="black"/>
                </a:solidFill>
                <a:hlinkClick r:id="rId2"/>
              </a:rPr>
              <a:t>boxShadow_roundedCorners.html</a:t>
            </a:r>
            <a:endParaRPr lang="en-CA" sz="2400" dirty="0">
              <a:solidFill>
                <a:prstClr val="black"/>
              </a:solidFill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endParaRPr lang="en-CA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83481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Box Shadow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23528" y="1196752"/>
          <a:ext cx="8540750" cy="374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280">
                <a:tc>
                  <a:txBody>
                    <a:bodyPr/>
                    <a:lstStyle/>
                    <a:p>
                      <a:r>
                        <a:rPr lang="en-CA" i="1"/>
                        <a:t>h-shadow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Required. The position of the horizontal shadow. Negative values are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v-shadow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Required. The position of the vertical shadow. Negative values are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blur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Optional. The blur distance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spread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Optional. The size of shadow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color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Optional. The color of the shadow. The default value is black. Look at CSS Color Values for a complete list of possible color values.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inset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Optional. Changes the shadow from an outer shadow (outset) to an inner shadow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5805264"/>
            <a:ext cx="431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altLang="en-US" dirty="0">
                <a:hlinkClick r:id="rId2"/>
              </a:rPr>
              <a:t>http://www.cssmatic.com/box-shadow</a:t>
            </a:r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229200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prstClr val="black"/>
                </a:solidFill>
                <a:hlinkClick r:id="rId3"/>
              </a:rPr>
              <a:t>css-ball.html</a:t>
            </a:r>
            <a:endParaRPr lang="en-CA" sz="2400" dirty="0">
              <a:solidFill>
                <a:prstClr val="black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2724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15212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5 defines a number of new container elements for constructing documents.</a:t>
            </a:r>
          </a:p>
          <a:p>
            <a:pPr lvl="1"/>
            <a:r>
              <a:rPr lang="en-US" dirty="0"/>
              <a:t>header, </a:t>
            </a:r>
            <a:r>
              <a:rPr lang="en-US" dirty="0" err="1"/>
              <a:t>nav</a:t>
            </a:r>
            <a:r>
              <a:rPr lang="en-US" dirty="0"/>
              <a:t>, section, aside, article and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122" name="Picture 2" descr="html5 layo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20888"/>
            <a:ext cx="6192688" cy="3785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0251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519211"/>
              </p:ext>
            </p:extLst>
          </p:nvPr>
        </p:nvGraphicFramePr>
        <p:xfrm>
          <a:off x="611560" y="1268760"/>
          <a:ext cx="8086800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6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Elements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&lt;header&gt;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web page/site header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</a:t>
                      </a:r>
                      <a:r>
                        <a:rPr lang="en-CA" dirty="0" err="1"/>
                        <a:t>nav</a:t>
                      </a:r>
                      <a:r>
                        <a:rPr lang="en-CA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navigation functionality for the page/site.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&lt;section&gt;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grouping of related subjects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&lt;main&gt;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the main content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&lt;article&gt;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contains a standalone content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&lt;aside&gt;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used for content that's not central to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&lt;footer&gt;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the web page/site footer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5326076"/>
            <a:ext cx="8085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Notes: The &lt;div&gt; element is the generic container for flow content, which does not </a:t>
            </a:r>
          </a:p>
          <a:p>
            <a:r>
              <a:rPr lang="en-CA" sz="1600" dirty="0"/>
              <a:t>inherently represent anything. It should be used only when no other semantic element </a:t>
            </a:r>
          </a:p>
          <a:p>
            <a:r>
              <a:rPr lang="en-CA" sz="1600" dirty="0"/>
              <a:t>(such as above elements) is appropriate.</a:t>
            </a:r>
          </a:p>
        </p:txBody>
      </p:sp>
    </p:spTree>
    <p:extLst>
      <p:ext uri="{BB962C8B-B14F-4D97-AF65-F5344CB8AC3E}">
        <p14:creationId xmlns:p14="http://schemas.microsoft.com/office/powerpoint/2010/main" val="1833671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1069" y="1124744"/>
            <a:ext cx="73733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  <a:p>
            <a:pPr>
              <a:spcBef>
                <a:spcPts val="300"/>
              </a:spcBef>
            </a:pPr>
            <a:r>
              <a:rPr lang="en-US" dirty="0"/>
              <a:t>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dirty="0"/>
              <a:t>&gt;......... logo etc  …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</a:t>
            </a:r>
            <a:r>
              <a:rPr lang="en-US" dirty="0"/>
              <a:t>&gt;  ......... menu options  …   &lt;/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</a:t>
            </a:r>
            <a:r>
              <a:rPr lang="en-US" dirty="0"/>
              <a:t> id="sidebar1"&gt;......... section 1  …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</a:t>
            </a:r>
            <a:r>
              <a:rPr lang="en-US" dirty="0"/>
              <a:t> id="main"&gt;&lt;!-- may be replaced by main element --&gt;</a:t>
            </a:r>
          </a:p>
          <a:p>
            <a:pPr>
              <a:spcBef>
                <a:spcPts val="300"/>
              </a:spcBef>
            </a:pPr>
            <a:r>
              <a:rPr lang="en-US" dirty="0"/>
              <a:t>   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en-US" dirty="0"/>
              <a:t>&gt;article within the section &lt;/article&gt;</a:t>
            </a:r>
          </a:p>
          <a:p>
            <a:pPr>
              <a:spcBef>
                <a:spcPts val="300"/>
              </a:spcBef>
            </a:pPr>
            <a:r>
              <a:rPr lang="en-US" dirty="0"/>
              <a:t>   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en-US" dirty="0"/>
              <a:t>&gt;another article within the section &lt;/article&gt;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</a:t>
            </a:r>
            <a:r>
              <a:rPr lang="en-US" dirty="0"/>
              <a:t>&gt;......... aside content …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r>
              <a:rPr lang="en-US" dirty="0"/>
              <a:t>&gt; ......... footer content ...copyright etc…  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dirty="0"/>
              <a:t>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069" y="5920929"/>
            <a:ext cx="6964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>
                <a:hlinkClick r:id="rId2"/>
              </a:rPr>
              <a:t>html5_structure.html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69501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484784"/>
            <a:ext cx="77048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&lt;article&gt; Tags may also contain these elements, e.g.  </a:t>
            </a:r>
          </a:p>
          <a:p>
            <a:r>
              <a:rPr lang="en-US" sz="2000" dirty="0"/>
              <a:t>           &lt;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en-US" sz="2000" dirty="0"/>
              <a:t>&gt;</a:t>
            </a:r>
          </a:p>
          <a:p>
            <a:r>
              <a:rPr lang="en-US" sz="2000" dirty="0"/>
              <a:t>	  &lt;</a:t>
            </a:r>
            <a:r>
              <a:rPr lang="en-US" sz="2000" dirty="0">
                <a:solidFill>
                  <a:srgbClr val="002060"/>
                </a:solidFill>
              </a:rPr>
              <a:t>header</a:t>
            </a:r>
            <a:r>
              <a:rPr lang="en-US" sz="2000" dirty="0"/>
              <a:t>&gt; … &lt;/</a:t>
            </a:r>
            <a:r>
              <a:rPr lang="en-US" sz="2000" dirty="0">
                <a:solidFill>
                  <a:srgbClr val="002060"/>
                </a:solidFill>
              </a:rPr>
              <a:t>header</a:t>
            </a:r>
            <a:r>
              <a:rPr lang="en-US" sz="2000" dirty="0"/>
              <a:t>&gt;</a:t>
            </a:r>
          </a:p>
          <a:p>
            <a:endParaRPr lang="en-US" sz="1600" dirty="0"/>
          </a:p>
          <a:p>
            <a:r>
              <a:rPr lang="en-US" sz="2000" dirty="0"/>
              <a:t>	  &lt;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 id="introduction"&gt;</a:t>
            </a:r>
          </a:p>
          <a:p>
            <a:r>
              <a:rPr lang="en-US" sz="2000" dirty="0"/>
              <a:t>	  &lt;/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&gt;</a:t>
            </a:r>
          </a:p>
          <a:p>
            <a:endParaRPr lang="en-US" sz="1600" dirty="0"/>
          </a:p>
          <a:p>
            <a:r>
              <a:rPr lang="en-US" sz="2000" dirty="0"/>
              <a:t>	  &lt;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 id="content"&gt;</a:t>
            </a:r>
          </a:p>
          <a:p>
            <a:r>
              <a:rPr lang="en-US" sz="2000" dirty="0"/>
              <a:t>	  &lt;/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&gt;</a:t>
            </a:r>
          </a:p>
          <a:p>
            <a:endParaRPr lang="en-US" sz="1600" dirty="0"/>
          </a:p>
          <a:p>
            <a:r>
              <a:rPr lang="en-US" sz="2000" dirty="0"/>
              <a:t>	  &lt;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 id="summary"&gt;</a:t>
            </a:r>
          </a:p>
          <a:p>
            <a:r>
              <a:rPr lang="en-US" sz="2000" dirty="0"/>
              <a:t>	  &lt;/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&gt;</a:t>
            </a:r>
          </a:p>
          <a:p>
            <a:r>
              <a:rPr lang="en-US" sz="1600" dirty="0"/>
              <a:t> </a:t>
            </a:r>
          </a:p>
          <a:p>
            <a:r>
              <a:rPr lang="en-US" sz="2000" dirty="0"/>
              <a:t>	  &lt;</a:t>
            </a:r>
            <a:r>
              <a:rPr lang="en-US" sz="2000" dirty="0">
                <a:solidFill>
                  <a:srgbClr val="002060"/>
                </a:solidFill>
              </a:rPr>
              <a:t>footer</a:t>
            </a:r>
            <a:r>
              <a:rPr lang="en-US" sz="2000" dirty="0"/>
              <a:t>&gt;…&lt;/footer&gt;</a:t>
            </a:r>
          </a:p>
          <a:p>
            <a:r>
              <a:rPr lang="en-US" sz="2000" dirty="0"/>
              <a:t>            &lt;/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1947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HTML4 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Structural Elements: &lt;div&gt;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6984776" cy="4334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dirty="0"/>
              <a:t>&gt;</a:t>
            </a:r>
          </a:p>
          <a:p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class="header"&gt;......... logo </a:t>
            </a:r>
            <a:r>
              <a:rPr lang="en-US" dirty="0" err="1"/>
              <a:t>etc</a:t>
            </a:r>
            <a:r>
              <a:rPr lang="en-US" dirty="0"/>
              <a:t>  …&lt;/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&gt;</a:t>
            </a:r>
          </a:p>
          <a:p>
            <a:pPr>
              <a:spcBef>
                <a:spcPts val="10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class="navigation"&gt;  ......... menu options  …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&gt;</a:t>
            </a:r>
          </a:p>
          <a:p>
            <a:pPr>
              <a:spcBef>
                <a:spcPts val="10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 ="sidebar1"&gt;......... Column 1  …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&gt;</a:t>
            </a:r>
          </a:p>
          <a:p>
            <a:pPr>
              <a:spcBef>
                <a:spcPts val="10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class="main"&gt;</a:t>
            </a:r>
          </a:p>
          <a:p>
            <a:r>
              <a:rPr lang="en-US" dirty="0"/>
              <a:t>      …………….main column content goes in here………….</a:t>
            </a:r>
          </a:p>
          <a:p>
            <a:r>
              <a:rPr lang="en-US" dirty="0"/>
              <a:t> 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&gt;</a:t>
            </a:r>
          </a:p>
          <a:p>
            <a:pPr>
              <a:spcBef>
                <a:spcPts val="10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class="aside"&gt;......... aside content …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&gt;</a:t>
            </a:r>
          </a:p>
          <a:p>
            <a:pPr>
              <a:spcBef>
                <a:spcPts val="10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class="footer"&gt; ......... footer content ...copyright etc…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4206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Pages Layouts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3910335" cy="604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One-column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l</a:t>
            </a:r>
            <a:r>
              <a:rPr lang="en-CA" sz="2400" dirty="0">
                <a:hlinkClick r:id="rId2"/>
              </a:rPr>
              <a:t>ayout-1-column.html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39</a:t>
            </a:fld>
            <a:endParaRPr lang="en-CA" altLang="en-US"/>
          </a:p>
        </p:txBody>
      </p:sp>
      <p:pic>
        <p:nvPicPr>
          <p:cNvPr id="5" name="Picture 3" descr="C:\Users\Wei\Desktop\temp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55168"/>
            <a:ext cx="352415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4007" y="1556792"/>
            <a:ext cx="3910335" cy="60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CA" sz="2800" kern="0" dirty="0"/>
              <a:t>Two-column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kern="0" dirty="0">
                <a:hlinkClick r:id="rId4"/>
              </a:rPr>
              <a:t>layout-2-column.html</a:t>
            </a:r>
            <a:endParaRPr lang="en-CA" sz="2400" kern="0" dirty="0"/>
          </a:p>
          <a:p>
            <a:endParaRPr lang="en-CA" kern="0" dirty="0"/>
          </a:p>
        </p:txBody>
      </p:sp>
      <p:pic>
        <p:nvPicPr>
          <p:cNvPr id="7" name="Picture 2" descr="C:\Users\Wei\Desktop\temp\phot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83" y="2636912"/>
            <a:ext cx="35241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71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</a:p>
        </p:txBody>
      </p:sp>
      <p:sp>
        <p:nvSpPr>
          <p:cNvPr id="13314" name="AutoShape 2" descr="CSS box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CSS box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7" name="Picture 5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7924800" cy="410408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5949280"/>
            <a:ext cx="2587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4"/>
              </a:rPr>
              <a:t>box-model.html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956875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Pages Layouts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65" y="1628800"/>
            <a:ext cx="8540750" cy="5326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Three-column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layout-3-column.html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40</a:t>
            </a:fld>
            <a:endParaRPr lang="en-CA" altLang="en-US"/>
          </a:p>
        </p:txBody>
      </p:sp>
      <p:pic>
        <p:nvPicPr>
          <p:cNvPr id="5" name="Picture 2" descr="C:\Users\Wei\Desktop\temp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191560" cy="27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63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Creating 2-column fluid (float-based) layouts with CSS</a:t>
            </a:r>
          </a:p>
          <a:p>
            <a:pPr lvl="1"/>
            <a:r>
              <a:rPr lang="en-CA" sz="2400" dirty="0"/>
              <a:t>HTML5 document without CSS: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>
                <a:hlinkClick r:id="rId2"/>
              </a:rPr>
              <a:t>html5_structure.html</a:t>
            </a:r>
            <a:endParaRPr lang="en-CA" sz="2000" dirty="0"/>
          </a:p>
          <a:p>
            <a:pPr marL="971550" lvl="1" indent="-514350">
              <a:buFont typeface="+mj-lt"/>
              <a:buAutoNum type="arabicPeriod"/>
            </a:pPr>
            <a:r>
              <a:rPr lang="en-CA" sz="2400" dirty="0"/>
              <a:t>Set  the width of the page (e.g. 960px) and center the page:</a:t>
            </a:r>
          </a:p>
          <a:p>
            <a:pPr marL="1314450" lvl="3" indent="0"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</a:t>
            </a:r>
            <a:r>
              <a:rPr lang="en-CA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max-width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960px;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 auto;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/>
              <a:t>Set the width of the  “aside” block and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n-CA" sz="2400" dirty="0"/>
              <a:t> it to left:</a:t>
            </a:r>
            <a:endParaRPr lang="en-CA" dirty="0"/>
          </a:p>
          <a:p>
            <a:pPr marL="1314450" lvl="3" indent="0"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 { width: 192px;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left; }</a:t>
            </a:r>
            <a:endParaRPr lang="en-CA" dirty="0"/>
          </a:p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sz="2400" dirty="0">
                <a:solidFill>
                  <a:prstClr val="black"/>
                </a:solidFill>
              </a:rPr>
              <a:t>Set the width of the  “main” section and </a:t>
            </a:r>
            <a:r>
              <a:rPr lang="en-CA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n-CA" sz="2400" dirty="0">
                <a:solidFill>
                  <a:prstClr val="black"/>
                </a:solidFill>
              </a:rPr>
              <a:t> it to left:</a:t>
            </a:r>
          </a:p>
          <a:p>
            <a:pPr marL="1314450" lvl="3" indent="0">
              <a:buClr>
                <a:srgbClr val="919191"/>
              </a:buClr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{ width: 768px;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left; }</a:t>
            </a:r>
            <a:endParaRPr lang="en-CA" sz="2800" dirty="0">
              <a:solidFill>
                <a:prstClr val="black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33177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dirty="0">
                <a:solidFill>
                  <a:prstClr val="black"/>
                </a:solidFill>
              </a:rPr>
              <a:t>Set the clear property of the footer to ‘both’:</a:t>
            </a:r>
          </a:p>
          <a:p>
            <a:pPr marL="1314450" lvl="3" indent="0">
              <a:buClr>
                <a:srgbClr val="919191"/>
              </a:buClr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 { clear: both;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background-color: #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dirty="0">
                <a:solidFill>
                  <a:prstClr val="black"/>
                </a:solidFill>
              </a:rPr>
              <a:t>Set margin, border, padding, background-color, … to each structural element, e.g.: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aside, main {margin-top: 58px; margin-right: 10px; margin-left: 10px; }</a:t>
            </a:r>
          </a:p>
          <a:p>
            <a:pPr marL="457200" lvl="1" indent="0">
              <a:buClr>
                <a:srgbClr val="919191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Note: You may use relative width values (e.g. 80%) for the page and columns.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73311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Creating 2-column tabular layouts with CSS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HTML5 document without CSS:</a:t>
            </a:r>
          </a:p>
          <a:p>
            <a:pPr lvl="2">
              <a:buClr>
                <a:srgbClr val="5F5F5F"/>
              </a:buClr>
              <a:buFont typeface="Arial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  <a:hlinkClick r:id="rId2"/>
              </a:rPr>
              <a:t>html5_structure.html</a:t>
            </a:r>
            <a:endParaRPr lang="en-CA" sz="2000" dirty="0">
              <a:solidFill>
                <a:prstClr val="black"/>
              </a:solidFill>
            </a:endParaRPr>
          </a:p>
          <a:p>
            <a:pPr lvl="2">
              <a:buClr>
                <a:srgbClr val="5F5F5F"/>
              </a:buClr>
              <a:buFont typeface="Arial" pitchFamily="34" charset="0"/>
              <a:buChar char="•"/>
            </a:pPr>
            <a:endParaRPr lang="en-CA" sz="2000" dirty="0">
              <a:solidFill>
                <a:prstClr val="black"/>
              </a:solidFill>
            </a:endParaRPr>
          </a:p>
          <a:p>
            <a:pPr lvl="1"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Set CSS: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068960"/>
            <a:ext cx="479151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2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600200"/>
            <a:ext cx="8712968" cy="4565103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Creating 2-column tabular layouts with CSS (</a:t>
            </a:r>
            <a:r>
              <a:rPr lang="en-CA" sz="2800" dirty="0" err="1">
                <a:solidFill>
                  <a:prstClr val="black"/>
                </a:solidFill>
              </a:rPr>
              <a:t>cont</a:t>
            </a:r>
            <a:r>
              <a:rPr lang="en-CA" sz="2800" dirty="0">
                <a:solidFill>
                  <a:prstClr val="black"/>
                </a:solidFill>
              </a:rPr>
              <a:t>’)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CSS code for 2-column tabular layouts :</a:t>
            </a:r>
          </a:p>
          <a:p>
            <a:pPr marL="800100" lvl="2" indent="0">
              <a:buNone/>
            </a:pPr>
            <a:endParaRPr lang="en-CA" sz="14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table; </a:t>
            </a:r>
            <a:r>
              <a:rPr lang="en-CA" sz="2000" dirty="0"/>
              <a:t>width: 960px; margin: auto; }   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table-cell; </a:t>
            </a:r>
            <a:r>
              <a:rPr lang="en-CA" sz="2000" dirty="0"/>
              <a:t>width: 192px; }   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table-cell; </a:t>
            </a:r>
            <a:r>
              <a:rPr lang="en-CA" sz="2000" dirty="0"/>
              <a:t>width: 720px; }      </a:t>
            </a:r>
          </a:p>
          <a:p>
            <a:pPr marL="800100" lvl="2" indent="0">
              <a:buNone/>
            </a:pPr>
            <a:r>
              <a:rPr lang="en-CA" sz="2000" dirty="0"/>
              <a:t>footer { background-color: #</a:t>
            </a:r>
            <a:r>
              <a:rPr lang="en-CA" sz="2000" dirty="0" err="1"/>
              <a:t>aaa</a:t>
            </a:r>
            <a:r>
              <a:rPr lang="en-CA" sz="2000" dirty="0"/>
              <a:t>; }   </a:t>
            </a:r>
          </a:p>
          <a:p>
            <a:pPr marL="800100" lvl="2" indent="0">
              <a:buNone/>
            </a:pPr>
            <a:r>
              <a:rPr lang="en-CA" sz="2000" dirty="0"/>
              <a:t>aside, main {margin-top: 58px; margin-right: 10px; margin-left: 10px; </a:t>
            </a:r>
          </a:p>
          <a:p>
            <a:pPr marL="0" indent="0">
              <a:buNone/>
            </a:pPr>
            <a:endParaRPr lang="en-CA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sz="2800" dirty="0"/>
              <a:t>Note: using HTML table to create page layouts is obsolete and not allowed in WEB222 assignments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4153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and Menus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Web page navigation: </a:t>
            </a:r>
            <a:r>
              <a:rPr lang="en-CA" sz="2000" dirty="0"/>
              <a:t>list of links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&lt;</a:t>
            </a:r>
            <a:r>
              <a:rPr lang="en-CA" sz="1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&lt;</a:t>
            </a:r>
            <a:r>
              <a:rPr lang="en-CA" sz="1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CA" sz="1800" dirty="0"/>
              <a:t>&gt;           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="#top"&gt;Home&lt;/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="#timetable"&gt;Timetable&lt;/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="#standards"&gt;Standards&lt;/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="ibc233/ibc233.html"&gt;IBC233&lt;/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&gt;&lt;/li&gt;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   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="int222/web222.html"&gt;WEB222&lt;/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   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="bti220/bti220.html"&gt;BTI220&lt;/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 &lt;/</a:t>
            </a:r>
            <a:r>
              <a:rPr lang="en-CA" sz="1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&lt;/</a:t>
            </a:r>
            <a:r>
              <a:rPr lang="en-CA" sz="1800" dirty="0" err="1"/>
              <a:t>nav</a:t>
            </a:r>
            <a:r>
              <a:rPr lang="en-CA" sz="18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CSS to convert the unordered the list to a navigation bar or menu.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Usually, navigation/menus one each page of a website should be identical.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94676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and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800" dirty="0"/>
              <a:t>Single Level Menu Options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Horizontal Single Level Menu Example</a:t>
            </a:r>
            <a:endParaRPr lang="en-US" sz="2400" dirty="0"/>
          </a:p>
          <a:p>
            <a:pPr lvl="2" fontAlgn="base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bar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>
                <a:hlinkClick r:id="rId3"/>
              </a:rPr>
              <a:t>Vertical Single Level Menu Example</a:t>
            </a:r>
            <a:endParaRPr lang="en-US" sz="2400" dirty="0"/>
          </a:p>
          <a:p>
            <a:pPr lvl="1" fontAlgn="base"/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800" dirty="0"/>
              <a:t>Multi Level Menu Options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hlinkClick r:id="rId4"/>
              </a:rPr>
              <a:t>Horizontal Multi Level Menu Example</a:t>
            </a:r>
            <a:r>
              <a:rPr lang="en-US" sz="2400" b="1" dirty="0">
                <a:effectLst/>
              </a:rPr>
              <a:t>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Dropdown menu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>
                <a:hlinkClick r:id="rId5"/>
              </a:rPr>
              <a:t>Vertical Multi Level Menu Example</a:t>
            </a:r>
            <a:endParaRPr lang="en-US" sz="2400" dirty="0"/>
          </a:p>
          <a:p>
            <a:pPr lvl="1" fontAlgn="base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simple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/>
              <a:t>Create a plan</a:t>
            </a:r>
          </a:p>
          <a:p>
            <a:pPr lvl="1"/>
            <a:r>
              <a:rPr lang="en-US" sz="1800" dirty="0"/>
              <a:t>How many web pages? What are the file names for these pages? </a:t>
            </a:r>
          </a:p>
          <a:p>
            <a:pPr lvl="1"/>
            <a:r>
              <a:rPr lang="en-US" sz="1800" dirty="0"/>
              <a:t>Website directory structure?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e.g. Create “</a:t>
            </a:r>
            <a:r>
              <a:rPr lang="en-US" sz="1400" dirty="0" err="1"/>
              <a:t>css</a:t>
            </a:r>
            <a:r>
              <a:rPr lang="en-US" sz="1400" dirty="0"/>
              <a:t>” sub-folder for storing CSS files; create “images” sub-folder for image files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Create a template HTML document: template.html</a:t>
            </a:r>
          </a:p>
          <a:p>
            <a:pPr lvl="1"/>
            <a:r>
              <a:rPr lang="en-US" sz="1800" dirty="0"/>
              <a:t>HTML: links to external CSS file(s) and JavaScript file(s).</a:t>
            </a:r>
          </a:p>
          <a:p>
            <a:pPr lvl="1"/>
            <a:r>
              <a:rPr lang="en-US" sz="1800" dirty="0"/>
              <a:t>Design and code </a:t>
            </a:r>
            <a:r>
              <a:rPr lang="en-US" sz="1800" dirty="0" err="1"/>
              <a:t>nav</a:t>
            </a:r>
            <a:r>
              <a:rPr lang="en-US" sz="1800" dirty="0"/>
              <a:t> menu, footer, and/or theme/basic page layout.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Menu: items link to corresponding planed web pages.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Copy and name template.html to all planned web pages</a:t>
            </a:r>
          </a:p>
          <a:p>
            <a:pPr lvl="1"/>
            <a:r>
              <a:rPr lang="en-US" sz="1600" dirty="0" err="1"/>
              <a:t>Nav</a:t>
            </a:r>
            <a:r>
              <a:rPr lang="en-US" sz="1600" dirty="0"/>
              <a:t> menu, footer, theme of all pages should be the same.</a:t>
            </a:r>
          </a:p>
          <a:p>
            <a:pPr lvl="1"/>
            <a:r>
              <a:rPr lang="en-US" sz="1600" dirty="0"/>
              <a:t>Create page layout for each page.</a:t>
            </a:r>
          </a:p>
          <a:p>
            <a:pPr lvl="1"/>
            <a:r>
              <a:rPr lang="en-US" sz="1600" dirty="0"/>
              <a:t>index.html – the default home page shown on a website if no file name is specified.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298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can be used to create an image gallery.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Wrapping up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 image gallery, an image may have a caption, description, or an action, which is performed when the image is clicked and JavaScript may be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Examples of wrapping up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Example 1: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&lt;div class="image"&gt;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&lt;a target="_blank"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href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="images/travel-1.jpg"&gt;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    &lt;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src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="images/travel-1.jpg" alt="Travel"&gt;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&lt;/a&gt;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&lt;div class="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desc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"&gt;Travel&lt;/div&gt;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&lt;/div&gt;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78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Example 2: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&lt;figure&gt;</a:t>
            </a:r>
          </a:p>
          <a:p>
            <a:pPr lvl="2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src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='images/tnnatgeo201201.jpg' alt=' '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onclick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='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imageView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("images/natgeo201201.jpg");'&gt;</a:t>
            </a:r>
          </a:p>
          <a:p>
            <a:pPr lvl="2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figcaption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&gt;The Matterhorn: Night Clouds #2 -- The Matterhorn, 4478 m, at full moon. (&amp;copy;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Nenad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Saljic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/National Geographic Photo Contest)&lt;/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figcaption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&gt;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&lt;/figure&gt;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9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Properties for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</a:p>
          <a:p>
            <a:pPr lvl="1"/>
            <a:r>
              <a:rPr lang="en-US" altLang="en-US" dirty="0"/>
              <a:t>border-width</a:t>
            </a:r>
          </a:p>
          <a:p>
            <a:pPr lvl="1"/>
            <a:r>
              <a:rPr lang="en-US" altLang="en-US" dirty="0"/>
              <a:t>border-style (required)</a:t>
            </a:r>
          </a:p>
          <a:p>
            <a:pPr lvl="1"/>
            <a:r>
              <a:rPr lang="en-US" altLang="en-US" dirty="0"/>
              <a:t>border-color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shorthand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4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Setting up CSS for image boxes, e.g.</a:t>
            </a:r>
          </a:p>
          <a:p>
            <a:pPr lvl="2">
              <a:buNone/>
            </a:pPr>
            <a:r>
              <a:rPr lang="en-US" sz="1800" dirty="0"/>
              <a:t>figure {</a:t>
            </a:r>
          </a:p>
          <a:p>
            <a:pPr lvl="2">
              <a:buNone/>
            </a:pPr>
            <a:r>
              <a:rPr lang="en-US" sz="1800" dirty="0"/>
              <a:t>	float: left; // for grid galleries</a:t>
            </a:r>
          </a:p>
          <a:p>
            <a:pPr lvl="2">
              <a:buNone/>
            </a:pPr>
            <a:r>
              <a:rPr lang="en-US" sz="1800" dirty="0"/>
              <a:t>	height: 175px; // size of image boxes</a:t>
            </a:r>
          </a:p>
          <a:p>
            <a:pPr lvl="2">
              <a:buNone/>
            </a:pPr>
            <a:r>
              <a:rPr lang="en-US" sz="1800" dirty="0"/>
              <a:t>	margin: 1em 2em 0 0;</a:t>
            </a:r>
          </a:p>
          <a:p>
            <a:pPr lvl="2">
              <a:buNone/>
            </a:pPr>
            <a:r>
              <a:rPr lang="en-US" sz="18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Setting up CSS for images, e.g.</a:t>
            </a:r>
          </a:p>
          <a:p>
            <a:pPr lvl="2">
              <a:buNone/>
            </a:pPr>
            <a:r>
              <a:rPr lang="en-US" sz="1800" dirty="0"/>
              <a:t>figure </a:t>
            </a:r>
            <a:r>
              <a:rPr lang="en-US" sz="1800" dirty="0" err="1"/>
              <a:t>img</a:t>
            </a:r>
            <a:r>
              <a:rPr lang="en-US" sz="1800" dirty="0"/>
              <a:t> {</a:t>
            </a:r>
          </a:p>
          <a:p>
            <a:pPr lvl="2">
              <a:buNone/>
            </a:pPr>
            <a:r>
              <a:rPr lang="en-US" sz="1800" dirty="0"/>
              <a:t>	padding: 10px;</a:t>
            </a:r>
          </a:p>
          <a:p>
            <a:pPr lvl="2">
              <a:buNone/>
            </a:pPr>
            <a:r>
              <a:rPr lang="en-US" sz="1800" dirty="0"/>
              <a:t>	border: 1px solid black;</a:t>
            </a:r>
          </a:p>
          <a:p>
            <a:pPr lvl="2">
              <a:buNone/>
            </a:pPr>
            <a:r>
              <a:rPr lang="en-US" sz="1800" dirty="0"/>
              <a:t>	border-radius: 5px;</a:t>
            </a:r>
          </a:p>
          <a:p>
            <a:pPr lvl="2">
              <a:buNone/>
            </a:pPr>
            <a:r>
              <a:rPr lang="en-US" sz="1800" dirty="0"/>
              <a:t>	margin: 10px;</a:t>
            </a:r>
          </a:p>
          <a:p>
            <a:pPr lvl="2">
              <a:buNone/>
            </a:pPr>
            <a:r>
              <a:rPr lang="en-US" sz="1800" dirty="0"/>
              <a:t>	cursor: pointer;</a:t>
            </a:r>
          </a:p>
          <a:p>
            <a:pPr lvl="2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16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Setting up CSS for captions, descriptions, e.g.</a:t>
            </a:r>
          </a:p>
          <a:p>
            <a:pPr marL="0" lvl="0" indent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/>
              <a:t>            </a:t>
            </a:r>
            <a:r>
              <a:rPr lang="en-US" sz="1800" kern="1200" dirty="0">
                <a:effectLst/>
              </a:rPr>
              <a:t>figure </a:t>
            </a:r>
            <a:r>
              <a:rPr lang="en-US" sz="1800" kern="1200" dirty="0" err="1">
                <a:effectLst/>
              </a:rPr>
              <a:t>figcaption</a:t>
            </a:r>
            <a:r>
              <a:rPr lang="en-US" sz="1800" kern="1200" dirty="0">
                <a:effectLst/>
              </a:rPr>
              <a:t> {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width: 200px;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font-size: 0.7em;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padding: 5px;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margin-left: -1000em;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margin-top: -20px;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background-color: #</a:t>
            </a:r>
            <a:r>
              <a:rPr lang="en-US" sz="1800" kern="1200" dirty="0" err="1">
                <a:effectLst/>
              </a:rPr>
              <a:t>ffa</a:t>
            </a:r>
            <a:r>
              <a:rPr lang="en-US" sz="1800" kern="1200" dirty="0">
                <a:effectLst/>
              </a:rPr>
              <a:t>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border: 1px solid #ffad33;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border-radius: 5px;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position: absolute;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}</a:t>
            </a:r>
          </a:p>
          <a:p>
            <a:pPr marL="0" indent="0">
              <a:buNone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3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Adding two more div elements on the page for showing up full-size images.</a:t>
            </a:r>
          </a:p>
          <a:p>
            <a:pPr marL="457200" lvl="1" indent="0">
              <a:buNone/>
            </a:pPr>
            <a:r>
              <a:rPr lang="en-US" sz="2000" dirty="0"/>
              <a:t>&lt;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 id="popup"&gt;</a:t>
            </a:r>
          </a:p>
          <a:p>
            <a:pPr marL="457200" lvl="1" indent="0">
              <a:buNone/>
            </a:pPr>
            <a:r>
              <a:rPr lang="en-US" sz="2000" dirty="0"/>
              <a:t>     &lt;!-- large version of the image --&gt;</a:t>
            </a:r>
          </a:p>
          <a:p>
            <a:pPr marL="457200" lvl="1" indent="0">
              <a:buNone/>
            </a:pPr>
            <a:r>
              <a:rPr lang="en-US" sz="2000" dirty="0"/>
              <a:t>     &lt;</a:t>
            </a:r>
            <a:r>
              <a:rPr lang="en-US" sz="2000" dirty="0" err="1"/>
              <a:t>img</a:t>
            </a:r>
            <a:r>
              <a:rPr lang="en-US" sz="2000" dirty="0"/>
              <a:t> class="image" id="</a:t>
            </a:r>
            <a:r>
              <a:rPr lang="en-US" sz="2000" dirty="0" err="1"/>
              <a:t>popupImage</a:t>
            </a:r>
            <a:r>
              <a:rPr lang="en-US" sz="2000" dirty="0"/>
              <a:t>" alt="Loading..."   </a:t>
            </a:r>
          </a:p>
          <a:p>
            <a:pPr marL="457200" lvl="1" indent="0">
              <a:buNone/>
            </a:pPr>
            <a:r>
              <a:rPr lang="en-US" sz="2000" dirty="0"/>
              <a:t>              </a:t>
            </a:r>
            <a:r>
              <a:rPr lang="en-US" sz="2000" dirty="0" err="1"/>
              <a:t>src</a:t>
            </a:r>
            <a:r>
              <a:rPr lang="en-US" sz="2000" dirty="0"/>
              <a:t>="nothing.jpg" /&gt;</a:t>
            </a:r>
          </a:p>
          <a:p>
            <a:pPr marL="457200" lvl="1" indent="0">
              <a:buNone/>
            </a:pPr>
            <a:r>
              <a:rPr lang="en-US" sz="2000" dirty="0"/>
              <a:t>     &lt;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 class="close" 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imageClose</a:t>
            </a:r>
            <a:r>
              <a:rPr lang="en-US" sz="2000" dirty="0"/>
              <a:t>();"&gt;</a:t>
            </a:r>
          </a:p>
          <a:p>
            <a:pPr marL="457200" lvl="1" indent="0">
              <a:buNone/>
            </a:pPr>
            <a:r>
              <a:rPr lang="en-US" sz="2000" dirty="0"/>
              <a:t>           &amp;</a:t>
            </a:r>
            <a:r>
              <a:rPr lang="en-US" sz="2000" dirty="0" err="1"/>
              <a:t>nbsp;X&amp;nbsp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     &lt;/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&gt;</a:t>
            </a:r>
          </a:p>
          <a:p>
            <a:pPr marL="457200" lvl="1" indent="0">
              <a:buNone/>
            </a:pPr>
            <a:r>
              <a:rPr lang="en-US" sz="2000" dirty="0"/>
              <a:t>&lt;/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&gt;</a:t>
            </a:r>
          </a:p>
          <a:p>
            <a:pPr marL="457200" lvl="1" indent="0">
              <a:buNone/>
            </a:pPr>
            <a:r>
              <a:rPr lang="en-US" sz="1000" dirty="0"/>
              <a:t> </a:t>
            </a:r>
          </a:p>
          <a:p>
            <a:pPr marL="457200" lvl="1" indent="0">
              <a:buNone/>
            </a:pPr>
            <a:r>
              <a:rPr lang="en-US" sz="2000" dirty="0"/>
              <a:t>&lt;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 id="</a:t>
            </a:r>
            <a:r>
              <a:rPr lang="en-US" sz="2000" dirty="0" err="1"/>
              <a:t>popupbg</a:t>
            </a:r>
            <a:r>
              <a:rPr lang="en-US" sz="2000" dirty="0"/>
              <a:t>"&gt;&lt;/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grid-gallery.html</a:t>
            </a: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151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JavaScript for showing up full-size images</a:t>
            </a:r>
          </a:p>
          <a:p>
            <a:pPr lvl="1">
              <a:buNone/>
            </a:pPr>
            <a:r>
              <a:rPr lang="en-US" sz="1400" dirty="0">
                <a:solidFill>
                  <a:srgbClr val="0000CC"/>
                </a:solidFill>
              </a:rPr>
              <a:t>function</a:t>
            </a:r>
            <a:r>
              <a:rPr lang="en-US" sz="1400" dirty="0"/>
              <a:t> </a:t>
            </a:r>
            <a:r>
              <a:rPr lang="en-US" sz="1400" dirty="0" err="1"/>
              <a:t>imageView</a:t>
            </a:r>
            <a:r>
              <a:rPr lang="en-US" sz="1400" dirty="0"/>
              <a:t>(</a:t>
            </a:r>
            <a:r>
              <a:rPr lang="en-US" sz="1400" dirty="0" err="1"/>
              <a:t>bigImage</a:t>
            </a:r>
            <a:r>
              <a:rPr lang="en-US" sz="1400" dirty="0"/>
              <a:t>) {</a:t>
            </a:r>
          </a:p>
          <a:p>
            <a:pPr lvl="1">
              <a:buNone/>
            </a:pPr>
            <a:r>
              <a:rPr lang="en-US" sz="1400" dirty="0"/>
              <a:t>    </a:t>
            </a:r>
            <a:r>
              <a:rPr lang="en-US" sz="1350" dirty="0">
                <a:solidFill>
                  <a:srgbClr val="006600"/>
                </a:solidFill>
              </a:rPr>
              <a:t>// on the full-size image, set the '</a:t>
            </a:r>
            <a:r>
              <a:rPr lang="en-US" sz="1350" dirty="0" err="1">
                <a:solidFill>
                  <a:srgbClr val="006600"/>
                </a:solidFill>
              </a:rPr>
              <a:t>src</a:t>
            </a:r>
            <a:r>
              <a:rPr lang="en-US" sz="1350" dirty="0">
                <a:solidFill>
                  <a:srgbClr val="006600"/>
                </a:solidFill>
              </a:rPr>
              <a:t>' attribute that's passed in the '#</a:t>
            </a:r>
            <a:r>
              <a:rPr lang="en-US" sz="1350" dirty="0" err="1">
                <a:solidFill>
                  <a:srgbClr val="006600"/>
                </a:solidFill>
              </a:rPr>
              <a:t>popupImage</a:t>
            </a:r>
            <a:r>
              <a:rPr lang="en-US" sz="1350" dirty="0">
                <a:solidFill>
                  <a:srgbClr val="006600"/>
                </a:solidFill>
              </a:rPr>
              <a:t>' element is an </a:t>
            </a:r>
            <a:r>
              <a:rPr lang="en-US" sz="1350" dirty="0" err="1">
                <a:solidFill>
                  <a:srgbClr val="006600"/>
                </a:solidFill>
              </a:rPr>
              <a:t>img</a:t>
            </a:r>
            <a:endParaRPr lang="en-US" sz="1350" dirty="0">
              <a:solidFill>
                <a:srgbClr val="006600"/>
              </a:solidFill>
            </a:endParaRP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 err="1"/>
              <a:t>document.querySelector</a:t>
            </a:r>
            <a:r>
              <a:rPr lang="en-US" sz="1400" dirty="0"/>
              <a:t>('#</a:t>
            </a:r>
            <a:r>
              <a:rPr lang="en-US" sz="1400" dirty="0" err="1"/>
              <a:t>popupImage</a:t>
            </a:r>
            <a:r>
              <a:rPr lang="en-US" sz="1400" dirty="0"/>
              <a:t>').</a:t>
            </a:r>
            <a:r>
              <a:rPr lang="en-US" sz="1400" dirty="0" err="1"/>
              <a:t>setAttribute</a:t>
            </a:r>
            <a:r>
              <a:rPr lang="en-US" sz="1400" dirty="0"/>
              <a:t>('</a:t>
            </a:r>
            <a:r>
              <a:rPr lang="en-US" sz="1400" dirty="0" err="1"/>
              <a:t>src</a:t>
            </a:r>
            <a:r>
              <a:rPr lang="en-US" sz="1400" dirty="0"/>
              <a:t>', </a:t>
            </a:r>
            <a:r>
              <a:rPr lang="en-US" sz="1400" dirty="0" err="1"/>
              <a:t>bigImage</a:t>
            </a:r>
            <a:r>
              <a:rPr lang="en-US" sz="1400" dirty="0"/>
              <a:t>);</a:t>
            </a:r>
          </a:p>
          <a:p>
            <a:pPr lvl="1">
              <a:buNone/>
            </a:pPr>
            <a:r>
              <a:rPr lang="en-US" sz="600" dirty="0"/>
              <a:t> </a:t>
            </a:r>
          </a:p>
          <a:p>
            <a:pPr lvl="1">
              <a:buNone/>
            </a:pPr>
            <a:r>
              <a:rPr lang="en-US" sz="1400" dirty="0"/>
              <a:t>   </a:t>
            </a:r>
            <a:r>
              <a:rPr lang="en-US" sz="1400" dirty="0">
                <a:solidFill>
                  <a:srgbClr val="006600"/>
                </a:solidFill>
              </a:rPr>
              <a:t>// show the full-size image. // the '#popup' element is a div</a:t>
            </a: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 err="1"/>
              <a:t>document.querySelector</a:t>
            </a:r>
            <a:r>
              <a:rPr lang="en-US" sz="1400" dirty="0"/>
              <a:t>('#popup').</a:t>
            </a:r>
            <a:r>
              <a:rPr lang="en-US" sz="1400" dirty="0" err="1"/>
              <a:t>style.display</a:t>
            </a:r>
            <a:r>
              <a:rPr lang="en-US" sz="1400" dirty="0"/>
              <a:t> = 'block';</a:t>
            </a:r>
          </a:p>
          <a:p>
            <a:pPr lvl="1">
              <a:buNone/>
            </a:pPr>
            <a:r>
              <a:rPr lang="en-US" sz="600" dirty="0"/>
              <a:t> </a:t>
            </a: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>
                <a:solidFill>
                  <a:srgbClr val="006600"/>
                </a:solidFill>
              </a:rPr>
              <a:t>// show the faded background image. // the '#</a:t>
            </a:r>
            <a:r>
              <a:rPr lang="en-US" sz="1400" dirty="0" err="1">
                <a:solidFill>
                  <a:srgbClr val="006600"/>
                </a:solidFill>
              </a:rPr>
              <a:t>popupbg</a:t>
            </a:r>
            <a:r>
              <a:rPr lang="en-US" sz="1400" dirty="0">
                <a:solidFill>
                  <a:srgbClr val="006600"/>
                </a:solidFill>
              </a:rPr>
              <a:t>' element is a div</a:t>
            </a: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 err="1"/>
              <a:t>document.querySelector</a:t>
            </a:r>
            <a:r>
              <a:rPr lang="en-US" sz="1400" dirty="0"/>
              <a:t>('#</a:t>
            </a:r>
            <a:r>
              <a:rPr lang="en-US" sz="1400" dirty="0" err="1"/>
              <a:t>popupbg</a:t>
            </a:r>
            <a:r>
              <a:rPr lang="en-US" sz="1400" dirty="0"/>
              <a:t>').</a:t>
            </a:r>
            <a:r>
              <a:rPr lang="en-US" sz="1400" dirty="0" err="1"/>
              <a:t>style.visibility</a:t>
            </a:r>
            <a:r>
              <a:rPr lang="en-US" sz="1400" dirty="0"/>
              <a:t> = 'visible';</a:t>
            </a:r>
          </a:p>
          <a:p>
            <a:pPr>
              <a:buNone/>
            </a:pPr>
            <a:r>
              <a:rPr lang="en-US" sz="11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JS for closing full-size images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CC"/>
                </a:solidFill>
              </a:rPr>
              <a:t>function</a:t>
            </a:r>
            <a:r>
              <a:rPr lang="en-US" sz="1400" dirty="0"/>
              <a:t> </a:t>
            </a:r>
            <a:r>
              <a:rPr lang="en-US" sz="1400" dirty="0" err="1"/>
              <a:t>imageClose</a:t>
            </a:r>
            <a:r>
              <a:rPr lang="en-US" sz="1400" dirty="0"/>
              <a:t>() {</a:t>
            </a:r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>
                <a:solidFill>
                  <a:srgbClr val="006600"/>
                </a:solidFill>
              </a:rPr>
              <a:t>// hide the full-size image</a:t>
            </a:r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document.querySelector</a:t>
            </a:r>
            <a:r>
              <a:rPr lang="en-US" sz="1400" dirty="0"/>
              <a:t>('#popup').</a:t>
            </a:r>
            <a:r>
              <a:rPr lang="en-US" sz="1400" dirty="0" err="1"/>
              <a:t>style.display</a:t>
            </a:r>
            <a:r>
              <a:rPr lang="en-US" sz="1400" dirty="0"/>
              <a:t> = 'none';</a:t>
            </a:r>
          </a:p>
          <a:p>
            <a:pPr marL="400050" lvl="1" indent="0">
              <a:buNone/>
            </a:pPr>
            <a:endParaRPr lang="en-US" sz="600" dirty="0"/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>
                <a:solidFill>
                  <a:srgbClr val="006600"/>
                </a:solidFill>
              </a:rPr>
              <a:t>// hide the faded background image</a:t>
            </a:r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document.querySelector</a:t>
            </a:r>
            <a:r>
              <a:rPr lang="en-US" sz="1400" dirty="0"/>
              <a:t>('#</a:t>
            </a:r>
            <a:r>
              <a:rPr lang="en-US" sz="1400" dirty="0" err="1"/>
              <a:t>popupbg</a:t>
            </a:r>
            <a:r>
              <a:rPr lang="en-US" sz="1400" dirty="0"/>
              <a:t>').</a:t>
            </a:r>
            <a:r>
              <a:rPr lang="en-US" sz="1400" dirty="0" err="1"/>
              <a:t>style.visibility</a:t>
            </a:r>
            <a:r>
              <a:rPr lang="en-US" sz="1400" dirty="0"/>
              <a:t> = 'hidden';</a:t>
            </a:r>
          </a:p>
          <a:p>
            <a:pPr marL="400050" lvl="1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  <a:hlinkClick r:id="rId2"/>
              </a:rPr>
              <a:t>CSS Library</a:t>
            </a:r>
            <a:endParaRPr lang="en-CA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CSS Reference</a:t>
            </a:r>
          </a:p>
          <a:p>
            <a:pPr marL="400050" lvl="1" indent="0">
              <a:buNone/>
            </a:pPr>
            <a:r>
              <a:rPr lang="en-US" sz="1800" dirty="0">
                <a:hlinkClick r:id="rId3"/>
              </a:rPr>
              <a:t>http://reference.sitepoint.com/css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Box model - CSS | MDN</a:t>
            </a:r>
          </a:p>
          <a:p>
            <a:pPr lvl="1">
              <a:buNone/>
            </a:pPr>
            <a:r>
              <a:rPr lang="en-US" sz="1800" dirty="0">
                <a:hlinkClick r:id="rId4"/>
              </a:rPr>
              <a:t>https://developer.mozilla.org/en-US/docs/Web/CSS/box_model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CSS Properties</a:t>
            </a:r>
          </a:p>
          <a:p>
            <a:pPr lvl="1">
              <a:buNone/>
            </a:pPr>
            <a:r>
              <a:rPr lang="en-US" sz="1800" dirty="0">
                <a:hlinkClick r:id="rId5"/>
              </a:rPr>
              <a:t>http://reference.sitepoint.com/css/propertyref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CSS Selectors</a:t>
            </a:r>
          </a:p>
          <a:p>
            <a:pPr lvl="1">
              <a:buNone/>
            </a:pPr>
            <a:r>
              <a:rPr lang="en-US" sz="1800" dirty="0">
                <a:hlinkClick r:id="rId6"/>
              </a:rPr>
              <a:t>http://reference.sitepoint.com/css/selectorref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Bootstrap's Responsive </a:t>
            </a:r>
            <a:r>
              <a:rPr lang="en-US" sz="2800" dirty="0">
                <a:hlinkClick r:id="rId7"/>
              </a:rPr>
              <a:t>Grid</a:t>
            </a:r>
            <a:r>
              <a:rPr lang="en-US" sz="2800" dirty="0"/>
              <a:t> and </a:t>
            </a:r>
            <a:r>
              <a:rPr lang="en-US" sz="2800" dirty="0">
                <a:hlinkClick r:id="rId8"/>
              </a:rPr>
              <a:t>Navbar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None/>
            </a:pP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32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55</a:t>
            </a:fld>
            <a:endParaRPr lang="en-CA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 –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602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Margin property defines the white space around an HTML element's border. See the "Box model".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3"/>
              </a:rPr>
              <a:t>box-margin.html</a:t>
            </a:r>
            <a:endParaRPr lang="en-US" sz="2400" dirty="0">
              <a:hlinkClick r:id="rId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99592" y="2420888"/>
          <a:ext cx="7391400" cy="314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3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margin</a:t>
                      </a:r>
                    </a:p>
                  </a:txBody>
                  <a:tcPr anchor="ctr"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748">
                <a:tc>
                  <a:txBody>
                    <a:bodyPr/>
                    <a:lstStyle/>
                    <a:p>
                      <a:r>
                        <a:rPr lang="en-US" dirty="0"/>
                        <a:t>margin: 6px; /* this is a shortcut */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all sides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397">
                <a:tc>
                  <a:txBody>
                    <a:bodyPr/>
                    <a:lstStyle/>
                    <a:p>
                      <a:r>
                        <a:rPr lang="en-US" dirty="0"/>
                        <a:t>margin-top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margin to the top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397">
                <a:tc>
                  <a:txBody>
                    <a:bodyPr/>
                    <a:lstStyle/>
                    <a:p>
                      <a:r>
                        <a:rPr lang="en-US"/>
                        <a:t>margin-right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the right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119">
                <a:tc>
                  <a:txBody>
                    <a:bodyPr/>
                    <a:lstStyle/>
                    <a:p>
                      <a:r>
                        <a:rPr lang="en-US"/>
                        <a:t>margin-bottom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margin to the bottom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285">
                <a:tc>
                  <a:txBody>
                    <a:bodyPr/>
                    <a:lstStyle/>
                    <a:p>
                      <a:r>
                        <a:rPr lang="en-US" dirty="0"/>
                        <a:t>margin-left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margin to the left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7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Shorthand for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5841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Shortcuts allow for a property to have a single or multiple values.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Shortcuts/shorthand order: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CLOCKWISE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00CC"/>
                </a:solidFill>
              </a:rPr>
              <a:t>top</a:t>
            </a:r>
            <a:r>
              <a:rPr lang="en-US" sz="2000" dirty="0"/>
              <a:t> -&gt; </a:t>
            </a:r>
            <a:r>
              <a:rPr lang="en-US" sz="2000" dirty="0">
                <a:solidFill>
                  <a:srgbClr val="0000CC"/>
                </a:solidFill>
              </a:rPr>
              <a:t>right</a:t>
            </a:r>
            <a:r>
              <a:rPr lang="en-US" sz="2000" dirty="0"/>
              <a:t>-&gt; </a:t>
            </a:r>
            <a:r>
              <a:rPr lang="en-US" sz="2000" dirty="0">
                <a:solidFill>
                  <a:srgbClr val="0000CC"/>
                </a:solidFill>
              </a:rPr>
              <a:t>bottom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left</a:t>
            </a: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015052"/>
            <a:ext cx="4898504" cy="25368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348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margin Shorthand Property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set all the margin properties in one declaration: </a:t>
            </a:r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 15px 20px;</a:t>
            </a:r>
            <a:r>
              <a:rPr lang="en-CA" sz="1800" dirty="0"/>
              <a:t> </a:t>
            </a:r>
          </a:p>
          <a:p>
            <a:pPr lvl="2"/>
            <a:r>
              <a:rPr lang="en-CA" sz="1600" dirty="0"/>
              <a:t>top margin is 10px</a:t>
            </a:r>
          </a:p>
          <a:p>
            <a:pPr lvl="2"/>
            <a:r>
              <a:rPr lang="en-CA" sz="1600" dirty="0"/>
              <a:t>right margin is 5px</a:t>
            </a:r>
          </a:p>
          <a:p>
            <a:pPr lvl="2"/>
            <a:r>
              <a:rPr lang="en-CA" sz="1600" dirty="0"/>
              <a:t>bottom margin is 15px</a:t>
            </a:r>
          </a:p>
          <a:p>
            <a:pPr lvl="2"/>
            <a:r>
              <a:rPr lang="en-CA" sz="1600" dirty="0"/>
              <a:t>left margin is 20px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 15px;</a:t>
            </a:r>
          </a:p>
          <a:p>
            <a:pPr lvl="2"/>
            <a:r>
              <a:rPr lang="en-CA" sz="1600" dirty="0"/>
              <a:t>top margin is 10px</a:t>
            </a:r>
          </a:p>
          <a:p>
            <a:pPr lvl="2"/>
            <a:r>
              <a:rPr lang="en-CA" sz="1600" dirty="0"/>
              <a:t>right and left margins are 5px</a:t>
            </a:r>
          </a:p>
          <a:p>
            <a:pPr lvl="2"/>
            <a:r>
              <a:rPr lang="en-CA" sz="1600" dirty="0"/>
              <a:t>bottom margin is 15px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5px;</a:t>
            </a:r>
          </a:p>
          <a:p>
            <a:pPr lvl="2"/>
            <a:r>
              <a:rPr lang="en-CA" sz="1600" dirty="0"/>
              <a:t>top and bottom margins are 10px</a:t>
            </a:r>
          </a:p>
          <a:p>
            <a:pPr lvl="2"/>
            <a:r>
              <a:rPr lang="en-CA" sz="1600" dirty="0"/>
              <a:t>right and left margins are 5px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margin:10px;</a:t>
            </a:r>
          </a:p>
          <a:p>
            <a:pPr lvl="2"/>
            <a:r>
              <a:rPr lang="en-CA" sz="1600" dirty="0"/>
              <a:t>all four margins are 10px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0532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Collapsing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Top and bottom margins of blocks are sometimes combined (collapsed) into a single margin whose size is the largest of the margins combined into it, a behavior known as margin collapsing.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</a:p>
          <a:p>
            <a:pPr marL="800100" lvl="2" indent="0">
              <a:buNone/>
            </a:pPr>
            <a:r>
              <a:rPr lang="en-CA" sz="2000" dirty="0"/>
              <a:t>h1 { margin: 0 0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25px</a:t>
            </a:r>
            <a:r>
              <a:rPr lang="en-CA" sz="2000" dirty="0"/>
              <a:t> 0; background: #cfc; } </a:t>
            </a:r>
          </a:p>
          <a:p>
            <a:pPr marL="800100" lvl="2" indent="0">
              <a:buNone/>
            </a:pPr>
            <a:r>
              <a:rPr lang="en-CA" sz="2000" dirty="0"/>
              <a:t>p { margin: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20px</a:t>
            </a:r>
            <a:r>
              <a:rPr lang="en-CA" sz="2000" dirty="0"/>
              <a:t> 0 0 0; background: #cf9; }</a:t>
            </a:r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1714500" lvl="4" indent="0">
              <a:buNone/>
            </a:pPr>
            <a:r>
              <a:rPr lang="en-CA" sz="1000" dirty="0">
                <a:hlinkClick r:id="rId2"/>
              </a:rPr>
              <a:t>http://www.sitepoint.com/web-foundations/collapsing-margins/</a:t>
            </a:r>
            <a:endParaRPr lang="en-CA" sz="1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25144"/>
            <a:ext cx="4579962" cy="121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570664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12957</TotalTime>
  <Words>3371</Words>
  <Application>Microsoft Office PowerPoint</Application>
  <PresentationFormat>On-screen Show (4:3)</PresentationFormat>
  <Paragraphs>721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Comic Sans MS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The CSS Box model</vt:lpstr>
      <vt:lpstr>The CSS Box model</vt:lpstr>
      <vt:lpstr>CSS Properties for Box Model</vt:lpstr>
      <vt:lpstr>The CSS Box Model – margin</vt:lpstr>
      <vt:lpstr>CSS Shorthand for Box Model</vt:lpstr>
      <vt:lpstr>The margin Shorthand Property </vt:lpstr>
      <vt:lpstr>Margin Collapsing</vt:lpstr>
      <vt:lpstr>The CSS Box Model – border</vt:lpstr>
      <vt:lpstr>The border-width Property</vt:lpstr>
      <vt:lpstr>The border-width Shorthand</vt:lpstr>
      <vt:lpstr>The border-style property</vt:lpstr>
      <vt:lpstr>The border-color property</vt:lpstr>
      <vt:lpstr>The Border Shorthand Property</vt:lpstr>
      <vt:lpstr>The CSS Box Model – padding</vt:lpstr>
      <vt:lpstr>Table Formatting with CSS</vt:lpstr>
      <vt:lpstr>Table Formatting with CSS</vt:lpstr>
      <vt:lpstr>Border Collapse</vt:lpstr>
      <vt:lpstr>Table Sections/Groups</vt:lpstr>
      <vt:lpstr>CSS – display Property</vt:lpstr>
      <vt:lpstr>The display Property Values</vt:lpstr>
      <vt:lpstr>Centering Lines Of Text</vt:lpstr>
      <vt:lpstr>Centering a Block (horizontally)</vt:lpstr>
      <vt:lpstr>Centering – Vertically</vt:lpstr>
      <vt:lpstr>Positioning</vt:lpstr>
      <vt:lpstr>Positioning</vt:lpstr>
      <vt:lpstr>Positioning</vt:lpstr>
      <vt:lpstr>Positioning</vt:lpstr>
      <vt:lpstr>CSS3 Rounded Corners</vt:lpstr>
      <vt:lpstr>CSS3 Rounded Corners</vt:lpstr>
      <vt:lpstr>CSS3 Box Shadow</vt:lpstr>
      <vt:lpstr>CSS3 Box Shadow</vt:lpstr>
      <vt:lpstr>HTML5 Structural Elements</vt:lpstr>
      <vt:lpstr>HTML5 Structural Elements</vt:lpstr>
      <vt:lpstr>HTML5 Structural Elements</vt:lpstr>
      <vt:lpstr>HTML5 Structural Elements</vt:lpstr>
      <vt:lpstr>The HTML4 Structural Elements: &lt;div&gt; </vt:lpstr>
      <vt:lpstr>Web Pages Layouts </vt:lpstr>
      <vt:lpstr>Web Pages Layouts </vt:lpstr>
      <vt:lpstr>Create Layouts with HTML5 and CSS3</vt:lpstr>
      <vt:lpstr>Create Layouts with HTML5 and CSS3</vt:lpstr>
      <vt:lpstr>Create Layouts with HTML5 and CSS3</vt:lpstr>
      <vt:lpstr>Create Layouts with HTML5 and CSS3</vt:lpstr>
      <vt:lpstr>Navigation and Menus</vt:lpstr>
      <vt:lpstr>Navigation and Menus</vt:lpstr>
      <vt:lpstr>Creating a simple website</vt:lpstr>
      <vt:lpstr>Image Gallery Example</vt:lpstr>
      <vt:lpstr>Image Gallery Example</vt:lpstr>
      <vt:lpstr>Image Gallery Example</vt:lpstr>
      <vt:lpstr>Image Gallery Example</vt:lpstr>
      <vt:lpstr>Image Gallery Example</vt:lpstr>
      <vt:lpstr>Image Gallery Example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Wei Song</dc:creator>
  <cp:keywords>Lecture 9</cp:keywords>
  <cp:lastModifiedBy>Wei Song</cp:lastModifiedBy>
  <cp:revision>251</cp:revision>
  <cp:lastPrinted>2001-07-23T19:37:02Z</cp:lastPrinted>
  <dcterms:created xsi:type="dcterms:W3CDTF">2001-03-26T00:24:34Z</dcterms:created>
  <dcterms:modified xsi:type="dcterms:W3CDTF">2018-07-16T13:47:39Z</dcterms:modified>
</cp:coreProperties>
</file>