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3"/>
  </p:notesMasterIdLst>
  <p:sldIdLst>
    <p:sldId id="256" r:id="rId2"/>
    <p:sldId id="435" r:id="rId3"/>
    <p:sldId id="436" r:id="rId4"/>
    <p:sldId id="483" r:id="rId5"/>
    <p:sldId id="437" r:id="rId6"/>
    <p:sldId id="438" r:id="rId7"/>
    <p:sldId id="439" r:id="rId8"/>
    <p:sldId id="440" r:id="rId9"/>
    <p:sldId id="441" r:id="rId10"/>
    <p:sldId id="442" r:id="rId11"/>
    <p:sldId id="443" r:id="rId12"/>
    <p:sldId id="444" r:id="rId13"/>
    <p:sldId id="452" r:id="rId14"/>
    <p:sldId id="445" r:id="rId15"/>
    <p:sldId id="446" r:id="rId16"/>
    <p:sldId id="447" r:id="rId17"/>
    <p:sldId id="448" r:id="rId18"/>
    <p:sldId id="449" r:id="rId19"/>
    <p:sldId id="450" r:id="rId20"/>
    <p:sldId id="451" r:id="rId21"/>
    <p:sldId id="453" r:id="rId22"/>
    <p:sldId id="454" r:id="rId23"/>
    <p:sldId id="455" r:id="rId24"/>
    <p:sldId id="456" r:id="rId25"/>
    <p:sldId id="457" r:id="rId26"/>
    <p:sldId id="458" r:id="rId27"/>
    <p:sldId id="459" r:id="rId28"/>
    <p:sldId id="484" r:id="rId29"/>
    <p:sldId id="460" r:id="rId30"/>
    <p:sldId id="461" r:id="rId31"/>
    <p:sldId id="462" r:id="rId32"/>
    <p:sldId id="463" r:id="rId33"/>
    <p:sldId id="464" r:id="rId34"/>
    <p:sldId id="465" r:id="rId35"/>
    <p:sldId id="466" r:id="rId36"/>
    <p:sldId id="467" r:id="rId37"/>
    <p:sldId id="468" r:id="rId38"/>
    <p:sldId id="469" r:id="rId39"/>
    <p:sldId id="471" r:id="rId40"/>
    <p:sldId id="470" r:id="rId41"/>
    <p:sldId id="472" r:id="rId42"/>
    <p:sldId id="473" r:id="rId43"/>
    <p:sldId id="474" r:id="rId44"/>
    <p:sldId id="476" r:id="rId45"/>
    <p:sldId id="477" r:id="rId46"/>
    <p:sldId id="478" r:id="rId47"/>
    <p:sldId id="479" r:id="rId48"/>
    <p:sldId id="475" r:id="rId49"/>
    <p:sldId id="480" r:id="rId50"/>
    <p:sldId id="482" r:id="rId51"/>
    <p:sldId id="347" r:id="rId5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02" autoAdjust="0"/>
    <p:restoredTop sz="94580"/>
  </p:normalViewPr>
  <p:slideViewPr>
    <p:cSldViewPr snapToGrid="0">
      <p:cViewPr varScale="1">
        <p:scale>
          <a:sx n="74" d="100"/>
          <a:sy n="74" d="100"/>
        </p:scale>
        <p:origin x="64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8F6C823-1D9E-4D70-86C7-43C7714287C3}" type="datetimeFigureOut">
              <a:rPr lang="en-US" smtClean="0"/>
              <a:t>3/15/2018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68061DDE-A2AF-4403-8BC5-E6385BCF2B54}" type="slidenum">
              <a:rPr lang="en-US" smtClean="0"/>
              <a:t>‹#›</a:t>
            </a:fld>
            <a:endParaRPr lang="en-US"/>
          </a:p>
        </p:txBody>
      </p:sp>
    </p:spTree>
    <p:extLst>
      <p:ext uri="{BB962C8B-B14F-4D97-AF65-F5344CB8AC3E}">
        <p14:creationId xmlns:p14="http://schemas.microsoft.com/office/powerpoint/2010/main" val="128629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3/15/2018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3/15/2018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attribut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patrick.crawford/shared/fall-2016/int222/lecture7/tab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autocomplet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patrick.crawford/shared/fall-2016/int222/lecture7/input-tags-html5.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select-tags-attribute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elect-tags-optgroup.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textarea.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label-radio-checkbo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form-with-css.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w3schools.com/cssref/sel_after.asp" TargetMode="External"/><Relationship Id="rId13" Type="http://schemas.openxmlformats.org/officeDocument/2006/relationships/hyperlink" Target="https://scs.senecac.on.ca/~patrick.crawford/shared/fall-2016/int222/lecture7/morecss.html" TargetMode="External"/><Relationship Id="rId3" Type="http://schemas.openxmlformats.org/officeDocument/2006/relationships/hyperlink" Target="http://www.w3schools.com/cssref/sel_hover.asp" TargetMode="External"/><Relationship Id="rId7" Type="http://schemas.openxmlformats.org/officeDocument/2006/relationships/hyperlink" Target="http://www.w3schools.com/cssref/sel_firstchild.asp" TargetMode="External"/><Relationship Id="rId12" Type="http://schemas.openxmlformats.org/officeDocument/2006/relationships/hyperlink" Target="http://www.w3schools.com/cssref/sel_selection.asp" TargetMode="External"/><Relationship Id="rId2" Type="http://schemas.openxmlformats.org/officeDocument/2006/relationships/hyperlink" Target="http://www.w3schools.com/cssref/sel_active.asp" TargetMode="External"/><Relationship Id="rId1" Type="http://schemas.openxmlformats.org/officeDocument/2006/relationships/slideLayout" Target="../slideLayouts/slideLayout2.xml"/><Relationship Id="rId6" Type="http://schemas.openxmlformats.org/officeDocument/2006/relationships/hyperlink" Target="http://www.w3schools.com/cssref/sel_focus.asp" TargetMode="External"/><Relationship Id="rId11" Type="http://schemas.openxmlformats.org/officeDocument/2006/relationships/hyperlink" Target="http://www.w3schools.com/cssref/sel_firstline.asp" TargetMode="External"/><Relationship Id="rId5" Type="http://schemas.openxmlformats.org/officeDocument/2006/relationships/hyperlink" Target="http://www.w3schools.com/cssref/sel_visited.asp" TargetMode="External"/><Relationship Id="rId10" Type="http://schemas.openxmlformats.org/officeDocument/2006/relationships/hyperlink" Target="http://www.w3schools.com/cssref/sel_firstletter.asp" TargetMode="External"/><Relationship Id="rId4" Type="http://schemas.openxmlformats.org/officeDocument/2006/relationships/hyperlink" Target="http://www.w3schools.com/cssref/sel_link.asp" TargetMode="External"/><Relationship Id="rId9" Type="http://schemas.openxmlformats.org/officeDocument/2006/relationships/hyperlink" Target="http://www.w3schools.com/cssref/sel_before.asp" TargetMode="External"/><Relationship Id="rId14" Type="http://schemas.openxmlformats.org/officeDocument/2006/relationships/hyperlink" Target="http://www.w3schools.com/cssref/css_selectors.as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mozilla.org/en-US/docs/Web/Guide/HTML/Forms_in_HTML" TargetMode="External"/><Relationship Id="rId2" Type="http://schemas.openxmlformats.org/officeDocument/2006/relationships/hyperlink" Target="http://www.w3.org/TR/2014/PR-html5-20140916/forms.html#forms" TargetMode="External"/><Relationship Id="rId1" Type="http://schemas.openxmlformats.org/officeDocument/2006/relationships/slideLayout" Target="../slideLayouts/slideLayout2.xml"/><Relationship Id="rId6" Type="http://schemas.openxmlformats.org/officeDocument/2006/relationships/hyperlink" Target="https://developer.mozilla.org/de/docs/Tools/Style_Editor" TargetMode="External"/><Relationship Id="rId5" Type="http://schemas.openxmlformats.org/officeDocument/2006/relationships/hyperlink" Target="https://developer.mozilla.org/en/docs/Web/Guide/CSS/Getting_started/Selectors" TargetMode="External"/><Relationship Id="rId4" Type="http://schemas.openxmlformats.org/officeDocument/2006/relationships/hyperlink" Target="https://developer.mozilla.org/en-US/docs/Web/Guide/HTML/Forms/How_to_structure_an_HTML_for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profile.oracle.com/myprofile/account/create-account.j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scs.senecac.on.ca/~patrick.crawford/shared/fall-2016/int222/lecture7/simple-form-ge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ttpbi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normAutofit/>
          </a:bodyPr>
          <a:lstStyle/>
          <a:p>
            <a:pPr algn="ctr" eaLnBrk="1" hangingPunct="1"/>
            <a:r>
              <a:rPr lang="en-US" altLang="en-US" dirty="0" smtClean="0"/>
              <a:t>WEB222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a:spcAft>
                <a:spcPts val="0"/>
              </a:spcAft>
              <a:defRPr/>
            </a:pPr>
            <a:r>
              <a:rPr lang="en-US" dirty="0"/>
              <a:t>HTML Forms </a:t>
            </a:r>
            <a:r>
              <a:rPr lang="en-US" dirty="0" smtClean="0"/>
              <a:t>&amp; </a:t>
            </a:r>
            <a:r>
              <a:rPr lang="en-US" dirty="0"/>
              <a:t>Form CSS Styling</a:t>
            </a:r>
          </a:p>
          <a:p>
            <a:pPr algn="ctr">
              <a:spcAft>
                <a:spcPts val="0"/>
              </a:spcAft>
              <a:defRPr/>
            </a:pP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HTML form can contain a number of form elements/fields/controls:</a:t>
            </a:r>
          </a:p>
          <a:p>
            <a:pPr>
              <a:buFont typeface="Arial" panose="020B0604020202020204" pitchFamily="34" charset="0"/>
              <a:buChar char="•"/>
            </a:pPr>
            <a:r>
              <a:rPr lang="en-US" dirty="0" smtClean="0"/>
              <a:t>  The </a:t>
            </a:r>
            <a:r>
              <a:rPr lang="en-US" b="1" dirty="0" smtClean="0"/>
              <a:t>&lt;input&gt; </a:t>
            </a:r>
            <a:r>
              <a:rPr lang="en-US" dirty="0" smtClean="0"/>
              <a:t>element is the one of the most-used form element.</a:t>
            </a:r>
          </a:p>
          <a:p>
            <a:pPr>
              <a:buFont typeface="Arial" panose="020B0604020202020204" pitchFamily="34" charset="0"/>
              <a:buChar char="•"/>
            </a:pPr>
            <a:r>
              <a:rPr lang="en-US" dirty="0" smtClean="0"/>
              <a:t>  Other form elements which are used gather or process user’s input:</a:t>
            </a:r>
          </a:p>
          <a:p>
            <a:pPr lvl="1">
              <a:buFont typeface="Arial" panose="020B0604020202020204" pitchFamily="34" charset="0"/>
              <a:buChar char="•"/>
            </a:pPr>
            <a:r>
              <a:rPr lang="en-US" b="1" dirty="0" smtClean="0"/>
              <a:t>&lt;select&gt;, &lt;</a:t>
            </a:r>
            <a:r>
              <a:rPr lang="en-US" b="1" dirty="0" err="1" smtClean="0"/>
              <a:t>textarea</a:t>
            </a:r>
            <a:r>
              <a:rPr lang="en-US" b="1" dirty="0" smtClean="0"/>
              <a:t>&gt;, &lt;button&gt;</a:t>
            </a:r>
          </a:p>
          <a:p>
            <a:pPr>
              <a:buFont typeface="Arial" panose="020B0604020202020204" pitchFamily="34" charset="0"/>
              <a:buChar char="•"/>
            </a:pPr>
            <a:r>
              <a:rPr lang="en-US" dirty="0" smtClean="0"/>
              <a:t>  Other elements that can be used in forms:</a:t>
            </a:r>
          </a:p>
          <a:p>
            <a:pPr lvl="1">
              <a:buFont typeface="Arial" panose="020B0604020202020204" pitchFamily="34" charset="0"/>
              <a:buChar char="•"/>
            </a:pPr>
            <a:r>
              <a:rPr lang="en-US" b="1" dirty="0" smtClean="0"/>
              <a:t>&lt;</a:t>
            </a:r>
            <a:r>
              <a:rPr lang="en-US" b="1" dirty="0" err="1" smtClean="0"/>
              <a:t>fieldset</a:t>
            </a:r>
            <a:r>
              <a:rPr lang="en-US" b="1" dirty="0" smtClean="0"/>
              <a:t>&gt;, &lt;legend&gt;, &lt;label&gt;, …</a:t>
            </a:r>
          </a:p>
          <a:p>
            <a:pPr marL="0" indent="0">
              <a:buNone/>
            </a:pPr>
            <a:endParaRPr lang="en-US" dirty="0"/>
          </a:p>
        </p:txBody>
      </p:sp>
    </p:spTree>
    <p:extLst>
      <p:ext uri="{BB962C8B-B14F-4D97-AF65-F5344CB8AC3E}">
        <p14:creationId xmlns:p14="http://schemas.microsoft.com/office/powerpoint/2010/main" val="401316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 </a:t>
            </a:r>
            <a:r>
              <a:rPr lang="en-US" dirty="0"/>
              <a:t>- </a:t>
            </a:r>
            <a:r>
              <a:rPr lang="en-US" dirty="0" smtClean="0"/>
              <a:t>&lt;input&gt;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&lt;input&gt; tag </a:t>
            </a:r>
            <a:r>
              <a:rPr lang="en-US" dirty="0"/>
              <a:t>is used to specify a simple input element inside a form that can receive user input. </a:t>
            </a:r>
          </a:p>
          <a:p>
            <a:pPr lvl="1">
              <a:buFont typeface="Arial" panose="020B0604020202020204" pitchFamily="34" charset="0"/>
              <a:buChar char="•"/>
            </a:pPr>
            <a:r>
              <a:rPr lang="en-US" dirty="0"/>
              <a:t>&lt;input&gt; tags are </a:t>
            </a:r>
            <a:r>
              <a:rPr lang="en-US" dirty="0" smtClean="0"/>
              <a:t>inline, </a:t>
            </a:r>
            <a:r>
              <a:rPr lang="en-US" dirty="0"/>
              <a:t>empty tags . It may be written as &lt;input /&gt;</a:t>
            </a:r>
          </a:p>
          <a:p>
            <a:pPr>
              <a:buFont typeface="Arial" panose="020B0604020202020204" pitchFamily="34" charset="0"/>
              <a:buChar char="•"/>
            </a:pPr>
            <a:r>
              <a:rPr lang="en-US" b="1" dirty="0" smtClean="0"/>
              <a:t>  type </a:t>
            </a:r>
            <a:r>
              <a:rPr lang="en-US" b="1" dirty="0"/>
              <a:t>attribute</a:t>
            </a:r>
            <a:r>
              <a:rPr lang="en-US" dirty="0"/>
              <a:t>. </a:t>
            </a:r>
          </a:p>
          <a:p>
            <a:pPr lvl="1">
              <a:buFont typeface="Arial" panose="020B0604020202020204" pitchFamily="34" charset="0"/>
              <a:buChar char="•"/>
            </a:pPr>
            <a:r>
              <a:rPr lang="en-US" dirty="0"/>
              <a:t>All &lt;input&gt; tags are required to have a </a:t>
            </a:r>
            <a:r>
              <a:rPr lang="en-US" b="1" dirty="0"/>
              <a:t>type</a:t>
            </a:r>
            <a:r>
              <a:rPr lang="en-US" dirty="0"/>
              <a:t> attribute. </a:t>
            </a:r>
          </a:p>
          <a:p>
            <a:pPr lvl="1">
              <a:buFont typeface="Arial" panose="020B0604020202020204" pitchFamily="34" charset="0"/>
              <a:buChar char="•"/>
            </a:pPr>
            <a:r>
              <a:rPr lang="en-US" dirty="0"/>
              <a:t>The type indicates what sort of input field the tag represents, such as </a:t>
            </a:r>
            <a:r>
              <a:rPr lang="en-US" b="1" dirty="0"/>
              <a:t>text boxes </a:t>
            </a:r>
            <a:r>
              <a:rPr lang="en-US" dirty="0"/>
              <a:t>or </a:t>
            </a:r>
            <a:r>
              <a:rPr lang="en-US" b="1" dirty="0"/>
              <a:t>radio buttons</a:t>
            </a:r>
            <a:r>
              <a:rPr lang="en-US" dirty="0"/>
              <a:t>.</a:t>
            </a:r>
          </a:p>
          <a:p>
            <a:pPr>
              <a:buFont typeface="Arial" panose="020B0604020202020204" pitchFamily="34" charset="0"/>
              <a:buChar char="•"/>
            </a:pPr>
            <a:r>
              <a:rPr lang="en-US" b="1" dirty="0" smtClean="0"/>
              <a:t>  name </a:t>
            </a:r>
            <a:r>
              <a:rPr lang="en-US" b="1" dirty="0"/>
              <a:t>attribute </a:t>
            </a:r>
          </a:p>
          <a:p>
            <a:pPr lvl="1">
              <a:buFont typeface="Arial" panose="020B0604020202020204" pitchFamily="34" charset="0"/>
              <a:buChar char="•"/>
            </a:pPr>
            <a:r>
              <a:rPr lang="en-US" dirty="0"/>
              <a:t>All &lt;input&gt; tags are required to have a </a:t>
            </a:r>
            <a:r>
              <a:rPr lang="en-US" b="1" dirty="0"/>
              <a:t>name</a:t>
            </a:r>
            <a:r>
              <a:rPr lang="en-US" dirty="0"/>
              <a:t> attribute, except for the </a:t>
            </a:r>
            <a:r>
              <a:rPr lang="en-US" b="1" dirty="0"/>
              <a:t>submit</a:t>
            </a:r>
            <a:r>
              <a:rPr lang="en-US" dirty="0"/>
              <a:t> and </a:t>
            </a:r>
            <a:r>
              <a:rPr lang="en-US" b="1" dirty="0"/>
              <a:t>reset</a:t>
            </a:r>
            <a:r>
              <a:rPr lang="en-US" dirty="0"/>
              <a:t> buttons, . </a:t>
            </a:r>
          </a:p>
          <a:p>
            <a:pPr lvl="1">
              <a:buFont typeface="Arial" panose="020B0604020202020204" pitchFamily="34" charset="0"/>
              <a:buChar char="•"/>
            </a:pPr>
            <a:r>
              <a:rPr lang="en-US" dirty="0"/>
              <a:t>The </a:t>
            </a:r>
            <a:r>
              <a:rPr lang="en-US" b="1" dirty="0"/>
              <a:t>name</a:t>
            </a:r>
            <a:r>
              <a:rPr lang="en-US" dirty="0"/>
              <a:t> attribute with value </a:t>
            </a:r>
            <a:r>
              <a:rPr lang="en-US" dirty="0" smtClean="0"/>
              <a:t>determines the "property name" of the corresponding </a:t>
            </a:r>
            <a:r>
              <a:rPr lang="en-US" dirty="0"/>
              <a:t>input </a:t>
            </a:r>
            <a:r>
              <a:rPr lang="en-US" dirty="0" smtClean="0"/>
              <a:t>that will </a:t>
            </a:r>
            <a:r>
              <a:rPr lang="en-US" dirty="0"/>
              <a:t>be sent to the </a:t>
            </a:r>
            <a:r>
              <a:rPr lang="en-US" dirty="0" smtClean="0"/>
              <a:t>server, so if we are gathering user age, the </a:t>
            </a:r>
            <a:r>
              <a:rPr lang="en-US" b="1" dirty="0" smtClean="0"/>
              <a:t>name</a:t>
            </a:r>
            <a:r>
              <a:rPr lang="en-US" dirty="0" smtClean="0"/>
              <a:t> attribute should be set to "age", for example.</a:t>
            </a:r>
            <a:endParaRPr lang="en-US" dirty="0"/>
          </a:p>
        </p:txBody>
      </p:sp>
    </p:spTree>
    <p:extLst>
      <p:ext uri="{BB962C8B-B14F-4D97-AF65-F5344CB8AC3E}">
        <p14:creationId xmlns:p14="http://schemas.microsoft.com/office/powerpoint/2010/main" val="333588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text</a:t>
            </a:r>
            <a:endParaRPr lang="en-US" dirty="0"/>
          </a:p>
        </p:txBody>
      </p:sp>
      <p:sp>
        <p:nvSpPr>
          <p:cNvPr id="3" name="Content Placeholder 2"/>
          <p:cNvSpPr>
            <a:spLocks noGrp="1"/>
          </p:cNvSpPr>
          <p:nvPr>
            <p:ph idx="1"/>
          </p:nvPr>
        </p:nvSpPr>
        <p:spPr>
          <a:xfrm>
            <a:off x="1097280" y="1845733"/>
            <a:ext cx="10058400" cy="4258975"/>
          </a:xfrm>
        </p:spPr>
        <p:txBody>
          <a:bodyPr>
            <a:normAutofit fontScale="92500" lnSpcReduction="10000"/>
          </a:bodyPr>
          <a:lstStyle/>
          <a:p>
            <a:pPr>
              <a:buFont typeface="Arial" panose="020B0604020202020204" pitchFamily="34" charset="0"/>
              <a:buChar char="•"/>
            </a:pPr>
            <a:r>
              <a:rPr lang="en-US" b="1" dirty="0" smtClean="0"/>
              <a:t>  type</a:t>
            </a:r>
            <a:r>
              <a:rPr lang="en-US" b="1" dirty="0"/>
              <a:t>="text"</a:t>
            </a:r>
          </a:p>
          <a:p>
            <a:pPr lvl="1">
              <a:spcBef>
                <a:spcPts val="1200"/>
              </a:spcBef>
              <a:buFont typeface="Arial" panose="020B0604020202020204" pitchFamily="34" charset="0"/>
              <a:buChar char="•"/>
            </a:pPr>
            <a:r>
              <a:rPr lang="en-US" dirty="0"/>
              <a:t>A text element is a single line text input field in which the user can enter text.</a:t>
            </a:r>
          </a:p>
          <a:p>
            <a:pPr lvl="1">
              <a:buFont typeface="Arial" panose="020B0604020202020204" pitchFamily="34" charset="0"/>
              <a:buChar char="•"/>
            </a:pPr>
            <a:r>
              <a:rPr lang="en-US" dirty="0"/>
              <a:t>type="text" is default for the tag.</a:t>
            </a:r>
          </a:p>
          <a:p>
            <a:pPr lvl="1">
              <a:buFont typeface="Arial" panose="020B0604020202020204" pitchFamily="34" charset="0"/>
              <a:buChar char="•"/>
            </a:pPr>
            <a:r>
              <a:rPr lang="en-US" dirty="0"/>
              <a:t>Other attributes: size, </a:t>
            </a:r>
            <a:r>
              <a:rPr lang="en-US" dirty="0" err="1" smtClean="0"/>
              <a:t>maxlength</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Example: </a:t>
            </a:r>
            <a:r>
              <a:rPr lang="en-US" dirty="0" smtClean="0">
                <a:hlinkClick r:id="rId2"/>
              </a:rPr>
              <a:t>input-tags-1.html</a:t>
            </a:r>
            <a:endParaRPr lang="en-US" dirty="0"/>
          </a:p>
          <a:p>
            <a:endParaRPr lang="en-US" dirty="0"/>
          </a:p>
        </p:txBody>
      </p:sp>
      <p:sp>
        <p:nvSpPr>
          <p:cNvPr id="4" name="Rectangle 3"/>
          <p:cNvSpPr/>
          <p:nvPr/>
        </p:nvSpPr>
        <p:spPr>
          <a:xfrm>
            <a:off x="1314993" y="3192011"/>
            <a:ext cx="10519956" cy="954107"/>
          </a:xfrm>
          <a:prstGeom prst="rect">
            <a:avLst/>
          </a:prstGeom>
        </p:spPr>
        <p:txBody>
          <a:bodyPr wrap="square">
            <a:spAutoFit/>
          </a:bodyPr>
          <a:lstStyle/>
          <a:p>
            <a:r>
              <a:rPr lang="en-US" sz="1400" b="1" dirty="0">
                <a:solidFill>
                  <a:srgbClr val="000000"/>
                </a:solidFill>
                <a:highlight>
                  <a:srgbClr val="FFFFFF"/>
                </a:highlight>
              </a:rPr>
              <a:t> Text field 1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text box default size = 20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2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"30"</a:t>
            </a:r>
            <a:r>
              <a:rPr lang="en-US" sz="1400" dirty="0">
                <a:solidFill>
                  <a:srgbClr val="000000"/>
                </a:solidFill>
                <a:highlight>
                  <a:srgbClr val="FFFFFF"/>
                </a:highlight>
              </a:rPr>
              <a:t> </a:t>
            </a:r>
            <a:r>
              <a:rPr lang="en-US" sz="1400" dirty="0" err="1">
                <a:solidFill>
                  <a:srgbClr val="FF0000"/>
                </a:solidFill>
                <a:highlight>
                  <a:srgbClr val="FFFFFF"/>
                </a:highlight>
              </a:rPr>
              <a:t>maxlength</a:t>
            </a:r>
            <a:r>
              <a:rPr lang="en-US" sz="1400" dirty="0">
                <a:solidFill>
                  <a:srgbClr val="000000"/>
                </a:solidFill>
                <a:highlight>
                  <a:srgbClr val="FFFFFF"/>
                </a:highlight>
              </a:rPr>
              <a:t>=</a:t>
            </a:r>
            <a:r>
              <a:rPr lang="en-US" sz="1400" b="1" dirty="0">
                <a:solidFill>
                  <a:srgbClr val="8000FF"/>
                </a:solidFill>
                <a:highlight>
                  <a:srgbClr val="FFFFFF"/>
                </a:highlight>
              </a:rPr>
              <a:t>"10"</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size="30"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3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00"/>
                </a:solidFill>
                <a:highlight>
                  <a:srgbClr val="FFFFFF"/>
                </a:highlight>
              </a:rPr>
              <a:t> </a:t>
            </a:r>
            <a:r>
              <a:rPr lang="en-US" sz="1400" dirty="0" err="1">
                <a:solidFill>
                  <a:srgbClr val="FF0000"/>
                </a:solidFill>
                <a:highlight>
                  <a:srgbClr val="FFFFFF"/>
                </a:highlight>
              </a:rPr>
              <a:t>maxlength</a:t>
            </a:r>
            <a:r>
              <a:rPr lang="en-US" sz="1400" dirty="0">
                <a:solidFill>
                  <a:srgbClr val="000000"/>
                </a:solidFill>
                <a:highlight>
                  <a:srgbClr val="FFFFFF"/>
                </a:highlight>
              </a:rPr>
              <a:t>=</a:t>
            </a:r>
            <a:r>
              <a:rPr lang="en-US" sz="1400" b="1" dirty="0">
                <a:solidFill>
                  <a:srgbClr val="8000FF"/>
                </a:solidFill>
                <a:highlight>
                  <a:srgbClr val="FFFFFF"/>
                </a:highlight>
              </a:rPr>
              <a:t>"10"</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"entry3"</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"entry3"</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size="5"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4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"12"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"416-"</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"entry4"</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"entry4"</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dirty="0"/>
          </a:p>
        </p:txBody>
      </p:sp>
      <p:pic>
        <p:nvPicPr>
          <p:cNvPr id="5"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630" y="4254491"/>
            <a:ext cx="5239301" cy="116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45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text + </a:t>
            </a:r>
            <a:r>
              <a:rPr lang="en-US" dirty="0" err="1" smtClean="0"/>
              <a:t>datalist</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HTML5 </a:t>
            </a:r>
            <a:r>
              <a:rPr lang="en-US" b="1" dirty="0"/>
              <a:t>&lt;</a:t>
            </a:r>
            <a:r>
              <a:rPr lang="en-US" b="1" dirty="0" err="1"/>
              <a:t>datalist</a:t>
            </a:r>
            <a:r>
              <a:rPr lang="en-US" b="1" dirty="0"/>
              <a:t>&gt; </a:t>
            </a:r>
            <a:r>
              <a:rPr lang="en-US" dirty="0"/>
              <a:t>tag:  specifies a list of pre-defined options for an </a:t>
            </a:r>
            <a:r>
              <a:rPr lang="en-US" b="1" dirty="0"/>
              <a:t>&lt;input type=“text”&gt; </a:t>
            </a:r>
            <a:r>
              <a:rPr lang="en-US" dirty="0"/>
              <a:t>element.</a:t>
            </a:r>
          </a:p>
          <a:p>
            <a:pPr>
              <a:buFont typeface="Arial" panose="020B0604020202020204" pitchFamily="34" charset="0"/>
              <a:buChar char="•"/>
            </a:pPr>
            <a:r>
              <a:rPr lang="en-US" dirty="0" smtClean="0"/>
              <a:t>  Used to </a:t>
            </a:r>
            <a:r>
              <a:rPr lang="en-US" dirty="0"/>
              <a:t>provide an "autocomplete" feature on &lt;input&gt; elements. </a:t>
            </a:r>
          </a:p>
          <a:p>
            <a:pPr>
              <a:buFont typeface="Arial" panose="020B0604020202020204" pitchFamily="34" charset="0"/>
              <a:buChar char="•"/>
            </a:pPr>
            <a:r>
              <a:rPr lang="en-US" dirty="0" smtClean="0"/>
              <a:t>  Users </a:t>
            </a:r>
            <a:r>
              <a:rPr lang="en-US" dirty="0"/>
              <a:t>will see a drop-down list of pre-defined options as they input </a:t>
            </a:r>
            <a:r>
              <a:rPr lang="en-US" dirty="0" smtClean="0"/>
              <a:t>data.</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a:hlinkClick r:id="rId2"/>
              </a:rPr>
              <a:t>input-tags-2.html</a:t>
            </a:r>
            <a:endParaRPr lang="en-US" dirty="0"/>
          </a:p>
          <a:p>
            <a:pPr>
              <a:buFont typeface="Arial" panose="020B0604020202020204" pitchFamily="34" charset="0"/>
              <a:buChar char="•"/>
            </a:pPr>
            <a:endParaRPr lang="en-US" dirty="0" smtClean="0"/>
          </a:p>
        </p:txBody>
      </p:sp>
      <p:sp>
        <p:nvSpPr>
          <p:cNvPr id="4" name="Rectangle 3"/>
          <p:cNvSpPr/>
          <p:nvPr/>
        </p:nvSpPr>
        <p:spPr>
          <a:xfrm>
            <a:off x="1471749" y="3348788"/>
            <a:ext cx="7106194" cy="2031325"/>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list=</a:t>
            </a:r>
            <a:r>
              <a:rPr lang="en-US" sz="1400" b="1" dirty="0">
                <a:solidFill>
                  <a:srgbClr val="8000FF"/>
                </a:solidFill>
                <a:highlight>
                  <a:srgbClr val="FFFFFF"/>
                </a:highlight>
              </a:rPr>
              <a:t>"subjects"</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"course"</a:t>
            </a:r>
            <a:r>
              <a:rPr lang="en-US" sz="1400" dirty="0">
                <a:solidFill>
                  <a:srgbClr val="000000"/>
                </a:solidFill>
                <a:highlight>
                  <a:srgbClr val="FFFFFF"/>
                </a:highlight>
              </a:rPr>
              <a:t> </a:t>
            </a:r>
            <a:r>
              <a:rPr lang="en-US" sz="1400" dirty="0" smtClean="0">
                <a:solidFill>
                  <a:srgbClr val="FF0000"/>
                </a:solidFill>
                <a:highlight>
                  <a:srgbClr val="FFFFFF"/>
                </a:highlight>
              </a:rPr>
              <a:t>placeholder</a:t>
            </a:r>
            <a:r>
              <a:rPr lang="en-US" sz="1400" dirty="0">
                <a:solidFill>
                  <a:srgbClr val="000000"/>
                </a:solidFill>
                <a:highlight>
                  <a:srgbClr val="FFFFFF"/>
                </a:highlight>
              </a:rPr>
              <a:t>=</a:t>
            </a:r>
            <a:r>
              <a:rPr lang="en-US" sz="1400" b="1" dirty="0">
                <a:solidFill>
                  <a:srgbClr val="8000FF"/>
                </a:solidFill>
                <a:highlight>
                  <a:srgbClr val="FFFFFF"/>
                </a:highlight>
              </a:rPr>
              <a:t>"Click here to select</a:t>
            </a:r>
            <a:r>
              <a:rPr lang="en-US" sz="1400" b="1" dirty="0" smtClean="0">
                <a:solidFill>
                  <a:srgbClr val="8000FF"/>
                </a:solidFill>
                <a:highlight>
                  <a:srgbClr val="FFFFFF"/>
                </a:highlight>
              </a:rPr>
              <a:t>" </a:t>
            </a:r>
            <a:r>
              <a:rPr lang="en-US" sz="1400" dirty="0" smtClean="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err="1">
                <a:solidFill>
                  <a:srgbClr val="0000FF"/>
                </a:solidFill>
                <a:highlight>
                  <a:srgbClr val="FFFFFF"/>
                </a:highlight>
              </a:rPr>
              <a:t>datalist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"subjects"</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"APC100"</a:t>
            </a:r>
            <a:r>
              <a:rPr lang="en-US" sz="1400" dirty="0">
                <a:solidFill>
                  <a:srgbClr val="0000FF"/>
                </a:solidFill>
                <a:highlight>
                  <a:srgbClr val="FFFFFF"/>
                </a:highlight>
              </a:rPr>
              <a:t>&gt;</a:t>
            </a:r>
            <a:r>
              <a:rPr lang="en-US" sz="1400" b="1" dirty="0">
                <a:solidFill>
                  <a:srgbClr val="000000"/>
                </a:solidFill>
                <a:highlight>
                  <a:srgbClr val="FFFFFF"/>
                </a:highlight>
              </a:rPr>
              <a:t>APC100</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"EAC150"</a:t>
            </a:r>
            <a:r>
              <a:rPr lang="en-US" sz="1400" dirty="0">
                <a:solidFill>
                  <a:srgbClr val="0000FF"/>
                </a:solidFill>
                <a:highlight>
                  <a:srgbClr val="FFFFFF"/>
                </a:highlight>
              </a:rPr>
              <a:t>&gt;</a:t>
            </a:r>
            <a:r>
              <a:rPr lang="en-US" sz="1400" b="1" dirty="0">
                <a:solidFill>
                  <a:srgbClr val="000000"/>
                </a:solidFill>
                <a:highlight>
                  <a:srgbClr val="FFFFFF"/>
                </a:highlight>
              </a:rPr>
              <a:t>College English</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"ICA002"</a:t>
            </a:r>
            <a:r>
              <a:rPr lang="en-US" sz="1400" dirty="0">
                <a:solidFill>
                  <a:srgbClr val="0000FF"/>
                </a:solidFill>
                <a:highlight>
                  <a:srgbClr val="FFFFFF"/>
                </a:highlight>
              </a:rPr>
              <a:t>&gt;</a:t>
            </a:r>
            <a:r>
              <a:rPr lang="en-US" sz="1400" b="1" dirty="0">
                <a:solidFill>
                  <a:srgbClr val="000000"/>
                </a:solidFill>
                <a:highlight>
                  <a:srgbClr val="FFFFFF"/>
                </a:highlight>
              </a:rPr>
              <a:t>ICA002</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"IPC144"</a:t>
            </a:r>
            <a:r>
              <a:rPr lang="en-US" sz="1400" dirty="0">
                <a:solidFill>
                  <a:srgbClr val="0000FF"/>
                </a:solidFill>
                <a:highlight>
                  <a:srgbClr val="FFFFFF"/>
                </a:highlight>
              </a:rPr>
              <a:t>&gt;</a:t>
            </a:r>
            <a:r>
              <a:rPr lang="en-US" sz="1400" b="1" dirty="0">
                <a:solidFill>
                  <a:srgbClr val="000000"/>
                </a:solidFill>
                <a:highlight>
                  <a:srgbClr val="FFFFFF"/>
                </a:highlight>
              </a:rPr>
              <a:t>IPC144</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fi-FI" sz="1400" dirty="0" smtClean="0">
                <a:solidFill>
                  <a:srgbClr val="0000FF"/>
                </a:solidFill>
                <a:highlight>
                  <a:srgbClr val="FFFFFF"/>
                </a:highlight>
              </a:rPr>
              <a:t>     &lt;</a:t>
            </a:r>
            <a:r>
              <a:rPr lang="fi-FI" sz="1400" dirty="0">
                <a:solidFill>
                  <a:srgbClr val="0000FF"/>
                </a:solidFill>
                <a:highlight>
                  <a:srgbClr val="FFFFFF"/>
                </a:highlight>
              </a:rPr>
              <a:t>option</a:t>
            </a:r>
            <a:r>
              <a:rPr lang="fi-FI" sz="1400" dirty="0">
                <a:solidFill>
                  <a:srgbClr val="000000"/>
                </a:solidFill>
                <a:highlight>
                  <a:srgbClr val="FFFFFF"/>
                </a:highlight>
              </a:rPr>
              <a:t> </a:t>
            </a:r>
            <a:r>
              <a:rPr lang="fi-FI" sz="1400" dirty="0">
                <a:solidFill>
                  <a:srgbClr val="FF0000"/>
                </a:solidFill>
                <a:highlight>
                  <a:srgbClr val="FFFFFF"/>
                </a:highlight>
              </a:rPr>
              <a:t>value</a:t>
            </a:r>
            <a:r>
              <a:rPr lang="fi-FI" sz="1400" dirty="0">
                <a:solidFill>
                  <a:srgbClr val="000000"/>
                </a:solidFill>
                <a:highlight>
                  <a:srgbClr val="FFFFFF"/>
                </a:highlight>
              </a:rPr>
              <a:t>=</a:t>
            </a:r>
            <a:r>
              <a:rPr lang="fi-FI" sz="1400" b="1" dirty="0">
                <a:solidFill>
                  <a:srgbClr val="8000FF"/>
                </a:solidFill>
                <a:highlight>
                  <a:srgbClr val="FFFFFF"/>
                </a:highlight>
              </a:rPr>
              <a:t>"ULI101"</a:t>
            </a:r>
            <a:r>
              <a:rPr lang="fi-FI" sz="1400" dirty="0">
                <a:solidFill>
                  <a:srgbClr val="0000FF"/>
                </a:solidFill>
                <a:highlight>
                  <a:srgbClr val="FFFFFF"/>
                </a:highlight>
              </a:rPr>
              <a:t>&gt;</a:t>
            </a:r>
            <a:r>
              <a:rPr lang="fi-FI" sz="1400" b="1" dirty="0">
                <a:solidFill>
                  <a:srgbClr val="000000"/>
                </a:solidFill>
                <a:highlight>
                  <a:srgbClr val="FFFFFF"/>
                </a:highlight>
              </a:rPr>
              <a:t>ULI101</a:t>
            </a:r>
            <a:r>
              <a:rPr lang="fi-FI" sz="1400" dirty="0">
                <a:solidFill>
                  <a:srgbClr val="0000FF"/>
                </a:solidFill>
                <a:highlight>
                  <a:srgbClr val="FFFFFF"/>
                </a:highlight>
              </a:rPr>
              <a:t>&lt;/option&gt;</a:t>
            </a:r>
            <a:endParaRPr lang="fi-FI"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"IOS110"</a:t>
            </a:r>
            <a:r>
              <a:rPr lang="en-US" sz="1400" dirty="0">
                <a:solidFill>
                  <a:srgbClr val="0000FF"/>
                </a:solidFill>
                <a:highlight>
                  <a:srgbClr val="FFFFFF"/>
                </a:highlight>
              </a:rPr>
              <a:t>&gt;</a:t>
            </a:r>
            <a:r>
              <a:rPr lang="en-US" sz="1400" b="1" dirty="0">
                <a:solidFill>
                  <a:srgbClr val="000000"/>
                </a:solidFill>
                <a:highlight>
                  <a:srgbClr val="FFFFFF"/>
                </a:highlight>
              </a:rPr>
              <a:t>IOS110</a:t>
            </a:r>
            <a:r>
              <a:rPr lang="en-US" sz="1400" dirty="0">
                <a:solidFill>
                  <a:srgbClr val="0000FF"/>
                </a:solidFill>
                <a:highlight>
                  <a:srgbClr val="FFFFFF"/>
                </a:highlight>
              </a:rPr>
              <a:t>&lt;/option</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err="1">
                <a:solidFill>
                  <a:srgbClr val="0000FF"/>
                </a:solidFill>
                <a:highlight>
                  <a:srgbClr val="FFFFFF"/>
                </a:highlight>
              </a:rPr>
              <a:t>datalist</a:t>
            </a:r>
            <a:r>
              <a:rPr lang="en-US" sz="1400" dirty="0">
                <a:solidFill>
                  <a:srgbClr val="0000FF"/>
                </a:solidFill>
                <a:highlight>
                  <a:srgbClr val="FFFFFF"/>
                </a:highlight>
              </a:rPr>
              <a:t>&gt;</a:t>
            </a:r>
            <a:r>
              <a:rPr lang="en-US" sz="1400" b="1" dirty="0">
                <a:solidFill>
                  <a:srgbClr val="000000"/>
                </a:solidFill>
                <a:highlight>
                  <a:srgbClr val="FFFFFF"/>
                </a:highlight>
              </a:rPr>
              <a:t> </a:t>
            </a:r>
            <a:endParaRPr lang="en-US" sz="1400" dirty="0"/>
          </a:p>
        </p:txBody>
      </p:sp>
    </p:spTree>
    <p:extLst>
      <p:ext uri="{BB962C8B-B14F-4D97-AF65-F5344CB8AC3E}">
        <p14:creationId xmlns:p14="http://schemas.microsoft.com/office/powerpoint/2010/main" val="256309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password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smtClean="0"/>
              <a:t>password"</a:t>
            </a:r>
            <a:endParaRPr lang="en-US" b="1" dirty="0"/>
          </a:p>
          <a:p>
            <a:pPr lvl="1">
              <a:buFont typeface="Arial" panose="020B0604020202020204" pitchFamily="34" charset="0"/>
              <a:buChar char="•"/>
            </a:pPr>
            <a:r>
              <a:rPr lang="en-US" dirty="0"/>
              <a:t>A password element is a text input field in which each character typed is displayed as a character such as * or a black dot to conceal the actual value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smtClean="0">
                <a:hlinkClick r:id="rId2"/>
              </a:rPr>
              <a:t>input-tags-1.html</a:t>
            </a:r>
            <a:endParaRPr lang="en-US" dirty="0"/>
          </a:p>
          <a:p>
            <a:endParaRPr lang="en-US" dirty="0"/>
          </a:p>
        </p:txBody>
      </p:sp>
      <p:sp>
        <p:nvSpPr>
          <p:cNvPr id="4" name="Rectangle 3"/>
          <p:cNvSpPr/>
          <p:nvPr/>
        </p:nvSpPr>
        <p:spPr>
          <a:xfrm>
            <a:off x="1410789" y="2959464"/>
            <a:ext cx="8046720" cy="584775"/>
          </a:xfrm>
          <a:prstGeom prst="rect">
            <a:avLst/>
          </a:prstGeom>
        </p:spPr>
        <p:txBody>
          <a:bodyPr wrap="square">
            <a:spAutoFit/>
          </a:bodyPr>
          <a:lstStyle/>
          <a:p>
            <a:r>
              <a:rPr lang="en-US" sz="1600" b="1" dirty="0">
                <a:solidFill>
                  <a:srgbClr val="000000"/>
                </a:solidFill>
                <a:highlight>
                  <a:srgbClr val="FFFFFF"/>
                </a:highlight>
              </a:rPr>
              <a:t>Type in your username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"username"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"Tim Hortons"</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Type </a:t>
            </a:r>
            <a:r>
              <a:rPr lang="en-US" sz="1600" b="1" dirty="0">
                <a:solidFill>
                  <a:srgbClr val="000000"/>
                </a:solidFill>
                <a:highlight>
                  <a:srgbClr val="FFFFFF"/>
                </a:highlight>
              </a:rPr>
              <a:t>in your password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"password"</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"password"</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dirty="0"/>
          </a:p>
        </p:txBody>
      </p:sp>
      <p:pic>
        <p:nvPicPr>
          <p:cNvPr id="5" name="Picture 2" descr="D:\SenecaCollege\INT222-2014Winter\temp\passw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875" y="3754454"/>
            <a:ext cx="4519748" cy="76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26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hidden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="hidden"</a:t>
            </a:r>
          </a:p>
          <a:p>
            <a:pPr lvl="1">
              <a:spcBef>
                <a:spcPts val="1200"/>
              </a:spcBef>
              <a:buFont typeface="Arial" panose="020B0604020202020204" pitchFamily="34" charset="0"/>
              <a:buChar char="•"/>
            </a:pPr>
            <a:r>
              <a:rPr lang="en-US" dirty="0"/>
              <a:t>A hidden input element is an invisible element whose main purpose is to contain data that the user does not enter. This data gets sent to the </a:t>
            </a:r>
            <a:r>
              <a:rPr lang="en-US" dirty="0" smtClean="0"/>
              <a:t>server when </a:t>
            </a:r>
            <a:r>
              <a:rPr lang="en-US" dirty="0"/>
              <a:t>the form is submitted.</a:t>
            </a:r>
          </a:p>
          <a:p>
            <a:pPr lvl="1">
              <a:buFont typeface="Arial" panose="020B0604020202020204" pitchFamily="34" charset="0"/>
              <a:buChar char="•"/>
            </a:pPr>
            <a:r>
              <a:rPr lang="en-US" dirty="0" smtClean="0"/>
              <a:t>Essentially, the </a:t>
            </a:r>
            <a:r>
              <a:rPr lang="en-US" dirty="0"/>
              <a:t>type="hidden" attribute provides a way for delivering a value </a:t>
            </a:r>
            <a:r>
              <a:rPr lang="en-US" dirty="0" smtClean="0"/>
              <a:t>to the </a:t>
            </a:r>
            <a:r>
              <a:rPr lang="en-US" dirty="0"/>
              <a:t>server </a:t>
            </a:r>
            <a:r>
              <a:rPr lang="en-US" dirty="0" smtClean="0"/>
              <a:t>program without the user being aware of it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marL="201168" lvl="1" indent="0">
              <a:buNone/>
            </a:pPr>
            <a:endParaRPr lang="en-US" dirty="0"/>
          </a:p>
          <a:p>
            <a:endParaRPr lang="en-US" dirty="0"/>
          </a:p>
        </p:txBody>
      </p:sp>
      <p:sp>
        <p:nvSpPr>
          <p:cNvPr id="4" name="Rectangle 3"/>
          <p:cNvSpPr/>
          <p:nvPr/>
        </p:nvSpPr>
        <p:spPr>
          <a:xfrm>
            <a:off x="1445622" y="3588529"/>
            <a:ext cx="9143999"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"hidden"</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"value from the form"</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Tree>
    <p:extLst>
      <p:ext uri="{BB962C8B-B14F-4D97-AF65-F5344CB8AC3E}">
        <p14:creationId xmlns:p14="http://schemas.microsoft.com/office/powerpoint/2010/main" val="304128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file</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b="1" dirty="0" smtClean="0"/>
              <a:t>  type</a:t>
            </a:r>
            <a:r>
              <a:rPr lang="en-US" b="1" dirty="0"/>
              <a:t>="file"</a:t>
            </a:r>
          </a:p>
          <a:p>
            <a:pPr lvl="1">
              <a:buFont typeface="Arial" panose="020B0604020202020204" pitchFamily="34" charset="0"/>
              <a:buChar char="•"/>
            </a:pPr>
            <a:r>
              <a:rPr lang="en-US" dirty="0"/>
              <a:t>A file element allows the user to supply a file as input. When the form is submitted, the content of the specified file is sent to the server as the value portion of the name/value pair for this input element.</a:t>
            </a:r>
          </a:p>
          <a:p>
            <a:pPr lvl="1">
              <a:buFont typeface="Arial" panose="020B0604020202020204" pitchFamily="34" charset="0"/>
              <a:buChar char="•"/>
            </a:pPr>
            <a:r>
              <a:rPr lang="en-US" dirty="0"/>
              <a:t>A 'Browse' button is displayed next to the file input element that lets users select a file from their system to use as the value of the file input element. </a:t>
            </a:r>
          </a:p>
          <a:p>
            <a:pPr lvl="1">
              <a:buFont typeface="Arial" panose="020B0604020202020204" pitchFamily="34" charset="0"/>
              <a:buChar char="•"/>
            </a:pPr>
            <a:r>
              <a:rPr lang="en-US" dirty="0"/>
              <a:t>If a form contains a file input element, the value of the </a:t>
            </a:r>
            <a:r>
              <a:rPr lang="en-US" b="1" dirty="0" err="1"/>
              <a:t>enctype</a:t>
            </a:r>
            <a:r>
              <a:rPr lang="en-US" dirty="0"/>
              <a:t> attribute of the </a:t>
            </a:r>
            <a:r>
              <a:rPr lang="en-US" b="1" dirty="0"/>
              <a:t>form tag </a:t>
            </a:r>
            <a:r>
              <a:rPr lang="en-US" dirty="0"/>
              <a:t>should be </a:t>
            </a:r>
            <a:r>
              <a:rPr lang="en-US" b="1" dirty="0"/>
              <a:t>'multipart/form-data</a:t>
            </a:r>
            <a:r>
              <a:rPr lang="en-US" b="1" dirty="0" smtClean="0"/>
              <a:t>'</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lvl="1">
              <a:buFont typeface="Arial" panose="020B0604020202020204" pitchFamily="34" charset="0"/>
              <a:buChar char="•"/>
            </a:pPr>
            <a:endParaRPr lang="en-US" dirty="0"/>
          </a:p>
        </p:txBody>
      </p:sp>
      <p:sp>
        <p:nvSpPr>
          <p:cNvPr id="4" name="Rectangle 3"/>
          <p:cNvSpPr/>
          <p:nvPr/>
        </p:nvSpPr>
        <p:spPr>
          <a:xfrm>
            <a:off x="1436915" y="3796454"/>
            <a:ext cx="8107680" cy="584775"/>
          </a:xfrm>
          <a:prstGeom prst="rect">
            <a:avLst/>
          </a:prstGeom>
        </p:spPr>
        <p:txBody>
          <a:bodyPr wrap="square">
            <a:spAutoFit/>
          </a:bodyPr>
          <a:lstStyle/>
          <a:p>
            <a:r>
              <a:rPr lang="en-US" sz="1600" b="1" dirty="0">
                <a:solidFill>
                  <a:srgbClr val="000000"/>
                </a:solidFill>
                <a:highlight>
                  <a:srgbClr val="FFFFFF"/>
                </a:highlight>
              </a:rPr>
              <a:t>Student 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Upload </a:t>
            </a:r>
            <a:r>
              <a:rPr lang="en-US" sz="1600" b="1" dirty="0">
                <a:solidFill>
                  <a:srgbClr val="000000"/>
                </a:solidFill>
                <a:highlight>
                  <a:srgbClr val="FFFFFF"/>
                </a:highlight>
              </a:rPr>
              <a:t>your assignment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"file"</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"assignment"</a:t>
            </a:r>
            <a:r>
              <a:rPr lang="en-US" sz="1600" dirty="0">
                <a:solidFill>
                  <a:srgbClr val="000000"/>
                </a:solidFill>
                <a:highlight>
                  <a:srgbClr val="FFFFFF"/>
                </a:highlight>
              </a:rPr>
              <a:t>  </a:t>
            </a:r>
            <a:r>
              <a:rPr lang="en-US" sz="1600" dirty="0">
                <a:solidFill>
                  <a:srgbClr val="FF0000"/>
                </a:solidFill>
                <a:highlight>
                  <a:srgbClr val="FFFFFF"/>
                </a:highlight>
              </a:rPr>
              <a:t>multiple</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pic>
        <p:nvPicPr>
          <p:cNvPr id="5"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915" y="4489603"/>
            <a:ext cx="4471710" cy="78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button &amp; image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="button</a:t>
            </a:r>
            <a:r>
              <a:rPr lang="en-US" b="1" dirty="0" smtClean="0"/>
              <a:t>"</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a:t>
            </a:r>
            <a:r>
              <a:rPr lang="en-US" b="1" dirty="0" smtClean="0"/>
              <a:t>type</a:t>
            </a:r>
            <a:r>
              <a:rPr lang="en-US" b="1" dirty="0"/>
              <a:t>="image"</a:t>
            </a:r>
          </a:p>
          <a:p>
            <a:pPr lvl="1">
              <a:buFont typeface="Arial" panose="020B0604020202020204" pitchFamily="34" charset="0"/>
              <a:buChar char="•"/>
            </a:pPr>
            <a:r>
              <a:rPr lang="en-US" dirty="0"/>
              <a:t>Places an image, serving as a custom button in place of the submit button. When a user clicks the image, the form is submitted to the server.</a:t>
            </a:r>
          </a:p>
          <a:p>
            <a:pPr lvl="1"/>
            <a:endParaRPr lang="en-US" dirty="0" smtClean="0"/>
          </a:p>
          <a:p>
            <a:pPr lvl="1"/>
            <a:endParaRPr lang="en-US" dirty="0"/>
          </a:p>
          <a:p>
            <a:pPr lvl="1"/>
            <a:endParaRPr lang="en-US" dirty="0" smtClean="0"/>
          </a:p>
          <a:p>
            <a:pPr lvl="1"/>
            <a:endParaRPr lang="en-US" dirty="0"/>
          </a:p>
          <a:p>
            <a:pPr lvl="1"/>
            <a:endParaRPr lang="en-US" dirty="0" smtClean="0"/>
          </a:p>
          <a:p>
            <a:pPr lvl="1">
              <a:buFont typeface="Arial" panose="020B0604020202020204" pitchFamily="34" charset="0"/>
              <a:buChar char="•"/>
            </a:pPr>
            <a:r>
              <a:rPr lang="en-US" dirty="0" smtClean="0"/>
              <a:t>  </a:t>
            </a:r>
            <a:r>
              <a:rPr lang="en-US" sz="1600" dirty="0" smtClean="0"/>
              <a:t>Example</a:t>
            </a:r>
            <a:r>
              <a:rPr lang="en-US" dirty="0"/>
              <a:t>: </a:t>
            </a:r>
            <a:r>
              <a:rPr lang="en-US" dirty="0">
                <a:hlinkClick r:id="rId2"/>
              </a:rPr>
              <a:t>input-tags-1.html</a:t>
            </a:r>
            <a:endParaRPr lang="en-US" dirty="0"/>
          </a:p>
        </p:txBody>
      </p:sp>
      <p:sp>
        <p:nvSpPr>
          <p:cNvPr id="4" name="Rectangle 3"/>
          <p:cNvSpPr/>
          <p:nvPr/>
        </p:nvSpPr>
        <p:spPr>
          <a:xfrm>
            <a:off x="1222320" y="2260265"/>
            <a:ext cx="4471352" cy="338554"/>
          </a:xfrm>
          <a:prstGeom prst="rect">
            <a:avLst/>
          </a:prstGeom>
        </p:spPr>
        <p:txBody>
          <a:bodyPr wrap="non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"Press This Button"</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
        <p:nvSpPr>
          <p:cNvPr id="5" name="Rectangle 4"/>
          <p:cNvSpPr/>
          <p:nvPr/>
        </p:nvSpPr>
        <p:spPr>
          <a:xfrm>
            <a:off x="1480457" y="3769131"/>
            <a:ext cx="6096000" cy="584775"/>
          </a:xfrm>
          <a:prstGeom prst="rect">
            <a:avLst/>
          </a:prstGeom>
        </p:spPr>
        <p:txBody>
          <a:bodyPr>
            <a:spAutoFit/>
          </a:bodyPr>
          <a:lstStyle/>
          <a:p>
            <a:r>
              <a:rPr lang="en-US" sz="1600" b="1" dirty="0">
                <a:solidFill>
                  <a:srgbClr val="000000"/>
                </a:solidFill>
                <a:highlight>
                  <a:srgbClr val="FFFFFF"/>
                </a:highlight>
              </a:rPr>
              <a:t>Search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"entry6"</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"image"</a:t>
            </a:r>
            <a:r>
              <a:rPr lang="en-US" sz="1600" dirty="0">
                <a:solidFill>
                  <a:srgbClr val="000000"/>
                </a:solidFill>
                <a:highlight>
                  <a:srgbClr val="FFFFFF"/>
                </a:highlight>
              </a:rPr>
              <a:t> </a:t>
            </a:r>
            <a:r>
              <a:rPr lang="en-US" sz="1600" dirty="0" err="1">
                <a:solidFill>
                  <a:srgbClr val="FF0000"/>
                </a:solidFill>
                <a:highlight>
                  <a:srgbClr val="FFFFFF"/>
                </a:highlight>
              </a:rPr>
              <a:t>src</a:t>
            </a:r>
            <a:r>
              <a:rPr lang="en-US" sz="1600" dirty="0">
                <a:solidFill>
                  <a:srgbClr val="000000"/>
                </a:solidFill>
                <a:highlight>
                  <a:srgbClr val="FFFFFF"/>
                </a:highlight>
              </a:rPr>
              <a:t>=</a:t>
            </a:r>
            <a:r>
              <a:rPr lang="en-US" sz="1600" b="1" dirty="0">
                <a:solidFill>
                  <a:srgbClr val="8000FF"/>
                </a:solidFill>
                <a:highlight>
                  <a:srgbClr val="FFFFFF"/>
                </a:highlight>
              </a:rPr>
              <a:t>"gogetit.gif"</a:t>
            </a:r>
            <a:r>
              <a:rPr lang="en-US" sz="1600" dirty="0">
                <a:solidFill>
                  <a:srgbClr val="000000"/>
                </a:solidFill>
                <a:highlight>
                  <a:srgbClr val="FFFFFF"/>
                </a:highlight>
              </a:rPr>
              <a:t> </a:t>
            </a:r>
            <a:r>
              <a:rPr lang="en-US" sz="1600" dirty="0">
                <a:solidFill>
                  <a:srgbClr val="FF0000"/>
                </a:solidFill>
                <a:highlight>
                  <a:srgbClr val="FFFFFF"/>
                </a:highlight>
              </a:rPr>
              <a:t>alt</a:t>
            </a:r>
            <a:r>
              <a:rPr lang="en-US" sz="1600" dirty="0">
                <a:solidFill>
                  <a:srgbClr val="000000"/>
                </a:solidFill>
                <a:highlight>
                  <a:srgbClr val="FFFFFF"/>
                </a:highlight>
              </a:rPr>
              <a:t>=</a:t>
            </a:r>
            <a:r>
              <a:rPr lang="en-US" sz="1600" b="1" dirty="0">
                <a:solidFill>
                  <a:srgbClr val="8000FF"/>
                </a:solidFill>
                <a:highlight>
                  <a:srgbClr val="FFFFFF"/>
                </a:highlight>
              </a:rPr>
              <a:t>"get it"</a:t>
            </a:r>
            <a:r>
              <a:rPr lang="en-US" sz="1600" dirty="0">
                <a:solidFill>
                  <a:srgbClr val="0000FF"/>
                </a:solidFill>
                <a:highlight>
                  <a:srgbClr val="FFFFFF"/>
                </a:highlight>
              </a:rPr>
              <a:t>&gt;</a:t>
            </a:r>
            <a:endParaRPr lang="en-US" sz="1600" dirty="0"/>
          </a:p>
        </p:txBody>
      </p:sp>
      <p:pic>
        <p:nvPicPr>
          <p:cNvPr id="6" name="Picture 2" descr="C:\Users\HP\Desktop\tmp\4.png"/>
          <p:cNvPicPr>
            <a:picLocks noChangeAspect="1" noChangeArrowheads="1"/>
          </p:cNvPicPr>
          <p:nvPr/>
        </p:nvPicPr>
        <p:blipFill>
          <a:blip r:embed="rId3" cstate="print"/>
          <a:srcRect/>
          <a:stretch>
            <a:fillRect/>
          </a:stretch>
        </p:blipFill>
        <p:spPr bwMode="auto">
          <a:xfrm>
            <a:off x="1480457" y="4522216"/>
            <a:ext cx="3324497" cy="464823"/>
          </a:xfrm>
          <a:prstGeom prst="rect">
            <a:avLst/>
          </a:prstGeom>
          <a:noFill/>
        </p:spPr>
      </p:pic>
    </p:spTree>
    <p:extLst>
      <p:ext uri="{BB962C8B-B14F-4D97-AF65-F5344CB8AC3E}">
        <p14:creationId xmlns:p14="http://schemas.microsoft.com/office/powerpoint/2010/main" val="33091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submit </a:t>
            </a:r>
            <a:r>
              <a:rPr lang="en-US" dirty="0"/>
              <a:t>&amp; </a:t>
            </a:r>
            <a:r>
              <a:rPr lang="en-US" dirty="0" smtClean="0"/>
              <a:t>reset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="submit"</a:t>
            </a:r>
          </a:p>
          <a:p>
            <a:pPr lvl="1">
              <a:buFont typeface="Arial" panose="020B0604020202020204" pitchFamily="34" charset="0"/>
              <a:buChar char="•"/>
            </a:pPr>
            <a:r>
              <a:rPr lang="en-US" dirty="0"/>
              <a:t>When a user clicks a submit button, the form is </a:t>
            </a:r>
            <a:r>
              <a:rPr lang="en-US" dirty="0" smtClean="0"/>
              <a:t>submitted (that </a:t>
            </a:r>
            <a:r>
              <a:rPr lang="en-US" dirty="0"/>
              <a:t>the action specified for the form is </a:t>
            </a:r>
            <a:r>
              <a:rPr lang="en-US" dirty="0" smtClean="0"/>
              <a:t>invoked).</a:t>
            </a:r>
          </a:p>
          <a:p>
            <a:pPr lvl="1">
              <a:buFont typeface="Arial" panose="020B0604020202020204" pitchFamily="34" charset="0"/>
              <a:buChar char="•"/>
            </a:pPr>
            <a:r>
              <a:rPr lang="en-US" dirty="0" smtClean="0"/>
              <a:t>Default </a:t>
            </a:r>
            <a:r>
              <a:rPr lang="en-US" b="1" dirty="0" smtClean="0"/>
              <a:t>value </a:t>
            </a:r>
            <a:r>
              <a:rPr lang="en-US" dirty="0" smtClean="0"/>
              <a:t>attribute: "Submit Query"</a:t>
            </a:r>
            <a:endParaRPr lang="en-US" dirty="0"/>
          </a:p>
          <a:p>
            <a:pPr>
              <a:buFont typeface="Arial" panose="020B0604020202020204" pitchFamily="34" charset="0"/>
              <a:buChar char="•"/>
            </a:pPr>
            <a:r>
              <a:rPr lang="en-US" b="1" dirty="0" smtClean="0"/>
              <a:t>  type</a:t>
            </a:r>
            <a:r>
              <a:rPr lang="en-US" b="1" dirty="0"/>
              <a:t>="reset"</a:t>
            </a:r>
          </a:p>
          <a:p>
            <a:pPr lvl="1">
              <a:buFont typeface="Arial" panose="020B0604020202020204" pitchFamily="34" charset="0"/>
              <a:buChar char="•"/>
            </a:pPr>
            <a:r>
              <a:rPr lang="en-US" dirty="0"/>
              <a:t>When a user clicks a reset button, all elements in the form are reset to their </a:t>
            </a:r>
            <a:r>
              <a:rPr lang="en-US" dirty="0" smtClean="0"/>
              <a:t>original values</a:t>
            </a:r>
          </a:p>
          <a:p>
            <a:pPr lvl="1">
              <a:buFont typeface="Arial" panose="020B0604020202020204" pitchFamily="34" charset="0"/>
              <a:buChar char="•"/>
            </a:pPr>
            <a:r>
              <a:rPr lang="en-US" dirty="0"/>
              <a:t>Default </a:t>
            </a:r>
            <a:r>
              <a:rPr lang="en-US" b="1" dirty="0"/>
              <a:t>value </a:t>
            </a:r>
            <a:r>
              <a:rPr lang="en-US" dirty="0"/>
              <a:t>attribute: </a:t>
            </a:r>
            <a:r>
              <a:rPr lang="en-US" dirty="0" smtClean="0"/>
              <a:t>"Reset"</a:t>
            </a:r>
            <a:endParaRPr lang="en-US" dirty="0"/>
          </a:p>
        </p:txBody>
      </p:sp>
      <p:sp>
        <p:nvSpPr>
          <p:cNvPr id="4" name="Rectangle 3"/>
          <p:cNvSpPr/>
          <p:nvPr/>
        </p:nvSpPr>
        <p:spPr>
          <a:xfrm>
            <a:off x="1254035" y="4326971"/>
            <a:ext cx="6096000" cy="584775"/>
          </a:xfrm>
          <a:prstGeom prst="rect">
            <a:avLst/>
          </a:prstGeom>
        </p:spPr>
        <p:txBody>
          <a:bodyPr>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"reset"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smtClean="0">
                <a:solidFill>
                  <a:srgbClr val="000000"/>
                </a:solidFill>
                <a:highlight>
                  <a:srgbClr val="FFFFFF"/>
                </a:highlight>
              </a:rPr>
              <a:t>=</a:t>
            </a:r>
            <a:r>
              <a:rPr lang="en-US" sz="1600" b="1" dirty="0" smtClean="0">
                <a:solidFill>
                  <a:srgbClr val="8000FF"/>
                </a:solidFill>
                <a:highlight>
                  <a:srgbClr val="FFFFFF"/>
                </a:highlight>
              </a:rPr>
              <a:t>"   Clear   "</a:t>
            </a:r>
            <a:r>
              <a:rPr lang="en-US" sz="1600" dirty="0" smtClean="0">
                <a:solidFill>
                  <a:srgbClr val="0000FF"/>
                </a:solidFill>
                <a:highlight>
                  <a:srgbClr val="FFFFFF"/>
                </a:highlight>
              </a:rPr>
              <a:t>&gt;</a:t>
            </a:r>
            <a:endParaRPr lang="en-US" sz="1600" dirty="0"/>
          </a:p>
        </p:txBody>
      </p:sp>
      <p:pic>
        <p:nvPicPr>
          <p:cNvPr id="5"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5" y="5074983"/>
            <a:ext cx="3040455" cy="63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2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checkbox</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type="checkbox"</a:t>
            </a:r>
            <a:endParaRPr lang="en-US" b="1" dirty="0"/>
          </a:p>
          <a:p>
            <a:pPr lvl="1">
              <a:spcBef>
                <a:spcPts val="1200"/>
              </a:spcBef>
              <a:buFont typeface="Arial" panose="020B0604020202020204" pitchFamily="34" charset="0"/>
              <a:buChar char="•"/>
            </a:pPr>
            <a:r>
              <a:rPr lang="en-US" dirty="0"/>
              <a:t>A checkbox element is a toggle that the user can select (switch on) or deselect (switch off.)</a:t>
            </a:r>
          </a:p>
          <a:p>
            <a:pPr lvl="1">
              <a:buFont typeface="Arial" panose="020B0604020202020204" pitchFamily="34" charset="0"/>
              <a:buChar char="•"/>
            </a:pPr>
            <a:r>
              <a:rPr lang="en-US" dirty="0"/>
              <a:t>All checkbox items should </a:t>
            </a:r>
            <a:r>
              <a:rPr lang="en-US" b="1" dirty="0"/>
              <a:t>have the same name</a:t>
            </a:r>
            <a:r>
              <a:rPr lang="en-US" dirty="0"/>
              <a:t> indicating they are in the same group.</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pPr lvl="1">
              <a:buFont typeface="Arial" panose="020B0604020202020204" pitchFamily="34" charset="0"/>
              <a:buChar char="•"/>
            </a:pPr>
            <a:r>
              <a:rPr lang="en-US" dirty="0" smtClean="0"/>
              <a:t>Example</a:t>
            </a:r>
            <a:r>
              <a:rPr lang="en-US" dirty="0"/>
              <a:t>: </a:t>
            </a:r>
            <a:r>
              <a:rPr lang="en-US" dirty="0" smtClean="0">
                <a:hlinkClick r:id="rId2"/>
              </a:rPr>
              <a:t>input-tags-2.html</a:t>
            </a:r>
            <a:endParaRPr lang="en-US" dirty="0" smtClean="0"/>
          </a:p>
          <a:p>
            <a:pPr lvl="1">
              <a:buFont typeface="Arial" panose="020B0604020202020204" pitchFamily="34" charset="0"/>
              <a:buChar char="•"/>
            </a:pPr>
            <a:r>
              <a:rPr lang="en-US" b="1" dirty="0" smtClean="0"/>
              <a:t>NOTE</a:t>
            </a:r>
            <a:r>
              <a:rPr lang="en-US" dirty="0" smtClean="0"/>
              <a:t>: </a:t>
            </a:r>
            <a:r>
              <a:rPr lang="en-US" b="1" dirty="0" smtClean="0"/>
              <a:t>&lt;input&gt; </a:t>
            </a:r>
            <a:r>
              <a:rPr lang="en-US" dirty="0" smtClean="0"/>
              <a:t>is an "empty tag" – it is the "</a:t>
            </a:r>
            <a:r>
              <a:rPr lang="en-US" b="1" dirty="0" smtClean="0"/>
              <a:t>name</a:t>
            </a:r>
            <a:r>
              <a:rPr lang="en-US" dirty="0" smtClean="0"/>
              <a:t>" &amp; "</a:t>
            </a:r>
            <a:r>
              <a:rPr lang="en-US" b="1" dirty="0" smtClean="0"/>
              <a:t>value</a:t>
            </a:r>
            <a:r>
              <a:rPr lang="en-US" dirty="0" smtClean="0"/>
              <a:t>" attributes that are sent to the server</a:t>
            </a:r>
            <a:endParaRPr lang="en-US" dirty="0"/>
          </a:p>
        </p:txBody>
      </p:sp>
      <p:sp>
        <p:nvSpPr>
          <p:cNvPr id="4" name="Rectangle 3"/>
          <p:cNvSpPr/>
          <p:nvPr/>
        </p:nvSpPr>
        <p:spPr>
          <a:xfrm>
            <a:off x="1445624" y="2903307"/>
            <a:ext cx="9161418" cy="954107"/>
          </a:xfrm>
          <a:prstGeom prst="rect">
            <a:avLst/>
          </a:prstGeom>
        </p:spPr>
        <p:txBody>
          <a:bodyPr wrap="square">
            <a:spAutoFit/>
          </a:bodyPr>
          <a:lstStyle/>
          <a:p>
            <a:r>
              <a:rPr lang="en-US" sz="1400" dirty="0">
                <a:solidFill>
                  <a:srgbClr val="0000FF"/>
                </a:solidFill>
                <a:highlight>
                  <a:srgbClr val="FFFFFF"/>
                </a:highlight>
              </a:rPr>
              <a:t>&lt;p&gt;</a:t>
            </a:r>
            <a:r>
              <a:rPr lang="en-US" sz="1400" b="1" dirty="0">
                <a:solidFill>
                  <a:srgbClr val="000000"/>
                </a:solidFill>
                <a:highlight>
                  <a:srgbClr val="FFFFFF"/>
                </a:highlight>
              </a:rPr>
              <a:t>Which operating system do you use? </a:t>
            </a:r>
            <a:r>
              <a:rPr lang="en-US" sz="1400" dirty="0">
                <a:solidFill>
                  <a:srgbClr val="0000FF"/>
                </a:solidFill>
                <a:highlight>
                  <a:srgbClr val="FFFFFF"/>
                </a:highlight>
              </a:rPr>
              <a:t>&lt;/p&gt;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Windows 8</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"system_type-4"</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Unix</a:t>
            </a:r>
            <a:endParaRPr lang="en-US" sz="1400" dirty="0"/>
          </a:p>
        </p:txBody>
      </p:sp>
      <p:pic>
        <p:nvPicPr>
          <p:cNvPr id="5"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292" y="4043066"/>
            <a:ext cx="2802592" cy="96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45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 </a:t>
            </a:r>
            <a:r>
              <a:rPr lang="en-US" b="1" dirty="0" smtClean="0">
                <a:solidFill>
                  <a:srgbClr val="FF0000"/>
                </a:solidFill>
              </a:rPr>
              <a:t>check </a:t>
            </a:r>
            <a:r>
              <a:rPr lang="en-US" b="1" dirty="0" err="1" smtClean="0">
                <a:solidFill>
                  <a:srgbClr val="FF0000"/>
                </a:solidFill>
              </a:rPr>
              <a:t>myseneca</a:t>
            </a:r>
            <a:r>
              <a:rPr lang="en-US" b="1" dirty="0" smtClean="0">
                <a:solidFill>
                  <a:srgbClr val="FF0000"/>
                </a:solidFill>
              </a:rPr>
              <a:t> for assignment </a:t>
            </a:r>
            <a:r>
              <a:rPr lang="en-US" b="1" smtClean="0">
                <a:solidFill>
                  <a:srgbClr val="FF0000"/>
                </a:solidFill>
              </a:rPr>
              <a:t>due date</a:t>
            </a:r>
            <a:endParaRPr lang="en-US" b="1" dirty="0"/>
          </a:p>
        </p:txBody>
      </p:sp>
    </p:spTree>
    <p:extLst>
      <p:ext uri="{BB962C8B-B14F-4D97-AF65-F5344CB8AC3E}">
        <p14:creationId xmlns:p14="http://schemas.microsoft.com/office/powerpoint/2010/main" val="399598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radio</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a:t>
            </a:r>
            <a:r>
              <a:rPr lang="en-US" b="1" dirty="0" smtClean="0"/>
              <a:t>type</a:t>
            </a:r>
            <a:r>
              <a:rPr lang="en-US" b="1" dirty="0"/>
              <a:t>="radio"</a:t>
            </a:r>
          </a:p>
          <a:p>
            <a:pPr lvl="1">
              <a:spcBef>
                <a:spcPts val="1200"/>
              </a:spcBef>
              <a:buFont typeface="Arial" panose="020B0604020202020204" pitchFamily="34" charset="0"/>
              <a:buChar char="•"/>
            </a:pPr>
            <a:r>
              <a:rPr lang="en-US" dirty="0"/>
              <a:t>A radio element is a radio button. </a:t>
            </a:r>
          </a:p>
          <a:p>
            <a:pPr lvl="1">
              <a:buFont typeface="Arial" panose="020B0604020202020204" pitchFamily="34" charset="0"/>
              <a:buChar char="•"/>
            </a:pPr>
            <a:r>
              <a:rPr lang="en-US" dirty="0"/>
              <a:t>Only one radio button in the set can be selected at one time..</a:t>
            </a:r>
          </a:p>
          <a:p>
            <a:pPr lvl="1">
              <a:buFont typeface="Arial" panose="020B0604020202020204" pitchFamily="34" charset="0"/>
              <a:buChar char="•"/>
            </a:pPr>
            <a:r>
              <a:rPr lang="en-US" dirty="0"/>
              <a:t>All radio button items must</a:t>
            </a:r>
            <a:r>
              <a:rPr lang="en-US" b="1" dirty="0"/>
              <a:t> have the same name </a:t>
            </a:r>
            <a:r>
              <a:rPr lang="en-US" dirty="0"/>
              <a:t>indicating they are in the same group</a:t>
            </a:r>
            <a:r>
              <a:rPr lang="en-US" dirty="0" smtClean="0"/>
              <a: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a:hlinkClick r:id="rId2"/>
              </a:rPr>
              <a:t>input-tags-2.html</a:t>
            </a:r>
            <a:endParaRPr lang="en-US" dirty="0"/>
          </a:p>
          <a:p>
            <a:pPr lvl="1">
              <a:buFont typeface="Arial" panose="020B0604020202020204" pitchFamily="34" charset="0"/>
              <a:buChar char="•"/>
            </a:pPr>
            <a:endParaRPr lang="en-US" dirty="0"/>
          </a:p>
        </p:txBody>
      </p:sp>
      <p:sp>
        <p:nvSpPr>
          <p:cNvPr id="4" name="Rectangle 3"/>
          <p:cNvSpPr/>
          <p:nvPr/>
        </p:nvSpPr>
        <p:spPr>
          <a:xfrm>
            <a:off x="1410790" y="3256062"/>
            <a:ext cx="7297782" cy="1938992"/>
          </a:xfrm>
          <a:prstGeom prst="rect">
            <a:avLst/>
          </a:prstGeom>
        </p:spPr>
        <p:txBody>
          <a:bodyPr wrap="square">
            <a:spAutoFit/>
          </a:bodyPr>
          <a:lstStyle/>
          <a:p>
            <a:r>
              <a:rPr lang="en-US" sz="1200" dirty="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b="1" dirty="0">
                <a:solidFill>
                  <a:srgbClr val="000000"/>
                </a:solidFill>
                <a:highlight>
                  <a:srgbClr val="FFFFFF"/>
                </a:highlight>
              </a:rPr>
              <a:t> </a:t>
            </a:r>
            <a:r>
              <a:rPr lang="en-US" sz="1200" b="1" dirty="0" smtClean="0">
                <a:solidFill>
                  <a:srgbClr val="000000"/>
                </a:solidFill>
                <a:highlight>
                  <a:srgbClr val="FFFFFF"/>
                </a:highlight>
              </a:rPr>
              <a:t>    </a:t>
            </a:r>
            <a:r>
              <a:rPr lang="en-US" sz="1200" dirty="0" smtClean="0">
                <a:solidFill>
                  <a:srgbClr val="0000FF"/>
                </a:solidFill>
                <a:highlight>
                  <a:srgbClr val="FFFFFF"/>
                </a:highlight>
              </a:rPr>
              <a:t>&lt;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"paymethod-1"</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"cash"</a:t>
            </a:r>
            <a:r>
              <a:rPr lang="en-US" sz="1200" dirty="0">
                <a:solidFill>
                  <a:srgbClr val="000000"/>
                </a:solidFill>
                <a:highlight>
                  <a:srgbClr val="FFFFFF"/>
                </a:highlight>
              </a:rPr>
              <a:t> </a:t>
            </a:r>
            <a:r>
              <a:rPr lang="en-US" sz="1200" dirty="0">
                <a:solidFill>
                  <a:srgbClr val="FF0000"/>
                </a:solidFill>
                <a:highlight>
                  <a:srgbClr val="FFFFFF"/>
                </a:highlight>
              </a:rPr>
              <a:t>checked</a:t>
            </a:r>
            <a:r>
              <a:rPr lang="en-US" sz="1200" dirty="0">
                <a:solidFill>
                  <a:srgbClr val="0000FF"/>
                </a:solidFill>
                <a:highlight>
                  <a:srgbClr val="FFFFFF"/>
                </a:highlight>
              </a:rPr>
              <a:t>&gt;</a:t>
            </a:r>
            <a:r>
              <a:rPr lang="en-US" sz="1200" b="1" dirty="0">
                <a:solidFill>
                  <a:srgbClr val="000000"/>
                </a:solidFill>
                <a:highlight>
                  <a:srgbClr val="FFFFFF"/>
                </a:highlight>
              </a:rPr>
              <a:t>Cash</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"paymethod-2"</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cheque</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err="1">
                <a:solidFill>
                  <a:srgbClr val="000000"/>
                </a:solidFill>
                <a:highlight>
                  <a:srgbClr val="FFFFFF"/>
                </a:highlight>
              </a:rPr>
              <a:t>Cheque</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li&gt;&lt;mark&gt;</a:t>
            </a:r>
            <a:r>
              <a:rPr lang="en-US" sz="1200" b="1" dirty="0">
                <a:solidFill>
                  <a:srgbClr val="000000"/>
                </a:solidFill>
                <a:highlight>
                  <a:srgbClr val="FFFFFF"/>
                </a:highlight>
              </a:rPr>
              <a:t>Credit card</a:t>
            </a:r>
            <a:r>
              <a:rPr lang="en-US" sz="1200" dirty="0">
                <a:solidFill>
                  <a:srgbClr val="0000FF"/>
                </a:solidFill>
                <a:highlight>
                  <a:srgbClr val="FFFFFF"/>
                </a:highlight>
              </a:rPr>
              <a:t>&lt;/mark&gt;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"paymethod-3"</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mastercard</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a:solidFill>
                  <a:srgbClr val="000000"/>
                </a:solidFill>
                <a:highlight>
                  <a:srgbClr val="FFFFFF"/>
                </a:highlight>
              </a:rPr>
              <a:t> </a:t>
            </a:r>
            <a:r>
              <a:rPr lang="en-US" sz="1200" b="1" dirty="0" err="1">
                <a:solidFill>
                  <a:srgbClr val="000000"/>
                </a:solidFill>
                <a:highlight>
                  <a:srgbClr val="FFFFFF"/>
                </a:highlight>
              </a:rPr>
              <a:t>Mastercard</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"paymethod-4"</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"visa"</a:t>
            </a:r>
            <a:r>
              <a:rPr lang="en-US" sz="1200" dirty="0">
                <a:solidFill>
                  <a:srgbClr val="0000FF"/>
                </a:solidFill>
                <a:highlight>
                  <a:srgbClr val="FFFFFF"/>
                </a:highlight>
              </a:rPr>
              <a:t>&gt;</a:t>
            </a:r>
            <a:r>
              <a:rPr lang="en-US" sz="1200" b="1" dirty="0">
                <a:solidFill>
                  <a:srgbClr val="000000"/>
                </a:solidFill>
                <a:highlight>
                  <a:srgbClr val="FFFFFF"/>
                </a:highlight>
              </a:rPr>
              <a:t>Visa</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dirty="0" smtClean="0">
                <a:solidFill>
                  <a:srgbClr val="0000FF"/>
                </a:solidFill>
                <a:highlight>
                  <a:srgbClr val="FFFFFF"/>
                </a:highlight>
              </a:rPr>
              <a:t>     &lt;/</a:t>
            </a:r>
            <a:r>
              <a:rPr lang="en-US" sz="1200" dirty="0">
                <a:solidFill>
                  <a:srgbClr val="0000FF"/>
                </a:solidFill>
                <a:highlight>
                  <a:srgbClr val="FFFFFF"/>
                </a:highlight>
              </a:rPr>
              <a:t>li&gt;</a:t>
            </a:r>
            <a:r>
              <a:rPr lang="en-US" sz="1200" b="1" dirty="0">
                <a:solidFill>
                  <a:srgbClr val="000000"/>
                </a:solidFill>
                <a:highlight>
                  <a:srgbClr val="FFFFFF"/>
                </a:highlight>
              </a:rPr>
              <a:t> </a:t>
            </a:r>
          </a:p>
          <a:p>
            <a:r>
              <a:rPr lang="en-US" sz="1200" dirty="0" smtClean="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dirty="0"/>
          </a:p>
        </p:txBody>
      </p:sp>
      <p:pic>
        <p:nvPicPr>
          <p:cNvPr id="5" name="Picture 1" descr="D:\SenecaCollege\INT222-2014Winter\temp\rad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7286" y="3325103"/>
            <a:ext cx="2169680" cy="118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771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 additional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following are additional (other than type) attributes that work with the input tag. </a:t>
            </a:r>
          </a:p>
          <a:p>
            <a:pPr lvl="1">
              <a:buFont typeface="Arial" panose="020B0604020202020204" pitchFamily="34" charset="0"/>
              <a:buChar char="•"/>
            </a:pPr>
            <a:r>
              <a:rPr lang="en-US" dirty="0"/>
              <a:t>Global attributes: id, class, style, title, </a:t>
            </a:r>
            <a:r>
              <a:rPr lang="en-US" dirty="0" err="1"/>
              <a:t>tabindex</a:t>
            </a:r>
            <a:endParaRPr lang="en-US" dirty="0"/>
          </a:p>
          <a:p>
            <a:pPr lvl="1">
              <a:buFont typeface="Arial" panose="020B0604020202020204" pitchFamily="34" charset="0"/>
              <a:buChar char="•"/>
            </a:pPr>
            <a:r>
              <a:rPr lang="en-US" dirty="0"/>
              <a:t>&lt;input&gt; specific attributes: name, value, checked, size, </a:t>
            </a:r>
            <a:r>
              <a:rPr lang="en-US" dirty="0" err="1"/>
              <a:t>maxlength</a:t>
            </a:r>
            <a:r>
              <a:rPr lang="en-US" dirty="0"/>
              <a:t>, disabled, </a:t>
            </a:r>
            <a:r>
              <a:rPr lang="en-US" dirty="0" err="1"/>
              <a:t>readonly</a:t>
            </a:r>
            <a:r>
              <a:rPr lang="en-US" dirty="0"/>
              <a:t>.</a:t>
            </a:r>
          </a:p>
          <a:p>
            <a:pPr lvl="1">
              <a:buFont typeface="Arial" panose="020B0604020202020204" pitchFamily="34" charset="0"/>
              <a:buChar char="•"/>
            </a:pPr>
            <a:r>
              <a:rPr lang="en-US" dirty="0"/>
              <a:t>The </a:t>
            </a:r>
            <a:r>
              <a:rPr lang="en-US" b="1" dirty="0"/>
              <a:t>name &amp; value </a:t>
            </a:r>
            <a:r>
              <a:rPr lang="en-US" dirty="0"/>
              <a:t>pair in each input tag is what is going to be send to server.</a:t>
            </a:r>
          </a:p>
          <a:p>
            <a:pPr lvl="1">
              <a:buFont typeface="Arial" panose="020B0604020202020204" pitchFamily="34" charset="0"/>
              <a:buChar char="•"/>
            </a:pPr>
            <a:r>
              <a:rPr lang="en-US" dirty="0"/>
              <a:t>Some or all of these attributes may be used depending on the value used in type attribute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smtClean="0">
                <a:hlinkClick r:id="rId2"/>
              </a:rPr>
              <a:t>input-tags-attributes.html</a:t>
            </a:r>
            <a:endParaRPr lang="en-US" dirty="0"/>
          </a:p>
        </p:txBody>
      </p:sp>
    </p:spTree>
    <p:extLst>
      <p:ext uri="{BB962C8B-B14F-4D97-AF65-F5344CB8AC3E}">
        <p14:creationId xmlns:p14="http://schemas.microsoft.com/office/powerpoint/2010/main" val="674389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t>name &amp; value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name</a:t>
            </a:r>
            <a:endParaRPr lang="en-US" b="1" dirty="0"/>
          </a:p>
          <a:p>
            <a:pPr lvl="1">
              <a:buFont typeface="Arial" panose="020B0604020202020204" pitchFamily="34" charset="0"/>
              <a:buChar char="•"/>
            </a:pPr>
            <a:r>
              <a:rPr lang="en-US" dirty="0"/>
              <a:t>The name attribute and a value should be present for all input tags. Otherwise, it cannot be sent to the server.</a:t>
            </a:r>
          </a:p>
          <a:p>
            <a:pPr>
              <a:buFont typeface="Arial" panose="020B0604020202020204" pitchFamily="34" charset="0"/>
              <a:buChar char="•"/>
            </a:pPr>
            <a:r>
              <a:rPr lang="en-US" b="1" dirty="0" smtClean="0"/>
              <a:t>  value</a:t>
            </a:r>
            <a:endParaRPr lang="en-US" b="1" dirty="0"/>
          </a:p>
          <a:p>
            <a:pPr lvl="1">
              <a:buFont typeface="Arial" panose="020B0604020202020204" pitchFamily="34" charset="0"/>
              <a:buChar char="•"/>
            </a:pPr>
            <a:r>
              <a:rPr lang="en-US" dirty="0"/>
              <a:t>for a text or password entry field, can be used to specify the default contents of the field.</a:t>
            </a:r>
          </a:p>
          <a:p>
            <a:pPr lvl="1">
              <a:buFont typeface="Arial" panose="020B0604020202020204" pitchFamily="34" charset="0"/>
              <a:buChar char="•"/>
            </a:pPr>
            <a:r>
              <a:rPr lang="en-US" dirty="0"/>
              <a:t>default value or current value</a:t>
            </a:r>
          </a:p>
          <a:p>
            <a:pPr lvl="1">
              <a:buFont typeface="Arial" panose="020B0604020202020204" pitchFamily="34" charset="0"/>
              <a:buChar char="•"/>
            </a:pPr>
            <a:r>
              <a:rPr lang="en-US" dirty="0"/>
              <a:t>for each checkbox or radio button, value has to be specified. Otherwise no value of the button will be sent out even it is checked. Unchecked buttons are ignored when submitting the form.</a:t>
            </a:r>
          </a:p>
          <a:p>
            <a:pPr lvl="1">
              <a:buFont typeface="Arial" panose="020B0604020202020204" pitchFamily="34" charset="0"/>
              <a:buChar char="•"/>
            </a:pPr>
            <a:r>
              <a:rPr lang="en-US" dirty="0"/>
              <a:t>for types submit and reset buttons, value is used to specify the text on the buttons.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2682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t>checked </a:t>
            </a:r>
            <a:r>
              <a:rPr lang="en-US" dirty="0"/>
              <a:t>&amp; </a:t>
            </a:r>
            <a:r>
              <a:rPr lang="en-US" dirty="0" smtClean="0"/>
              <a:t>size </a:t>
            </a:r>
            <a:r>
              <a:rPr lang="en-US" dirty="0"/>
              <a:t>attributes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checked</a:t>
            </a:r>
            <a:endParaRPr lang="en-US" b="1" dirty="0"/>
          </a:p>
          <a:p>
            <a:pPr lvl="1">
              <a:spcBef>
                <a:spcPts val="1200"/>
              </a:spcBef>
              <a:buFont typeface="Arial" panose="020B0604020202020204" pitchFamily="34" charset="0"/>
              <a:buChar char="•"/>
            </a:pPr>
            <a:r>
              <a:rPr lang="en-US" b="1" dirty="0"/>
              <a:t>checked="checked" </a:t>
            </a:r>
            <a:r>
              <a:rPr lang="en-US" dirty="0"/>
              <a:t>specifies that the checkbox or radio button is checked by default;</a:t>
            </a:r>
          </a:p>
          <a:p>
            <a:pPr lvl="1">
              <a:buFont typeface="Arial" panose="020B0604020202020204" pitchFamily="34" charset="0"/>
              <a:buChar char="•"/>
            </a:pPr>
            <a:r>
              <a:rPr lang="en-US" dirty="0"/>
              <a:t>HTML5 supports attribute minimization – use </a:t>
            </a:r>
            <a:r>
              <a:rPr lang="en-US" b="1" dirty="0"/>
              <a:t>checked</a:t>
            </a:r>
            <a:r>
              <a:rPr lang="en-US" dirty="0"/>
              <a:t> for </a:t>
            </a:r>
            <a:r>
              <a:rPr lang="en-US" b="1" dirty="0"/>
              <a:t>simplifying checked="checked"</a:t>
            </a:r>
            <a:r>
              <a:rPr lang="en-US" dirty="0"/>
              <a:t>.</a:t>
            </a:r>
          </a:p>
          <a:p>
            <a:pPr>
              <a:buFont typeface="Arial" panose="020B0604020202020204" pitchFamily="34" charset="0"/>
              <a:buChar char="•"/>
            </a:pPr>
            <a:r>
              <a:rPr lang="en-US" b="1" dirty="0" smtClean="0"/>
              <a:t>  size</a:t>
            </a:r>
            <a:endParaRPr lang="en-US" b="1" dirty="0"/>
          </a:p>
          <a:p>
            <a:pPr lvl="1">
              <a:spcBef>
                <a:spcPts val="1200"/>
              </a:spcBef>
              <a:buFont typeface="Arial" panose="020B0604020202020204" pitchFamily="34" charset="0"/>
              <a:buChar char="•"/>
            </a:pPr>
            <a:r>
              <a:rPr lang="en-US" dirty="0"/>
              <a:t>is the </a:t>
            </a:r>
            <a:r>
              <a:rPr lang="en-US" b="1" dirty="0"/>
              <a:t>physical size</a:t>
            </a:r>
            <a:r>
              <a:rPr lang="en-US" dirty="0"/>
              <a:t> of the input field in characters; </a:t>
            </a:r>
          </a:p>
          <a:p>
            <a:pPr lvl="1">
              <a:buFont typeface="Arial" panose="020B0604020202020204" pitchFamily="34" charset="0"/>
              <a:buChar char="•"/>
            </a:pPr>
            <a:r>
              <a:rPr lang="en-US" dirty="0"/>
              <a:t>this is appropriate for text entry fields and password entry fields. </a:t>
            </a:r>
          </a:p>
          <a:p>
            <a:pPr lvl="1">
              <a:buFont typeface="Arial" panose="020B0604020202020204" pitchFamily="34" charset="0"/>
              <a:buChar char="•"/>
            </a:pPr>
            <a:r>
              <a:rPr lang="en-US" dirty="0"/>
              <a:t>If this is not present, the default is 20 characters</a:t>
            </a:r>
            <a:r>
              <a:rPr lang="en-US" dirty="0" smtClean="0"/>
              <a:t>.</a:t>
            </a:r>
          </a:p>
          <a:p>
            <a:pPr lvl="1">
              <a:buFont typeface="Arial" panose="020B0604020202020204" pitchFamily="34" charset="0"/>
              <a:buChar char="•"/>
            </a:pPr>
            <a:r>
              <a:rPr lang="en-US" dirty="0" smtClean="0"/>
              <a:t>This can be set using CSS with the "width" property as well</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3549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err="1" smtClean="0"/>
              <a:t>maxlength</a:t>
            </a:r>
            <a:r>
              <a:rPr lang="en-US" dirty="0" smtClean="0"/>
              <a:t> </a:t>
            </a:r>
            <a:r>
              <a:rPr lang="en-US" dirty="0"/>
              <a:t>&amp; </a:t>
            </a:r>
            <a:r>
              <a:rPr lang="en-US" dirty="0" err="1" smtClean="0"/>
              <a:t>tabindex</a:t>
            </a:r>
            <a:r>
              <a:rPr lang="en-US" dirty="0" smtClean="0"/>
              <a:t> </a:t>
            </a:r>
            <a:endParaRPr lang="en-US" dirty="0"/>
          </a:p>
        </p:txBody>
      </p:sp>
      <p:sp>
        <p:nvSpPr>
          <p:cNvPr id="3" name="Content Placeholder 2"/>
          <p:cNvSpPr>
            <a:spLocks noGrp="1"/>
          </p:cNvSpPr>
          <p:nvPr>
            <p:ph idx="1"/>
          </p:nvPr>
        </p:nvSpPr>
        <p:spPr>
          <a:xfrm>
            <a:off x="1097280" y="1845734"/>
            <a:ext cx="10058400" cy="4337352"/>
          </a:xfrm>
        </p:spPr>
        <p:txBody>
          <a:bodyPr>
            <a:normAutofit/>
          </a:bodyPr>
          <a:lstStyle/>
          <a:p>
            <a:pPr>
              <a:buFont typeface="Arial" panose="020B0604020202020204" pitchFamily="34" charset="0"/>
              <a:buChar char="•"/>
            </a:pPr>
            <a:r>
              <a:rPr lang="en-US" b="1" dirty="0" smtClean="0"/>
              <a:t>  </a:t>
            </a:r>
            <a:r>
              <a:rPr lang="en-US" b="1" dirty="0" err="1" smtClean="0"/>
              <a:t>maxlength</a:t>
            </a:r>
            <a:endParaRPr lang="en-US" b="1" dirty="0" smtClean="0"/>
          </a:p>
          <a:p>
            <a:pPr lvl="1">
              <a:buFont typeface="Arial" panose="020B0604020202020204" pitchFamily="34" charset="0"/>
              <a:buChar char="•"/>
            </a:pPr>
            <a:r>
              <a:rPr lang="en-US" dirty="0" smtClean="0"/>
              <a:t>is the maximum number of characters that are accepted as input; this is only appropriate for single-line text entry fields and password entry fields.</a:t>
            </a:r>
          </a:p>
          <a:p>
            <a:pPr lvl="1">
              <a:buFont typeface="Arial" panose="020B0604020202020204" pitchFamily="34" charset="0"/>
              <a:buChar char="•"/>
            </a:pPr>
            <a:r>
              <a:rPr lang="en-US" dirty="0" smtClean="0"/>
              <a:t>If this is not present, the default will be unlimited. </a:t>
            </a:r>
          </a:p>
          <a:p>
            <a:pPr lvl="1">
              <a:buFont typeface="Arial" panose="020B0604020202020204" pitchFamily="34" charset="0"/>
              <a:buChar char="•"/>
            </a:pPr>
            <a:r>
              <a:rPr lang="en-US" dirty="0" smtClean="0"/>
              <a:t>The text entry field will scroll appropriately if </a:t>
            </a:r>
            <a:r>
              <a:rPr lang="en-US" dirty="0" err="1" smtClean="0"/>
              <a:t>maxlength</a:t>
            </a:r>
            <a:r>
              <a:rPr lang="en-US" dirty="0" smtClean="0"/>
              <a:t> value is greater than the size value.</a:t>
            </a:r>
          </a:p>
          <a:p>
            <a:pPr>
              <a:buFont typeface="Arial" panose="020B0604020202020204" pitchFamily="34" charset="0"/>
              <a:buChar char="•"/>
            </a:pPr>
            <a:r>
              <a:rPr lang="en-US" b="1" dirty="0" smtClean="0"/>
              <a:t>  </a:t>
            </a:r>
            <a:r>
              <a:rPr lang="en-US" b="1" dirty="0" err="1" smtClean="0"/>
              <a:t>tabindex</a:t>
            </a:r>
            <a:endParaRPr lang="en-US" b="1" dirty="0"/>
          </a:p>
          <a:p>
            <a:pPr lvl="1">
              <a:buFont typeface="Arial" panose="020B0604020202020204" pitchFamily="34" charset="0"/>
              <a:buChar char="•"/>
            </a:pPr>
            <a:r>
              <a:rPr lang="en-US" dirty="0" err="1"/>
              <a:t>tabindex</a:t>
            </a:r>
            <a:r>
              <a:rPr lang="en-US" dirty="0"/>
              <a:t>="</a:t>
            </a:r>
            <a:r>
              <a:rPr lang="en-US" dirty="0" err="1"/>
              <a:t>nn</a:t>
            </a:r>
            <a:r>
              <a:rPr lang="en-US" dirty="0"/>
              <a:t>" - </a:t>
            </a:r>
            <a:r>
              <a:rPr lang="en-US" dirty="0" err="1"/>
              <a:t>nn</a:t>
            </a:r>
            <a:r>
              <a:rPr lang="en-US" dirty="0"/>
              <a:t> is a </a:t>
            </a:r>
            <a:r>
              <a:rPr lang="en-US" dirty="0" smtClean="0"/>
              <a:t>positive</a:t>
            </a:r>
            <a:br>
              <a:rPr lang="en-US" dirty="0" smtClean="0"/>
            </a:br>
            <a:r>
              <a:rPr lang="en-US" dirty="0" smtClean="0"/>
              <a:t>value </a:t>
            </a:r>
            <a:r>
              <a:rPr lang="en-US" dirty="0"/>
              <a:t>- navigation </a:t>
            </a:r>
            <a:r>
              <a:rPr lang="en-US" dirty="0" smtClean="0"/>
              <a:t>proceeds </a:t>
            </a:r>
            <a:r>
              <a:rPr lang="en-US" dirty="0"/>
              <a:t>from </a:t>
            </a:r>
            <a:r>
              <a:rPr lang="en-US" dirty="0" smtClean="0"/>
              <a:t>the</a:t>
            </a:r>
            <a:br>
              <a:rPr lang="en-US" dirty="0" smtClean="0"/>
            </a:br>
            <a:r>
              <a:rPr lang="en-US" dirty="0" smtClean="0"/>
              <a:t>element </a:t>
            </a:r>
            <a:r>
              <a:rPr lang="en-US" dirty="0"/>
              <a:t>with the </a:t>
            </a:r>
            <a:r>
              <a:rPr lang="en-US" dirty="0" smtClean="0"/>
              <a:t>lowest </a:t>
            </a:r>
            <a:r>
              <a:rPr lang="en-US" dirty="0" err="1" smtClean="0"/>
              <a:t>tabindex</a:t>
            </a:r>
            <a:r>
              <a:rPr lang="en-US" dirty="0" smtClean="0"/>
              <a:t> value</a:t>
            </a:r>
            <a:br>
              <a:rPr lang="en-US" dirty="0" smtClean="0"/>
            </a:br>
            <a:r>
              <a:rPr lang="en-US" dirty="0" smtClean="0"/>
              <a:t>to </a:t>
            </a:r>
            <a:r>
              <a:rPr lang="en-US" dirty="0"/>
              <a:t>the element with the highest value.</a:t>
            </a:r>
          </a:p>
          <a:p>
            <a:pPr lvl="1">
              <a:buFont typeface="Arial" panose="020B0604020202020204" pitchFamily="34" charset="0"/>
              <a:buChar char="•"/>
            </a:pPr>
            <a:r>
              <a:rPr lang="en-US" dirty="0"/>
              <a:t>is a </a:t>
            </a:r>
            <a:r>
              <a:rPr lang="en-US" b="1" dirty="0"/>
              <a:t>global </a:t>
            </a:r>
            <a:r>
              <a:rPr lang="en-US" b="1" dirty="0" smtClean="0"/>
              <a:t>attribute </a:t>
            </a:r>
            <a:r>
              <a:rPr lang="en-US" dirty="0" smtClean="0"/>
              <a:t>(</a:t>
            </a:r>
            <a:r>
              <a:rPr lang="en-US" dirty="0" err="1" smtClean="0"/>
              <a:t>ie</a:t>
            </a:r>
            <a:r>
              <a:rPr lang="en-US" dirty="0" smtClean="0"/>
              <a:t>: all elements can </a:t>
            </a:r>
            <a:br>
              <a:rPr lang="en-US" dirty="0" smtClean="0"/>
            </a:br>
            <a:r>
              <a:rPr lang="en-US" dirty="0" smtClean="0"/>
              <a:t>have a "</a:t>
            </a:r>
            <a:r>
              <a:rPr lang="en-US" dirty="0" err="1" smtClean="0"/>
              <a:t>tabindex</a:t>
            </a:r>
            <a:r>
              <a:rPr lang="en-US" dirty="0" smtClean="0"/>
              <a:t>").</a:t>
            </a:r>
          </a:p>
          <a:p>
            <a:pPr lvl="1">
              <a:spcBef>
                <a:spcPts val="1200"/>
              </a:spcBef>
              <a:buFont typeface="Arial" panose="020B0604020202020204" pitchFamily="34" charset="0"/>
              <a:buChar char="•"/>
            </a:pPr>
            <a:r>
              <a:rPr lang="en-US" dirty="0"/>
              <a:t>Example: </a:t>
            </a:r>
            <a:r>
              <a:rPr lang="en-US" dirty="0" smtClean="0">
                <a:hlinkClick r:id="rId2"/>
              </a:rPr>
              <a:t>tabindex.html</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marL="0" indent="0">
              <a:buNone/>
            </a:pPr>
            <a:endParaRPr lang="en-US" dirty="0"/>
          </a:p>
        </p:txBody>
      </p:sp>
      <p:pic>
        <p:nvPicPr>
          <p:cNvPr id="4" name="Picture 3" descr="C:\Users\HP\Desktop\tmp\2.png"/>
          <p:cNvPicPr>
            <a:picLocks noChangeAspect="1" noChangeArrowheads="1"/>
          </p:cNvPicPr>
          <p:nvPr/>
        </p:nvPicPr>
        <p:blipFill>
          <a:blip r:embed="rId3" cstate="print"/>
          <a:srcRect/>
          <a:stretch>
            <a:fillRect/>
          </a:stretch>
        </p:blipFill>
        <p:spPr bwMode="auto">
          <a:xfrm>
            <a:off x="5609754" y="3857414"/>
            <a:ext cx="5040560" cy="1168064"/>
          </a:xfrm>
          <a:prstGeom prst="rect">
            <a:avLst/>
          </a:prstGeom>
          <a:noFill/>
        </p:spPr>
      </p:pic>
    </p:spTree>
    <p:extLst>
      <p:ext uri="{BB962C8B-B14F-4D97-AF65-F5344CB8AC3E}">
        <p14:creationId xmlns:p14="http://schemas.microsoft.com/office/powerpoint/2010/main" val="4176503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&lt;input&gt; - </a:t>
            </a:r>
            <a:r>
              <a:rPr lang="en-US" sz="4400" dirty="0" smtClean="0"/>
              <a:t>disabled, </a:t>
            </a:r>
            <a:r>
              <a:rPr lang="en-US" sz="4400" dirty="0" err="1" smtClean="0"/>
              <a:t>readonly</a:t>
            </a:r>
            <a:r>
              <a:rPr lang="en-US" sz="4400" dirty="0" smtClean="0"/>
              <a:t> &amp; autocomplete</a:t>
            </a:r>
            <a:endParaRPr lang="en-US" sz="4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disabled</a:t>
            </a:r>
            <a:endParaRPr lang="en-US" b="1" dirty="0"/>
          </a:p>
          <a:p>
            <a:pPr lvl="1">
              <a:buFont typeface="Arial" panose="020B0604020202020204" pitchFamily="34" charset="0"/>
              <a:buChar char="•"/>
            </a:pPr>
            <a:r>
              <a:rPr lang="en-US" dirty="0"/>
              <a:t>disabled="disabled" - When used, cannot receive user input nor will its value be submitted to server with the form</a:t>
            </a:r>
          </a:p>
          <a:p>
            <a:pPr>
              <a:buFont typeface="Arial" panose="020B0604020202020204" pitchFamily="34" charset="0"/>
              <a:buChar char="•"/>
            </a:pPr>
            <a:r>
              <a:rPr lang="en-US" b="1" dirty="0" smtClean="0"/>
              <a:t>  </a:t>
            </a:r>
            <a:r>
              <a:rPr lang="en-US" b="1" dirty="0" err="1" smtClean="0"/>
              <a:t>readonly</a:t>
            </a:r>
            <a:endParaRPr lang="en-US" b="1" dirty="0"/>
          </a:p>
          <a:p>
            <a:pPr lvl="1">
              <a:buFont typeface="Arial" panose="020B0604020202020204" pitchFamily="34" charset="0"/>
              <a:buChar char="•"/>
            </a:pPr>
            <a:r>
              <a:rPr lang="en-US" dirty="0" err="1"/>
              <a:t>readonly</a:t>
            </a:r>
            <a:r>
              <a:rPr lang="en-US" dirty="0"/>
              <a:t>="</a:t>
            </a:r>
            <a:r>
              <a:rPr lang="en-US" dirty="0" err="1"/>
              <a:t>readonly</a:t>
            </a:r>
            <a:r>
              <a:rPr lang="en-US" dirty="0"/>
              <a:t>" - When used, cannot receive user input - the value is submitted to server with the form</a:t>
            </a:r>
          </a:p>
          <a:p>
            <a:pPr>
              <a:buFont typeface="Arial" panose="020B0604020202020204" pitchFamily="34" charset="0"/>
              <a:buChar char="•"/>
            </a:pPr>
            <a:r>
              <a:rPr lang="en-US" b="1" dirty="0" smtClean="0"/>
              <a:t>  autocomplete</a:t>
            </a:r>
            <a:endParaRPr lang="en-US" b="1" dirty="0"/>
          </a:p>
          <a:p>
            <a:pPr lvl="1">
              <a:buFont typeface="Arial" panose="020B0604020202020204" pitchFamily="34" charset="0"/>
              <a:buChar char="•"/>
            </a:pPr>
            <a:r>
              <a:rPr lang="en-US" dirty="0"/>
              <a:t>Specifies whether a HTML form or its form elements have autocomplete on or </a:t>
            </a:r>
            <a:r>
              <a:rPr lang="en-US" dirty="0" smtClean="0"/>
              <a:t>off.</a:t>
            </a:r>
          </a:p>
          <a:p>
            <a:pPr lvl="1">
              <a:buFont typeface="Arial" panose="020B0604020202020204" pitchFamily="34" charset="0"/>
              <a:buChar char="•"/>
            </a:pPr>
            <a:r>
              <a:rPr lang="en-US" dirty="0" smtClean="0"/>
              <a:t>Example</a:t>
            </a:r>
            <a:r>
              <a:rPr lang="en-US" dirty="0"/>
              <a:t>: </a:t>
            </a:r>
            <a:r>
              <a:rPr lang="en-US" dirty="0" smtClean="0">
                <a:hlinkClick r:id="rId2"/>
              </a:rPr>
              <a:t>autocomplete.html</a:t>
            </a:r>
            <a:endParaRPr lang="en-US" dirty="0"/>
          </a:p>
        </p:txBody>
      </p:sp>
    </p:spTree>
    <p:extLst>
      <p:ext uri="{BB962C8B-B14F-4D97-AF65-F5344CB8AC3E}">
        <p14:creationId xmlns:p14="http://schemas.microsoft.com/office/powerpoint/2010/main" val="3017785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input Types &amp; Attributes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HTML5 </a:t>
            </a:r>
            <a:r>
              <a:rPr lang="en-US" dirty="0"/>
              <a:t>introduces many semantic input types to replace the “text” type.</a:t>
            </a:r>
          </a:p>
          <a:p>
            <a:pPr lvl="1">
              <a:buFont typeface="Arial" panose="020B0604020202020204" pitchFamily="34" charset="0"/>
              <a:buChar char="•"/>
            </a:pPr>
            <a:r>
              <a:rPr lang="en-US" dirty="0"/>
              <a:t>The new input types include: </a:t>
            </a:r>
            <a:r>
              <a:rPr lang="en-US" b="1" dirty="0"/>
              <a:t>email</a:t>
            </a:r>
            <a:r>
              <a:rPr lang="en-US" dirty="0"/>
              <a:t>, </a:t>
            </a:r>
            <a:r>
              <a:rPr lang="en-US" b="1" dirty="0" err="1"/>
              <a:t>url</a:t>
            </a:r>
            <a:r>
              <a:rPr lang="en-US" dirty="0"/>
              <a:t>, </a:t>
            </a:r>
            <a:r>
              <a:rPr lang="en-US" b="1" dirty="0" err="1"/>
              <a:t>tel</a:t>
            </a:r>
            <a:r>
              <a:rPr lang="en-US" dirty="0"/>
              <a:t>, </a:t>
            </a:r>
            <a:r>
              <a:rPr lang="en-US" b="1" dirty="0"/>
              <a:t>number</a:t>
            </a:r>
            <a:r>
              <a:rPr lang="en-US" dirty="0"/>
              <a:t>, </a:t>
            </a:r>
            <a:r>
              <a:rPr lang="en-US" b="1" dirty="0"/>
              <a:t>range</a:t>
            </a:r>
            <a:r>
              <a:rPr lang="en-US" dirty="0"/>
              <a:t>, </a:t>
            </a:r>
            <a:r>
              <a:rPr lang="en-US" b="1" dirty="0"/>
              <a:t>date</a:t>
            </a:r>
            <a:r>
              <a:rPr lang="en-US" dirty="0"/>
              <a:t>, </a:t>
            </a:r>
            <a:r>
              <a:rPr lang="en-US" b="1" dirty="0"/>
              <a:t>month</a:t>
            </a:r>
            <a:r>
              <a:rPr lang="en-US" dirty="0"/>
              <a:t>, </a:t>
            </a:r>
            <a:r>
              <a:rPr lang="en-US" b="1" dirty="0"/>
              <a:t>week</a:t>
            </a:r>
            <a:r>
              <a:rPr lang="en-US" dirty="0"/>
              <a:t>, </a:t>
            </a:r>
            <a:r>
              <a:rPr lang="en-US" b="1" dirty="0"/>
              <a:t>time</a:t>
            </a:r>
            <a:r>
              <a:rPr lang="en-US" dirty="0"/>
              <a:t>, </a:t>
            </a:r>
            <a:r>
              <a:rPr lang="en-US" b="1" dirty="0" err="1" smtClean="0"/>
              <a:t>datetime</a:t>
            </a:r>
            <a:r>
              <a:rPr lang="en-US" dirty="0"/>
              <a:t>, </a:t>
            </a:r>
            <a:r>
              <a:rPr lang="en-US" b="1" dirty="0"/>
              <a:t>color</a:t>
            </a:r>
            <a:r>
              <a:rPr lang="en-US" dirty="0"/>
              <a:t>, </a:t>
            </a:r>
            <a:r>
              <a:rPr lang="en-US" b="1" dirty="0" smtClean="0"/>
              <a:t>search</a:t>
            </a:r>
            <a:endParaRPr lang="en-US" b="1" dirty="0"/>
          </a:p>
          <a:p>
            <a:pPr lvl="1">
              <a:buFont typeface="Arial" panose="020B0604020202020204" pitchFamily="34" charset="0"/>
              <a:buChar char="•"/>
            </a:pPr>
            <a:r>
              <a:rPr lang="en-US" dirty="0"/>
              <a:t>e.g.</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No </a:t>
            </a:r>
            <a:r>
              <a:rPr lang="en-US" dirty="0"/>
              <a:t>matter what type it is, the value is always "</a:t>
            </a:r>
            <a:r>
              <a:rPr lang="en-US" dirty="0" smtClean="0"/>
              <a:t>text".</a:t>
            </a:r>
            <a:endParaRPr lang="en-US" dirty="0"/>
          </a:p>
          <a:p>
            <a:pPr>
              <a:buFont typeface="Arial" panose="020B0604020202020204" pitchFamily="34" charset="0"/>
              <a:buChar char="•"/>
            </a:pPr>
            <a:r>
              <a:rPr lang="en-US" dirty="0" smtClean="0"/>
              <a:t>  HTML5 </a:t>
            </a:r>
            <a:r>
              <a:rPr lang="en-US" dirty="0"/>
              <a:t>also supports some new attributes for form input elements.</a:t>
            </a:r>
          </a:p>
          <a:p>
            <a:pPr lvl="1">
              <a:buFont typeface="Arial" panose="020B0604020202020204" pitchFamily="34" charset="0"/>
              <a:buChar char="•"/>
            </a:pPr>
            <a:r>
              <a:rPr lang="en-US" b="1" dirty="0"/>
              <a:t>autofocus</a:t>
            </a:r>
            <a:r>
              <a:rPr lang="en-US" dirty="0"/>
              <a:t>, </a:t>
            </a:r>
            <a:r>
              <a:rPr lang="en-US" b="1" dirty="0"/>
              <a:t>placeholder</a:t>
            </a:r>
            <a:r>
              <a:rPr lang="en-US" dirty="0"/>
              <a:t>, </a:t>
            </a:r>
            <a:r>
              <a:rPr lang="en-US" b="1" dirty="0" smtClean="0"/>
              <a:t>required</a:t>
            </a:r>
          </a:p>
        </p:txBody>
      </p:sp>
      <p:sp>
        <p:nvSpPr>
          <p:cNvPr id="4" name="Rectangle 3"/>
          <p:cNvSpPr/>
          <p:nvPr/>
        </p:nvSpPr>
        <p:spPr>
          <a:xfrm>
            <a:off x="1563756" y="3052826"/>
            <a:ext cx="8865704"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"number"</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"even"</a:t>
            </a:r>
            <a:r>
              <a:rPr lang="en-US" sz="1600" dirty="0">
                <a:solidFill>
                  <a:srgbClr val="000000"/>
                </a:solidFill>
                <a:highlight>
                  <a:srgbClr val="FFFFFF"/>
                </a:highlight>
              </a:rPr>
              <a:t> min=</a:t>
            </a:r>
            <a:r>
              <a:rPr lang="en-US" sz="1600" b="1" dirty="0">
                <a:solidFill>
                  <a:srgbClr val="8000FF"/>
                </a:solidFill>
                <a:highlight>
                  <a:srgbClr val="FFFFFF"/>
                </a:highlight>
              </a:rPr>
              <a:t>"2"</a:t>
            </a:r>
            <a:r>
              <a:rPr lang="en-US" sz="1600" dirty="0">
                <a:solidFill>
                  <a:srgbClr val="000000"/>
                </a:solidFill>
                <a:highlight>
                  <a:srgbClr val="FFFFFF"/>
                </a:highlight>
              </a:rPr>
              <a:t> max=</a:t>
            </a:r>
            <a:r>
              <a:rPr lang="en-US" sz="1600" b="1" dirty="0">
                <a:solidFill>
                  <a:srgbClr val="8000FF"/>
                </a:solidFill>
                <a:highlight>
                  <a:srgbClr val="FFFFFF"/>
                </a:highlight>
              </a:rPr>
              <a:t>"100"</a:t>
            </a:r>
            <a:r>
              <a:rPr lang="en-US" sz="1600" dirty="0">
                <a:solidFill>
                  <a:srgbClr val="000000"/>
                </a:solidFill>
                <a:highlight>
                  <a:srgbClr val="FFFFFF"/>
                </a:highlight>
              </a:rPr>
              <a:t> step=</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129979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input Types &amp; Attributes</a:t>
            </a:r>
          </a:p>
        </p:txBody>
      </p:sp>
      <p:sp>
        <p:nvSpPr>
          <p:cNvPr id="3" name="Content Placeholder 2"/>
          <p:cNvSpPr>
            <a:spLocks noGrp="1"/>
          </p:cNvSpPr>
          <p:nvPr>
            <p:ph idx="1"/>
          </p:nvPr>
        </p:nvSpPr>
        <p:spPr>
          <a:xfrm>
            <a:off x="7063409" y="1934820"/>
            <a:ext cx="4092271" cy="4023360"/>
          </a:xfrm>
        </p:spPr>
        <p:txBody>
          <a:bodyPr/>
          <a:lstStyle/>
          <a:p>
            <a:r>
              <a:rPr lang="en-US" dirty="0"/>
              <a:t>Example: </a:t>
            </a:r>
            <a:r>
              <a:rPr lang="en-US" dirty="0">
                <a:hlinkClick r:id="rId2"/>
              </a:rPr>
              <a:t>input-tags-html5.html</a:t>
            </a:r>
            <a:endParaRPr lang="en-US" dirty="0"/>
          </a:p>
          <a:p>
            <a:endParaRPr lang="en-US" dirty="0"/>
          </a:p>
        </p:txBody>
      </p:sp>
      <p:pic>
        <p:nvPicPr>
          <p:cNvPr id="5" name="Picture 4"/>
          <p:cNvPicPr>
            <a:picLocks noChangeAspect="1"/>
          </p:cNvPicPr>
          <p:nvPr/>
        </p:nvPicPr>
        <p:blipFill>
          <a:blip r:embed="rId3"/>
          <a:stretch>
            <a:fillRect/>
          </a:stretch>
        </p:blipFill>
        <p:spPr>
          <a:xfrm>
            <a:off x="1306830" y="1855762"/>
            <a:ext cx="4819650" cy="4181475"/>
          </a:xfrm>
          <a:prstGeom prst="rect">
            <a:avLst/>
          </a:prstGeom>
        </p:spPr>
      </p:pic>
    </p:spTree>
    <p:extLst>
      <p:ext uri="{BB962C8B-B14F-4D97-AF65-F5344CB8AC3E}">
        <p14:creationId xmlns:p14="http://schemas.microsoft.com/office/powerpoint/2010/main" val="2032757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619"/>
            <a:ext cx="10058400" cy="3948514"/>
          </a:xfrm>
        </p:spPr>
        <p:txBody>
          <a:bodyPr/>
          <a:lstStyle/>
          <a:p>
            <a:pPr algn="ctr"/>
            <a:r>
              <a:rPr lang="en-US" dirty="0" smtClean="0"/>
              <a:t>Part 2</a:t>
            </a:r>
            <a:endParaRPr lang="en-US" dirty="0"/>
          </a:p>
        </p:txBody>
      </p:sp>
      <p:sp>
        <p:nvSpPr>
          <p:cNvPr id="3" name="Text Placeholder 2"/>
          <p:cNvSpPr>
            <a:spLocks noGrp="1"/>
          </p:cNvSpPr>
          <p:nvPr>
            <p:ph type="body" idx="1"/>
          </p:nvPr>
        </p:nvSpPr>
        <p:spPr>
          <a:xfrm>
            <a:off x="1097280" y="4453128"/>
            <a:ext cx="10058400" cy="1143000"/>
          </a:xfrm>
        </p:spPr>
        <p:txBody>
          <a:bodyPr>
            <a:normAutofit fontScale="92500" lnSpcReduction="20000"/>
          </a:bodyPr>
          <a:lstStyle/>
          <a:p>
            <a:pPr lvl="1"/>
            <a:r>
              <a:rPr lang="en-US" dirty="0"/>
              <a:t>More Form </a:t>
            </a:r>
            <a:r>
              <a:rPr lang="en-US" dirty="0" smtClean="0"/>
              <a:t>Elements (&lt;select</a:t>
            </a:r>
            <a:r>
              <a:rPr lang="en-US" dirty="0"/>
              <a:t>&gt;, &lt;</a:t>
            </a:r>
            <a:r>
              <a:rPr lang="en-US" dirty="0" err="1"/>
              <a:t>textarea</a:t>
            </a:r>
            <a:r>
              <a:rPr lang="en-US" dirty="0" smtClean="0"/>
              <a:t>&gt;, &lt;</a:t>
            </a:r>
            <a:r>
              <a:rPr lang="en-US" dirty="0"/>
              <a:t>button</a:t>
            </a:r>
            <a:r>
              <a:rPr lang="en-US" dirty="0" smtClean="0"/>
              <a:t>&gt;)</a:t>
            </a:r>
            <a:endParaRPr lang="en-US" dirty="0"/>
          </a:p>
          <a:p>
            <a:pPr lvl="1"/>
            <a:r>
              <a:rPr lang="en-US" dirty="0"/>
              <a:t>Grouping Fields</a:t>
            </a:r>
          </a:p>
          <a:p>
            <a:pPr lvl="1"/>
            <a:r>
              <a:rPr lang="en-US" dirty="0"/>
              <a:t>Labels</a:t>
            </a:r>
          </a:p>
          <a:p>
            <a:pPr lvl="1"/>
            <a:r>
              <a:rPr lang="en-US" dirty="0"/>
              <a:t>Styling HTML Forms Using CSS</a:t>
            </a:r>
          </a:p>
        </p:txBody>
      </p:sp>
    </p:spTree>
    <p:extLst>
      <p:ext uri="{BB962C8B-B14F-4D97-AF65-F5344CB8AC3E}">
        <p14:creationId xmlns:p14="http://schemas.microsoft.com/office/powerpoint/2010/main" val="1192312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 </a:t>
            </a:r>
            <a:r>
              <a:rPr lang="en-US" dirty="0"/>
              <a:t>addition to &lt;input&gt; element, some elements can be used inside a form to accept user input:</a:t>
            </a:r>
          </a:p>
          <a:p>
            <a:pPr lvl="1">
              <a:spcBef>
                <a:spcPts val="1200"/>
              </a:spcBef>
              <a:buFont typeface="Arial" panose="020B0604020202020204" pitchFamily="34" charset="0"/>
              <a:buChar char="•"/>
            </a:pPr>
            <a:r>
              <a:rPr lang="en-US" b="1" dirty="0"/>
              <a:t>&lt;select&gt; </a:t>
            </a:r>
            <a:r>
              <a:rPr lang="en-US" dirty="0"/>
              <a:t>element</a:t>
            </a:r>
          </a:p>
          <a:p>
            <a:pPr lvl="2">
              <a:buFont typeface="Arial" panose="020B0604020202020204" pitchFamily="34" charset="0"/>
              <a:buChar char="•"/>
            </a:pPr>
            <a:r>
              <a:rPr lang="en-US" dirty="0"/>
              <a:t>with &lt;option&gt; and &lt;</a:t>
            </a:r>
            <a:r>
              <a:rPr lang="en-US" dirty="0" err="1"/>
              <a:t>optgroup</a:t>
            </a:r>
            <a:r>
              <a:rPr lang="en-US" dirty="0"/>
              <a:t>&gt; elements </a:t>
            </a:r>
          </a:p>
          <a:p>
            <a:pPr lvl="1">
              <a:buFont typeface="Arial" panose="020B0604020202020204" pitchFamily="34" charset="0"/>
              <a:buChar char="•"/>
            </a:pPr>
            <a:r>
              <a:rPr lang="en-US" b="1" dirty="0"/>
              <a:t>&lt;</a:t>
            </a:r>
            <a:r>
              <a:rPr lang="en-US" b="1" dirty="0" err="1"/>
              <a:t>textarea</a:t>
            </a:r>
            <a:r>
              <a:rPr lang="en-US" b="1" dirty="0"/>
              <a:t>&gt; </a:t>
            </a:r>
            <a:r>
              <a:rPr lang="en-US" dirty="0"/>
              <a:t>element</a:t>
            </a:r>
          </a:p>
          <a:p>
            <a:pPr lvl="1">
              <a:buFont typeface="Arial" panose="020B0604020202020204" pitchFamily="34" charset="0"/>
              <a:buChar char="•"/>
            </a:pPr>
            <a:r>
              <a:rPr lang="en-US" b="1" dirty="0"/>
              <a:t>&lt;button&gt; </a:t>
            </a:r>
            <a:r>
              <a:rPr lang="en-US" dirty="0"/>
              <a:t>element</a:t>
            </a:r>
          </a:p>
        </p:txBody>
      </p:sp>
    </p:spTree>
    <p:extLst>
      <p:ext uri="{BB962C8B-B14F-4D97-AF65-F5344CB8AC3E}">
        <p14:creationId xmlns:p14="http://schemas.microsoft.com/office/powerpoint/2010/main" val="417650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spcBef>
                <a:spcPts val="600"/>
              </a:spcBef>
              <a:buFont typeface="Arial" panose="020B0604020202020204" pitchFamily="34" charset="0"/>
              <a:buChar char="•"/>
            </a:pPr>
            <a:r>
              <a:rPr lang="en-US" b="1" dirty="0" smtClean="0"/>
              <a:t>  Part One  </a:t>
            </a:r>
          </a:p>
          <a:p>
            <a:pPr lvl="1">
              <a:spcBef>
                <a:spcPts val="600"/>
              </a:spcBef>
              <a:spcAft>
                <a:spcPts val="200"/>
              </a:spcAft>
              <a:buFont typeface="Arial" panose="020B0604020202020204" pitchFamily="34" charset="0"/>
              <a:buChar char="•"/>
            </a:pPr>
            <a:r>
              <a:rPr lang="en-US" dirty="0" smtClean="0"/>
              <a:t>Introduction </a:t>
            </a:r>
            <a:r>
              <a:rPr lang="en-US" dirty="0"/>
              <a:t>to </a:t>
            </a:r>
            <a:r>
              <a:rPr lang="en-US" dirty="0" smtClean="0"/>
              <a:t>Forms</a:t>
            </a:r>
          </a:p>
          <a:p>
            <a:pPr lvl="2">
              <a:spcBef>
                <a:spcPts val="600"/>
              </a:spcBef>
              <a:spcAft>
                <a:spcPts val="200"/>
              </a:spcAft>
              <a:buFont typeface="Arial" panose="020B0604020202020204" pitchFamily="34" charset="0"/>
              <a:buChar char="•"/>
            </a:pPr>
            <a:r>
              <a:rPr lang="en-US" dirty="0" smtClean="0"/>
              <a:t>&lt;form element&gt;</a:t>
            </a:r>
          </a:p>
          <a:p>
            <a:pPr lvl="1">
              <a:spcBef>
                <a:spcPts val="600"/>
              </a:spcBef>
              <a:spcAft>
                <a:spcPts val="200"/>
              </a:spcAft>
              <a:buFont typeface="Arial" panose="020B0604020202020204" pitchFamily="34" charset="0"/>
              <a:buChar char="•"/>
            </a:pPr>
            <a:r>
              <a:rPr lang="en-US" dirty="0" smtClean="0"/>
              <a:t>Input Elements</a:t>
            </a:r>
            <a:endParaRPr lang="en-US" dirty="0"/>
          </a:p>
          <a:p>
            <a:pPr>
              <a:spcBef>
                <a:spcPts val="600"/>
              </a:spcBef>
              <a:buFont typeface="Arial" panose="020B0604020202020204" pitchFamily="34" charset="0"/>
              <a:buChar char="•"/>
            </a:pPr>
            <a:r>
              <a:rPr lang="en-US" b="1" dirty="0" smtClean="0"/>
              <a:t>  Part Two</a:t>
            </a:r>
          </a:p>
          <a:p>
            <a:pPr lvl="1">
              <a:spcBef>
                <a:spcPts val="600"/>
              </a:spcBef>
              <a:buFont typeface="Arial" panose="020B0604020202020204" pitchFamily="34" charset="0"/>
              <a:buChar char="•"/>
            </a:pPr>
            <a:r>
              <a:rPr lang="en-US" dirty="0" smtClean="0"/>
              <a:t>More Form Elements</a:t>
            </a:r>
          </a:p>
          <a:p>
            <a:pPr lvl="2">
              <a:spcBef>
                <a:spcPts val="600"/>
              </a:spcBef>
              <a:buFont typeface="Arial" panose="020B0604020202020204" pitchFamily="34" charset="0"/>
              <a:buChar char="•"/>
            </a:pPr>
            <a:r>
              <a:rPr lang="en-US" dirty="0" smtClean="0"/>
              <a:t>&lt;select&gt;, &lt;</a:t>
            </a:r>
            <a:r>
              <a:rPr lang="en-US" dirty="0" err="1" smtClean="0"/>
              <a:t>textarea</a:t>
            </a:r>
            <a:r>
              <a:rPr lang="en-US" dirty="0" smtClean="0"/>
              <a:t>&gt;,&lt;button&gt;</a:t>
            </a:r>
          </a:p>
          <a:p>
            <a:pPr lvl="1">
              <a:spcBef>
                <a:spcPts val="600"/>
              </a:spcBef>
              <a:buFont typeface="Arial" panose="020B0604020202020204" pitchFamily="34" charset="0"/>
              <a:buChar char="•"/>
            </a:pPr>
            <a:r>
              <a:rPr lang="en-US" dirty="0" smtClean="0"/>
              <a:t>Grouping Fields</a:t>
            </a:r>
          </a:p>
          <a:p>
            <a:pPr lvl="1">
              <a:spcBef>
                <a:spcPts val="600"/>
              </a:spcBef>
              <a:buFont typeface="Arial" panose="020B0604020202020204" pitchFamily="34" charset="0"/>
              <a:buChar char="•"/>
            </a:pPr>
            <a:r>
              <a:rPr lang="en-US" dirty="0" smtClean="0"/>
              <a:t>Labels</a:t>
            </a:r>
          </a:p>
          <a:p>
            <a:pPr lvl="1">
              <a:spcBef>
                <a:spcPts val="600"/>
              </a:spcBef>
              <a:buFont typeface="Arial" panose="020B0604020202020204" pitchFamily="34" charset="0"/>
              <a:buChar char="•"/>
            </a:pPr>
            <a:r>
              <a:rPr lang="en-US" dirty="0" smtClean="0"/>
              <a:t>Styling </a:t>
            </a:r>
            <a:r>
              <a:rPr lang="en-US" dirty="0"/>
              <a:t>HTML Forms Using </a:t>
            </a:r>
            <a:r>
              <a:rPr lang="en-US" dirty="0" smtClean="0"/>
              <a:t>CSS</a:t>
            </a:r>
            <a:endParaRPr lang="en-US" dirty="0"/>
          </a:p>
          <a:p>
            <a:pPr>
              <a:spcBef>
                <a:spcPts val="600"/>
              </a:spcBef>
            </a:pPr>
            <a:endParaRPr lang="en-US" dirty="0"/>
          </a:p>
        </p:txBody>
      </p:sp>
    </p:spTree>
    <p:extLst>
      <p:ext uri="{BB962C8B-B14F-4D97-AF65-F5344CB8AC3E}">
        <p14:creationId xmlns:p14="http://schemas.microsoft.com/office/powerpoint/2010/main" val="985418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Element </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&lt;select&gt;</a:t>
            </a:r>
            <a:r>
              <a:rPr lang="en-US" dirty="0"/>
              <a:t> element is used to create a drop-down list/menu, from where a user can select one or more options</a:t>
            </a:r>
            <a:r>
              <a:rPr lang="en-US" dirty="0" smtClean="0"/>
              <a:t>.</a:t>
            </a:r>
            <a:endParaRPr lang="en-US" dirty="0"/>
          </a:p>
        </p:txBody>
      </p:sp>
      <p:sp>
        <p:nvSpPr>
          <p:cNvPr id="4" name="Rectangle 3"/>
          <p:cNvSpPr/>
          <p:nvPr/>
        </p:nvSpPr>
        <p:spPr>
          <a:xfrm>
            <a:off x="1175656" y="2745939"/>
            <a:ext cx="8299269" cy="2123658"/>
          </a:xfrm>
          <a:prstGeom prst="rect">
            <a:avLst/>
          </a:prstGeom>
        </p:spPr>
        <p:txBody>
          <a:bodyPr wrap="square">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 Drink Coffee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FF0000"/>
                </a:solidFill>
                <a:highlight>
                  <a:srgbClr val="FFFFFF"/>
                </a:highlight>
              </a:rPr>
              <a:t>selected</a:t>
            </a:r>
            <a:r>
              <a:rPr lang="en-US" sz="1600" dirty="0">
                <a:solidFill>
                  <a:srgbClr val="0000FF"/>
                </a:solidFill>
                <a:highlight>
                  <a:srgbClr val="FFFFFF"/>
                </a:highlight>
              </a:rPr>
              <a:t>&gt;</a:t>
            </a:r>
            <a:r>
              <a:rPr lang="en-US" sz="1600" b="1" dirty="0">
                <a:solidFill>
                  <a:srgbClr val="000000"/>
                </a:solidFill>
                <a:highlight>
                  <a:srgbClr val="FFFFFF"/>
                </a:highlight>
              </a:rPr>
              <a:t> Read A Book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"3"</a:t>
            </a:r>
            <a:r>
              <a:rPr lang="en-US" sz="1600" dirty="0">
                <a:solidFill>
                  <a:srgbClr val="0000FF"/>
                </a:solidFill>
                <a:highlight>
                  <a:srgbClr val="FFFFFF"/>
                </a:highlight>
              </a:rPr>
              <a:t>&gt;</a:t>
            </a:r>
            <a:r>
              <a:rPr lang="en-US" sz="1600" b="1" dirty="0">
                <a:solidFill>
                  <a:srgbClr val="000000"/>
                </a:solidFill>
                <a:highlight>
                  <a:srgbClr val="FFFFFF"/>
                </a:highlight>
              </a:rPr>
              <a:t> Take A Walk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a:t>
            </a:r>
            <a:r>
              <a:rPr lang="en-US" sz="1600" dirty="0">
                <a:solidFill>
                  <a:srgbClr val="0000FF"/>
                </a:solidFill>
                <a:highlight>
                  <a:srgbClr val="FFFFFF"/>
                </a:highlight>
              </a:rPr>
              <a:t>&gt;</a:t>
            </a:r>
            <a:r>
              <a:rPr lang="en-US" sz="1600" b="1" dirty="0">
                <a:solidFill>
                  <a:srgbClr val="000000"/>
                </a:solidFill>
                <a:highlight>
                  <a:srgbClr val="FFFFFF"/>
                </a:highlight>
              </a:rPr>
              <a:t> Buy A Bagel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FF"/>
                </a:solidFill>
                <a:highlight>
                  <a:srgbClr val="FFFFFF"/>
                </a:highlight>
              </a:rPr>
              <a:t>&gt;</a:t>
            </a:r>
            <a:r>
              <a:rPr lang="en-US" sz="1600" b="1" dirty="0">
                <a:solidFill>
                  <a:srgbClr val="000000"/>
                </a:solidFill>
                <a:highlight>
                  <a:srgbClr val="FFFFFF"/>
                </a:highlight>
              </a:rPr>
              <a:t> Watch TV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"6"</a:t>
            </a:r>
            <a:r>
              <a:rPr lang="en-US" sz="1600" dirty="0">
                <a:solidFill>
                  <a:srgbClr val="0000FF"/>
                </a:solidFill>
                <a:highlight>
                  <a:srgbClr val="FFFFFF"/>
                </a:highlight>
              </a:rPr>
              <a:t>&gt;</a:t>
            </a:r>
            <a:r>
              <a:rPr lang="en-US" sz="1600" b="1" dirty="0">
                <a:solidFill>
                  <a:srgbClr val="000000"/>
                </a:solidFill>
                <a:highlight>
                  <a:srgbClr val="FFFFFF"/>
                </a:highlight>
              </a:rPr>
              <a:t> Write a test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spTree>
    <p:extLst>
      <p:ext uri="{BB962C8B-B14F-4D97-AF65-F5344CB8AC3E}">
        <p14:creationId xmlns:p14="http://schemas.microsoft.com/office/powerpoint/2010/main" val="792181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&lt;select&gt; Element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selection list itself is defined by a series of </a:t>
            </a:r>
            <a:r>
              <a:rPr lang="en-US" b="1" dirty="0"/>
              <a:t>&lt;option&gt; </a:t>
            </a:r>
            <a:r>
              <a:rPr lang="en-US" dirty="0"/>
              <a:t>tags. </a:t>
            </a:r>
          </a:p>
          <a:p>
            <a:pPr>
              <a:buFont typeface="Arial" panose="020B0604020202020204" pitchFamily="34" charset="0"/>
              <a:buChar char="•"/>
            </a:pPr>
            <a:r>
              <a:rPr lang="en-US" dirty="0" smtClean="0"/>
              <a:t>  The </a:t>
            </a:r>
            <a:r>
              <a:rPr lang="en-US" b="1" dirty="0"/>
              <a:t>name</a:t>
            </a:r>
            <a:r>
              <a:rPr lang="en-US" dirty="0"/>
              <a:t> to the </a:t>
            </a:r>
            <a:r>
              <a:rPr lang="en-US" b="1" dirty="0"/>
              <a:t>&lt;select&gt; </a:t>
            </a:r>
            <a:r>
              <a:rPr lang="en-US" dirty="0"/>
              <a:t>tag applies to the entire list. While the </a:t>
            </a:r>
            <a:r>
              <a:rPr lang="en-US" b="1" dirty="0"/>
              <a:t>values</a:t>
            </a:r>
            <a:r>
              <a:rPr lang="en-US" dirty="0"/>
              <a:t> apply to the option tags</a:t>
            </a:r>
            <a:r>
              <a:rPr lang="en-US" dirty="0" smtClean="0"/>
              <a:t>.</a:t>
            </a:r>
            <a:endParaRPr lang="en-US" dirty="0"/>
          </a:p>
          <a:p>
            <a:pPr>
              <a:buFont typeface="Arial" panose="020B0604020202020204" pitchFamily="34" charset="0"/>
              <a:buChar char="•"/>
            </a:pPr>
            <a:r>
              <a:rPr lang="en-US" dirty="0" smtClean="0"/>
              <a:t>  If </a:t>
            </a:r>
            <a:r>
              <a:rPr lang="en-US" dirty="0"/>
              <a:t>more than one option is selected in the list, the options are all sent to the server under that one variable name as a comma separated </a:t>
            </a:r>
            <a:r>
              <a:rPr lang="en-US" dirty="0" smtClean="0"/>
              <a:t>list.</a:t>
            </a:r>
          </a:p>
        </p:txBody>
      </p:sp>
    </p:spTree>
    <p:extLst>
      <p:ext uri="{BB962C8B-B14F-4D97-AF65-F5344CB8AC3E}">
        <p14:creationId xmlns:p14="http://schemas.microsoft.com/office/powerpoint/2010/main" val="706836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a:t>select&gt; </a:t>
            </a:r>
            <a:r>
              <a:rPr lang="en-US" dirty="0" smtClean="0"/>
              <a:t>tag 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multiple</a:t>
            </a:r>
            <a:r>
              <a:rPr lang="en-US" b="1" dirty="0"/>
              <a:t>="multiple"</a:t>
            </a:r>
          </a:p>
          <a:p>
            <a:pPr lvl="1">
              <a:buFont typeface="Arial" panose="020B0604020202020204" pitchFamily="34" charset="0"/>
              <a:buChar char="•"/>
            </a:pPr>
            <a:r>
              <a:rPr lang="en-US" dirty="0"/>
              <a:t>allows users to select </a:t>
            </a:r>
            <a:r>
              <a:rPr lang="en-US" b="1" dirty="0"/>
              <a:t>more than one option</a:t>
            </a:r>
            <a:r>
              <a:rPr lang="en-US" dirty="0"/>
              <a:t>, usually by holding down the Control key while clicking on additional choices. </a:t>
            </a:r>
          </a:p>
          <a:p>
            <a:pPr lvl="1">
              <a:buFont typeface="Arial" panose="020B0604020202020204" pitchFamily="34" charset="0"/>
              <a:buChar char="•"/>
            </a:pPr>
            <a:r>
              <a:rPr lang="en-US" dirty="0"/>
              <a:t>Otherwise the selection functions like radio buttons where selecting one deselects another. </a:t>
            </a:r>
          </a:p>
          <a:p>
            <a:pPr>
              <a:buFont typeface="Arial" panose="020B0604020202020204" pitchFamily="34" charset="0"/>
              <a:buChar char="•"/>
            </a:pPr>
            <a:r>
              <a:rPr lang="en-US" b="1" dirty="0" smtClean="0"/>
              <a:t>  size</a:t>
            </a:r>
            <a:r>
              <a:rPr lang="en-US" b="1" dirty="0"/>
              <a:t>="n"</a:t>
            </a:r>
          </a:p>
          <a:p>
            <a:pPr lvl="1">
              <a:buFont typeface="Arial" panose="020B0604020202020204" pitchFamily="34" charset="0"/>
              <a:buChar char="•"/>
            </a:pPr>
            <a:r>
              <a:rPr lang="en-US" dirty="0"/>
              <a:t>specify how many lines are displayed in the selection menu.</a:t>
            </a:r>
          </a:p>
          <a:p>
            <a:pPr lvl="1">
              <a:buFont typeface="Arial" panose="020B0604020202020204" pitchFamily="34" charset="0"/>
              <a:buChar char="•"/>
            </a:pPr>
            <a:r>
              <a:rPr lang="en-US" dirty="0"/>
              <a:t>If the size is not specified or if size="1", a single line is displayed and the selection menu functions as a drop down menu.</a:t>
            </a:r>
          </a:p>
          <a:p>
            <a:pPr lvl="1">
              <a:buFont typeface="Arial" panose="020B0604020202020204" pitchFamily="34" charset="0"/>
              <a:buChar char="•"/>
            </a:pPr>
            <a:r>
              <a:rPr lang="en-US" dirty="0"/>
              <a:t>If a number larger than </a:t>
            </a:r>
            <a:r>
              <a:rPr lang="en-US" dirty="0" smtClean="0"/>
              <a:t>one (1) </a:t>
            </a:r>
            <a:r>
              <a:rPr lang="en-US" dirty="0"/>
              <a:t>is specified, then the menu functions as a scrollable list. </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smtClean="0">
                <a:hlinkClick r:id="rId2"/>
              </a:rPr>
              <a:t>select-tags-attributes.html</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92811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&lt;option&gt;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b="1" dirty="0"/>
              <a:t>&lt;option&gt; </a:t>
            </a:r>
            <a:r>
              <a:rPr lang="en-US" dirty="0" smtClean="0"/>
              <a:t>element is nested inside the &lt;select&gt; element to provide </a:t>
            </a:r>
            <a:r>
              <a:rPr lang="en-US" b="1" dirty="0" smtClean="0"/>
              <a:t>readable "text"</a:t>
            </a:r>
            <a:r>
              <a:rPr lang="en-US" dirty="0" smtClean="0"/>
              <a:t> options</a:t>
            </a:r>
            <a:endParaRPr lang="en-US" dirty="0"/>
          </a:p>
          <a:p>
            <a:pPr>
              <a:buFont typeface="Arial" panose="020B0604020202020204" pitchFamily="34" charset="0"/>
              <a:buChar char="•"/>
            </a:pPr>
            <a:r>
              <a:rPr lang="en-US" dirty="0" smtClean="0"/>
              <a:t>  The </a:t>
            </a:r>
            <a:r>
              <a:rPr lang="en-US" b="1" dirty="0"/>
              <a:t>value</a:t>
            </a:r>
            <a:r>
              <a:rPr lang="en-US" dirty="0"/>
              <a:t> attribute is the value that is returned by selecting that option. </a:t>
            </a:r>
          </a:p>
          <a:p>
            <a:pPr>
              <a:buFont typeface="Arial" panose="020B0604020202020204" pitchFamily="34" charset="0"/>
              <a:buChar char="•"/>
            </a:pPr>
            <a:r>
              <a:rPr lang="en-US" dirty="0" smtClean="0"/>
              <a:t>  If </a:t>
            </a:r>
            <a:r>
              <a:rPr lang="en-US" dirty="0"/>
              <a:t>a &lt;option&gt; tag’s value attribute is not provided, its text will be come the value. </a:t>
            </a:r>
            <a:endParaRPr lang="en-US" dirty="0" smtClean="0"/>
          </a:p>
          <a:p>
            <a:pPr>
              <a:buFont typeface="Arial" panose="020B0604020202020204" pitchFamily="34" charset="0"/>
              <a:buChar char="•"/>
            </a:pPr>
            <a:endParaRPr lang="en-US" dirty="0"/>
          </a:p>
        </p:txBody>
      </p:sp>
      <p:sp>
        <p:nvSpPr>
          <p:cNvPr id="4" name="Rectangle 3"/>
          <p:cNvSpPr/>
          <p:nvPr/>
        </p:nvSpPr>
        <p:spPr>
          <a:xfrm>
            <a:off x="1202203" y="3234752"/>
            <a:ext cx="6096000" cy="1077218"/>
          </a:xfrm>
          <a:prstGeom prst="rect">
            <a:avLst/>
          </a:prstGeom>
        </p:spPr>
        <p:txBody>
          <a:bodyPr>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thename</a:t>
            </a:r>
            <a:r>
              <a:rPr lang="en-US" sz="1600" b="1" dirty="0">
                <a:solidFill>
                  <a:srgbClr val="8000FF"/>
                </a:solidFill>
                <a:highlight>
                  <a:srgbClr val="FFFFFF"/>
                </a:highlight>
              </a:rPr>
              <a: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Text 1</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FF"/>
                </a:solidFill>
                <a:highlight>
                  <a:srgbClr val="FFFFFF"/>
                </a:highlight>
              </a:rPr>
              <a:t>&gt;</a:t>
            </a:r>
            <a:r>
              <a:rPr lang="en-US" sz="1600" b="1" dirty="0">
                <a:solidFill>
                  <a:srgbClr val="000000"/>
                </a:solidFill>
                <a:highlight>
                  <a:srgbClr val="FFFFFF"/>
                </a:highlight>
              </a:rPr>
              <a:t>Text 2</a:t>
            </a:r>
            <a:r>
              <a:rPr lang="en-US" sz="1600" dirty="0">
                <a:solidFill>
                  <a:srgbClr val="0000FF"/>
                </a:solidFill>
                <a:highlight>
                  <a:srgbClr val="FFFFFF"/>
                </a:highlight>
              </a:rPr>
              <a:t>&lt;/option</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spTree>
    <p:extLst>
      <p:ext uri="{BB962C8B-B14F-4D97-AF65-F5344CB8AC3E}">
        <p14:creationId xmlns:p14="http://schemas.microsoft.com/office/powerpoint/2010/main" val="3476162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Element with &lt;</a:t>
            </a:r>
            <a:r>
              <a:rPr lang="en-US" dirty="0" err="1"/>
              <a:t>optgroup</a:t>
            </a:r>
            <a:r>
              <a:rPr lang="en-US" dirty="0"/>
              <a:t>&gt;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a:t>
            </a:r>
            <a:r>
              <a:rPr lang="en-US" dirty="0" err="1"/>
              <a:t>optgroup</a:t>
            </a:r>
            <a:r>
              <a:rPr lang="en-US" dirty="0"/>
              <a:t>&gt; tag to group things by category.</a:t>
            </a:r>
          </a:p>
          <a:p>
            <a:endParaRPr lang="en-US" dirty="0"/>
          </a:p>
        </p:txBody>
      </p:sp>
      <p:sp>
        <p:nvSpPr>
          <p:cNvPr id="4" name="Rectangle 3"/>
          <p:cNvSpPr/>
          <p:nvPr/>
        </p:nvSpPr>
        <p:spPr>
          <a:xfrm>
            <a:off x="1097281" y="2329664"/>
            <a:ext cx="5669280" cy="3108543"/>
          </a:xfrm>
          <a:prstGeom prst="rect">
            <a:avLst/>
          </a:prstGeom>
        </p:spPr>
        <p:txBody>
          <a:bodyPr wrap="square">
            <a:spAutoFit/>
          </a:bodyPr>
          <a:lstStyle/>
          <a:p>
            <a:r>
              <a:rPr lang="en-US" sz="1400" dirty="0">
                <a:solidFill>
                  <a:srgbClr val="0000FF"/>
                </a:solidFill>
                <a:highlight>
                  <a:srgbClr val="FFFFFF"/>
                </a:highlight>
              </a:rPr>
              <a:t>&lt;select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multiple</a:t>
            </a:r>
            <a:r>
              <a:rPr lang="en-US" sz="1400" dirty="0">
                <a:solidFill>
                  <a:srgbClr val="000000"/>
                </a:solidFill>
                <a:highlight>
                  <a:srgbClr val="FFFFFF"/>
                </a:highlight>
              </a:rPr>
              <a:t> </a:t>
            </a:r>
            <a:r>
              <a:rPr lang="en-US" sz="1400" dirty="0">
                <a:solidFill>
                  <a:srgbClr val="FF0000"/>
                </a:solidFill>
                <a:highlight>
                  <a:srgbClr val="FFFFFF"/>
                </a:highlight>
              </a:rPr>
              <a:t>size</a:t>
            </a:r>
            <a:r>
              <a:rPr lang="en-US" sz="1400" dirty="0">
                <a:solidFill>
                  <a:srgbClr val="000000"/>
                </a:solidFill>
                <a:highlight>
                  <a:srgbClr val="FFFFFF"/>
                </a:highlight>
              </a:rPr>
              <a:t>=</a:t>
            </a:r>
            <a:r>
              <a:rPr lang="en-US" sz="1400" dirty="0">
                <a:solidFill>
                  <a:srgbClr val="FF0000"/>
                </a:solidFill>
                <a:highlight>
                  <a:srgbClr val="FFFFFF"/>
                </a:highlight>
              </a:rPr>
              <a:t>9</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"Morning"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FF0000"/>
                </a:solidFill>
                <a:highlight>
                  <a:srgbClr val="FFFFFF"/>
                </a:highlight>
              </a:rPr>
              <a:t>selected</a:t>
            </a:r>
            <a:r>
              <a:rPr lang="en-US" sz="1400" dirty="0">
                <a:solidFill>
                  <a:srgbClr val="000000"/>
                </a:solidFill>
                <a:highlight>
                  <a:srgbClr val="FFFFFF"/>
                </a:highlight>
              </a:rPr>
              <a:t>=</a:t>
            </a:r>
            <a:r>
              <a:rPr lang="en-US" sz="1400" b="1" dirty="0">
                <a:solidFill>
                  <a:srgbClr val="8000FF"/>
                </a:solidFill>
                <a:highlight>
                  <a:srgbClr val="FFFFFF"/>
                </a:highlight>
              </a:rPr>
              <a:t>"selected"</a:t>
            </a:r>
            <a:r>
              <a:rPr lang="en-US" sz="1400" dirty="0">
                <a:solidFill>
                  <a:srgbClr val="0000FF"/>
                </a:solidFill>
                <a:highlight>
                  <a:srgbClr val="FFFFFF"/>
                </a:highlight>
              </a:rPr>
              <a:t>&gt;</a:t>
            </a:r>
            <a:r>
              <a:rPr lang="en-US" sz="1400" b="1" dirty="0">
                <a:solidFill>
                  <a:srgbClr val="000000"/>
                </a:solidFill>
                <a:highlight>
                  <a:srgbClr val="FFFFFF"/>
                </a:highlight>
              </a:rPr>
              <a:t> Drink Coffee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FF"/>
                </a:solidFill>
                <a:highlight>
                  <a:srgbClr val="FFFFFF"/>
                </a:highlight>
              </a:rPr>
              <a:t>&gt;</a:t>
            </a:r>
            <a:r>
              <a:rPr lang="en-US" sz="1400" b="1" dirty="0">
                <a:solidFill>
                  <a:srgbClr val="000000"/>
                </a:solidFill>
                <a:highlight>
                  <a:srgbClr val="FFFFFF"/>
                </a:highlight>
              </a:rPr>
              <a:t> Take A Walk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FF"/>
                </a:solidFill>
                <a:highlight>
                  <a:srgbClr val="FFFFFF"/>
                </a:highlight>
              </a:rPr>
              <a:t>&gt;</a:t>
            </a:r>
            <a:r>
              <a:rPr lang="en-US" sz="1400" b="1" dirty="0">
                <a:solidFill>
                  <a:srgbClr val="000000"/>
                </a:solidFill>
                <a:highlight>
                  <a:srgbClr val="FFFFFF"/>
                </a:highlight>
              </a:rPr>
              <a:t> Buy A Bagel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"Evening"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FF"/>
                </a:solidFill>
                <a:highlight>
                  <a:srgbClr val="FFFFFF"/>
                </a:highlight>
              </a:rPr>
              <a:t>&gt;</a:t>
            </a:r>
            <a:r>
              <a:rPr lang="en-US" sz="1400" b="1" dirty="0">
                <a:solidFill>
                  <a:srgbClr val="000000"/>
                </a:solidFill>
                <a:highlight>
                  <a:srgbClr val="FFFFFF"/>
                </a:highlight>
              </a:rPr>
              <a:t> Read A Book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FF"/>
                </a:solidFill>
                <a:highlight>
                  <a:srgbClr val="FFFFFF"/>
                </a:highlight>
              </a:rPr>
              <a:t>&gt;</a:t>
            </a:r>
            <a:r>
              <a:rPr lang="en-US" sz="1400" b="1" dirty="0">
                <a:solidFill>
                  <a:srgbClr val="000000"/>
                </a:solidFill>
                <a:highlight>
                  <a:srgbClr val="FFFFFF"/>
                </a:highlight>
              </a:rPr>
              <a:t> Watch TV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"Any time"</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"6"</a:t>
            </a:r>
            <a:r>
              <a:rPr lang="en-US" sz="1400" dirty="0">
                <a:solidFill>
                  <a:srgbClr val="0000FF"/>
                </a:solidFill>
                <a:highlight>
                  <a:srgbClr val="FFFFFF"/>
                </a:highlight>
              </a:rPr>
              <a:t>&gt;</a:t>
            </a:r>
            <a:r>
              <a:rPr lang="en-US" sz="1400" b="1" dirty="0">
                <a:solidFill>
                  <a:srgbClr val="000000"/>
                </a:solidFill>
                <a:highlight>
                  <a:srgbClr val="FFFFFF"/>
                </a:highlight>
              </a:rPr>
              <a:t> Write a test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select&gt;</a:t>
            </a:r>
            <a:endParaRPr lang="en-US" sz="1400" dirty="0"/>
          </a:p>
        </p:txBody>
      </p:sp>
      <p:pic>
        <p:nvPicPr>
          <p:cNvPr id="5" name="Picture 2" descr="C:\Users\HP\Desktop\tmp\2.png"/>
          <p:cNvPicPr>
            <a:picLocks noChangeAspect="1" noChangeArrowheads="1"/>
          </p:cNvPicPr>
          <p:nvPr/>
        </p:nvPicPr>
        <p:blipFill>
          <a:blip r:embed="rId2" cstate="print"/>
          <a:srcRect/>
          <a:stretch>
            <a:fillRect/>
          </a:stretch>
        </p:blipFill>
        <p:spPr bwMode="auto">
          <a:xfrm>
            <a:off x="6766561" y="2329664"/>
            <a:ext cx="1584959" cy="2084330"/>
          </a:xfrm>
          <a:prstGeom prst="rect">
            <a:avLst/>
          </a:prstGeom>
          <a:noFill/>
        </p:spPr>
      </p:pic>
      <p:sp>
        <p:nvSpPr>
          <p:cNvPr id="6" name="Content Placeholder 2"/>
          <p:cNvSpPr txBox="1">
            <a:spLocks/>
          </p:cNvSpPr>
          <p:nvPr/>
        </p:nvSpPr>
        <p:spPr>
          <a:xfrm>
            <a:off x="6659880" y="4710440"/>
            <a:ext cx="4236720" cy="8622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Example: </a:t>
            </a:r>
            <a:r>
              <a:rPr lang="en-US" dirty="0" smtClean="0">
                <a:hlinkClick r:id="rId3"/>
              </a:rPr>
              <a:t>select-tags-optgroup.html</a:t>
            </a:r>
            <a:endParaRPr lang="en-US" dirty="0"/>
          </a:p>
        </p:txBody>
      </p:sp>
    </p:spTree>
    <p:extLst>
      <p:ext uri="{BB962C8B-B14F-4D97-AF65-F5344CB8AC3E}">
        <p14:creationId xmlns:p14="http://schemas.microsoft.com/office/powerpoint/2010/main" val="131594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textarea</a:t>
            </a:r>
            <a:r>
              <a:rPr lang="en-US" dirty="0"/>
              <a:t>&gt; Element</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The &lt;</a:t>
            </a:r>
            <a:r>
              <a:rPr lang="en-US" dirty="0" err="1" smtClean="0"/>
              <a:t>textarea</a:t>
            </a:r>
            <a:r>
              <a:rPr lang="en-US" dirty="0" smtClean="0"/>
              <a:t>&gt; element provides a multi-line text entry field. </a:t>
            </a:r>
          </a:p>
          <a:p>
            <a:pPr>
              <a:buFont typeface="Arial" panose="020B0604020202020204" pitchFamily="34" charset="0"/>
              <a:buChar char="•"/>
            </a:pPr>
            <a:r>
              <a:rPr lang="en-US" dirty="0" smtClean="0"/>
              <a:t>  attributes</a:t>
            </a:r>
            <a:r>
              <a:rPr lang="en-US" dirty="0"/>
              <a:t>:</a:t>
            </a:r>
          </a:p>
          <a:p>
            <a:pPr lvl="1">
              <a:buFont typeface="Arial" panose="020B0604020202020204" pitchFamily="34" charset="0"/>
              <a:buChar char="•"/>
            </a:pPr>
            <a:r>
              <a:rPr lang="en-US" dirty="0"/>
              <a:t>rows = </a:t>
            </a:r>
            <a:r>
              <a:rPr lang="en-US" dirty="0" smtClean="0"/>
              <a:t>"height </a:t>
            </a:r>
            <a:r>
              <a:rPr lang="en-US" dirty="0"/>
              <a:t>of the </a:t>
            </a:r>
            <a:r>
              <a:rPr lang="en-US" dirty="0" err="1"/>
              <a:t>textarea</a:t>
            </a:r>
            <a:r>
              <a:rPr lang="en-US" dirty="0"/>
              <a:t> in </a:t>
            </a:r>
            <a:r>
              <a:rPr lang="en-US" dirty="0" smtClean="0"/>
              <a:t>character" </a:t>
            </a:r>
            <a:endParaRPr lang="en-US" dirty="0"/>
          </a:p>
          <a:p>
            <a:pPr lvl="1">
              <a:buFont typeface="Arial" panose="020B0604020202020204" pitchFamily="34" charset="0"/>
              <a:buChar char="•"/>
            </a:pPr>
            <a:r>
              <a:rPr lang="en-US" dirty="0"/>
              <a:t>cols = </a:t>
            </a:r>
            <a:r>
              <a:rPr lang="en-US" dirty="0" smtClean="0"/>
              <a:t>"width </a:t>
            </a:r>
            <a:r>
              <a:rPr lang="en-US" dirty="0"/>
              <a:t>of the </a:t>
            </a:r>
            <a:r>
              <a:rPr lang="en-US" dirty="0" err="1"/>
              <a:t>textarea</a:t>
            </a:r>
            <a:r>
              <a:rPr lang="en-US" dirty="0"/>
              <a:t> in </a:t>
            </a:r>
            <a:r>
              <a:rPr lang="en-US" dirty="0" smtClean="0"/>
              <a:t>character"</a:t>
            </a:r>
          </a:p>
          <a:p>
            <a:pPr lvl="1">
              <a:buFont typeface="Arial" panose="020B0604020202020204" pitchFamily="34" charset="0"/>
              <a:buChar char="•"/>
            </a:pPr>
            <a:r>
              <a:rPr lang="en-US" dirty="0" smtClean="0"/>
              <a:t>NOTE: This can also be set using the </a:t>
            </a:r>
            <a:r>
              <a:rPr lang="en-US" b="1" dirty="0" smtClean="0"/>
              <a:t>CSS properties</a:t>
            </a:r>
            <a:r>
              <a:rPr lang="en-US" dirty="0" smtClean="0"/>
              <a:t>, </a:t>
            </a:r>
            <a:r>
              <a:rPr lang="en-US" b="1" dirty="0" smtClean="0"/>
              <a:t>width</a:t>
            </a:r>
            <a:r>
              <a:rPr lang="en-US" dirty="0" smtClean="0"/>
              <a:t> &amp; </a:t>
            </a:r>
            <a:r>
              <a:rPr lang="en-US" b="1" dirty="0" smtClean="0"/>
              <a:t>height</a:t>
            </a:r>
            <a:endParaRPr lang="en-US" b="1" dirty="0"/>
          </a:p>
          <a:p>
            <a:pPr>
              <a:buFont typeface="Arial" panose="020B0604020202020204" pitchFamily="34" charset="0"/>
              <a:buChar char="•"/>
            </a:pPr>
            <a:r>
              <a:rPr lang="en-US" dirty="0" smtClean="0"/>
              <a:t>  </a:t>
            </a:r>
            <a:r>
              <a:rPr lang="en-US" dirty="0" err="1" smtClean="0"/>
              <a:t>textarea</a:t>
            </a:r>
            <a:r>
              <a:rPr lang="en-US" dirty="0" smtClean="0"/>
              <a:t> </a:t>
            </a:r>
            <a:r>
              <a:rPr lang="en-US" dirty="0"/>
              <a:t>fields automatically have scroll bars; any amount of text can be entered in them.</a:t>
            </a:r>
          </a:p>
          <a:p>
            <a:pPr>
              <a:buFont typeface="Arial" panose="020B0604020202020204" pitchFamily="34" charset="0"/>
              <a:buChar char="•"/>
            </a:pPr>
            <a:r>
              <a:rPr lang="en-US" dirty="0" smtClean="0"/>
              <a:t>  The </a:t>
            </a:r>
            <a:r>
              <a:rPr lang="en-US" dirty="0"/>
              <a:t>element can have </a:t>
            </a:r>
            <a:r>
              <a:rPr lang="en-US" dirty="0" smtClean="0"/>
              <a:t>"text" </a:t>
            </a:r>
            <a:r>
              <a:rPr lang="en-US" dirty="0"/>
              <a:t>as default contents. E.g</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smtClean="0">
                <a:hlinkClick r:id="rId2"/>
              </a:rPr>
              <a:t>textarea.html</a:t>
            </a:r>
            <a:endParaRPr lang="en-US" dirty="0"/>
          </a:p>
        </p:txBody>
      </p:sp>
      <p:sp>
        <p:nvSpPr>
          <p:cNvPr id="5" name="Rectangle 4"/>
          <p:cNvSpPr/>
          <p:nvPr/>
        </p:nvSpPr>
        <p:spPr>
          <a:xfrm>
            <a:off x="1306285" y="4231586"/>
            <a:ext cx="6096000" cy="830997"/>
          </a:xfrm>
          <a:prstGeom prst="rect">
            <a:avLst/>
          </a:prstGeom>
        </p:spPr>
        <p:txBody>
          <a:bodyPr>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comments" </a:t>
            </a:r>
            <a:r>
              <a:rPr lang="en-US" sz="1600" dirty="0" smtClean="0">
                <a:solidFill>
                  <a:srgbClr val="FF0000"/>
                </a:solidFill>
                <a:highlight>
                  <a:srgbClr val="FFFFFF"/>
                </a:highlight>
              </a:rPr>
              <a:t>cols</a:t>
            </a:r>
            <a:r>
              <a:rPr lang="en-US" sz="1600" dirty="0" smtClean="0">
                <a:solidFill>
                  <a:srgbClr val="000000"/>
                </a:solidFill>
                <a:highlight>
                  <a:srgbClr val="FFFFFF"/>
                </a:highlight>
              </a:rPr>
              <a:t>=</a:t>
            </a:r>
            <a:r>
              <a:rPr lang="en-US" sz="1600" b="1" dirty="0" smtClean="0">
                <a:solidFill>
                  <a:srgbClr val="8000FF"/>
                </a:solidFill>
                <a:highlight>
                  <a:srgbClr val="FFFFFF"/>
                </a:highlight>
              </a:rPr>
              <a:t>"30</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rows</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10"</a:t>
            </a:r>
            <a:r>
              <a:rPr lang="en-US" sz="1600" dirty="0" smtClean="0">
                <a:solidFill>
                  <a:srgbClr val="0000FF"/>
                </a:solidFill>
                <a:highlight>
                  <a:srgbClr val="FFFFFF"/>
                </a:highlight>
              </a:rPr>
              <a:t>&gt;</a:t>
            </a:r>
            <a:br>
              <a:rPr lang="en-US" sz="1600" dirty="0" smtClean="0">
                <a:solidFill>
                  <a:srgbClr val="0000FF"/>
                </a:solidFill>
                <a:highlight>
                  <a:srgbClr val="FFFFFF"/>
                </a:highlight>
              </a:rPr>
            </a:br>
            <a:r>
              <a:rPr lang="en-US" sz="1600" dirty="0" smtClean="0">
                <a:solidFill>
                  <a:srgbClr val="0000FF"/>
                </a:solidFill>
                <a:highlight>
                  <a:srgbClr val="FFFFFF"/>
                </a:highlight>
              </a:rPr>
              <a:t>     </a:t>
            </a:r>
            <a:r>
              <a:rPr lang="en-US" sz="1600" b="1" dirty="0" smtClean="0">
                <a:solidFill>
                  <a:srgbClr val="000000"/>
                </a:solidFill>
                <a:highlight>
                  <a:srgbClr val="FFFFFF"/>
                </a:highlight>
              </a:rPr>
              <a:t>Input </a:t>
            </a:r>
            <a:r>
              <a:rPr lang="en-US" sz="1600" b="1" dirty="0">
                <a:solidFill>
                  <a:srgbClr val="000000"/>
                </a:solidFill>
                <a:highlight>
                  <a:srgbClr val="FFFFFF"/>
                </a:highlight>
              </a:rPr>
              <a:t>y</a:t>
            </a:r>
            <a:r>
              <a:rPr lang="en-US" sz="1600" b="1" dirty="0" smtClean="0">
                <a:solidFill>
                  <a:srgbClr val="000000"/>
                </a:solidFill>
                <a:highlight>
                  <a:srgbClr val="FFFFFF"/>
                </a:highlight>
              </a:rPr>
              <a:t>our comments</a:t>
            </a:r>
            <a:br>
              <a:rPr lang="en-US" sz="1600" b="1" dirty="0" smtClean="0">
                <a:solidFill>
                  <a:srgbClr val="000000"/>
                </a:solidFill>
                <a:highlight>
                  <a:srgbClr val="FFFFFF"/>
                </a:highlight>
              </a:rPr>
            </a:br>
            <a:r>
              <a:rPr lang="en-US" sz="1600" dirty="0" smtClean="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FF"/>
                </a:solidFill>
                <a:highlight>
                  <a:srgbClr val="FFFFFF"/>
                </a:highlight>
              </a:rPr>
              <a:t>&gt;</a:t>
            </a:r>
            <a:endParaRPr lang="en-US" sz="1600" dirty="0"/>
          </a:p>
        </p:txBody>
      </p:sp>
    </p:spTree>
    <p:extLst>
      <p:ext uri="{BB962C8B-B14F-4D97-AF65-F5344CB8AC3E}">
        <p14:creationId xmlns:p14="http://schemas.microsoft.com/office/powerpoint/2010/main" val="1770967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&lt;button&gt; Element</a:t>
            </a:r>
          </a:p>
        </p:txBody>
      </p:sp>
      <p:sp>
        <p:nvSpPr>
          <p:cNvPr id="3" name="Content Placeholder 2"/>
          <p:cNvSpPr>
            <a:spLocks noGrp="1"/>
          </p:cNvSpPr>
          <p:nvPr>
            <p:ph idx="1"/>
          </p:nvPr>
        </p:nvSpPr>
        <p:spPr/>
        <p:txBody>
          <a:bodyPr>
            <a:normAutofit/>
          </a:bodyPr>
          <a:lstStyle/>
          <a:p>
            <a:pPr>
              <a:lnSpc>
                <a:spcPct val="110000"/>
              </a:lnSpc>
              <a:buFont typeface="Arial" panose="020B0604020202020204" pitchFamily="34" charset="0"/>
              <a:buChar char="•"/>
            </a:pPr>
            <a:r>
              <a:rPr lang="en-US" sz="1800" dirty="0"/>
              <a:t> </a:t>
            </a:r>
            <a:r>
              <a:rPr lang="en-US" sz="1800" dirty="0" smtClean="0"/>
              <a:t> The </a:t>
            </a:r>
            <a:r>
              <a:rPr lang="en-US" sz="1800" b="1" dirty="0"/>
              <a:t>&lt;button&gt; </a:t>
            </a:r>
            <a:r>
              <a:rPr lang="en-US" sz="1800" dirty="0"/>
              <a:t>element </a:t>
            </a:r>
            <a:r>
              <a:rPr lang="en-US" sz="1800" dirty="0" smtClean="0"/>
              <a:t>provides an alternative (more flexible) </a:t>
            </a:r>
            <a:r>
              <a:rPr lang="en-US" sz="1800" dirty="0"/>
              <a:t>way to </a:t>
            </a:r>
            <a:r>
              <a:rPr lang="en-US" sz="1800" dirty="0" smtClean="0"/>
              <a:t>perform</a:t>
            </a:r>
            <a:br>
              <a:rPr lang="en-US" sz="1800" dirty="0" smtClean="0"/>
            </a:br>
            <a:r>
              <a:rPr lang="en-US" sz="1800" dirty="0" smtClean="0"/>
              <a:t>form submits/resets as well as providing a generic button that we can use for interactivity</a:t>
            </a:r>
            <a:endParaRPr lang="en-US" sz="1800" dirty="0"/>
          </a:p>
          <a:p>
            <a:pPr>
              <a:lnSpc>
                <a:spcPct val="110000"/>
              </a:lnSpc>
              <a:buFont typeface="Arial" panose="020B0604020202020204" pitchFamily="34" charset="0"/>
              <a:buChar char="•"/>
            </a:pPr>
            <a:r>
              <a:rPr lang="en-US" sz="1800" b="1" dirty="0" smtClean="0"/>
              <a:t>  Syntax</a:t>
            </a:r>
            <a:r>
              <a:rPr lang="en-US" sz="1800" b="1" dirty="0"/>
              <a:t>:</a:t>
            </a:r>
          </a:p>
          <a:p>
            <a:pPr>
              <a:lnSpc>
                <a:spcPct val="110000"/>
              </a:lnSpc>
              <a:buFont typeface="Arial" panose="020B0604020202020204" pitchFamily="34" charset="0"/>
              <a:buChar char="•"/>
            </a:pPr>
            <a:r>
              <a:rPr lang="en-US" sz="1800" b="1" dirty="0" smtClean="0"/>
              <a:t>  &lt;</a:t>
            </a:r>
            <a:r>
              <a:rPr lang="en-US" sz="1800" b="1" dirty="0"/>
              <a:t>button&gt;</a:t>
            </a:r>
            <a:r>
              <a:rPr lang="en-US" sz="1800" dirty="0"/>
              <a:t> content showing on button </a:t>
            </a:r>
            <a:r>
              <a:rPr lang="en-US" sz="1800" b="1" dirty="0"/>
              <a:t>&lt;/button&gt;</a:t>
            </a:r>
          </a:p>
          <a:p>
            <a:pPr>
              <a:lnSpc>
                <a:spcPct val="110000"/>
              </a:lnSpc>
              <a:buFont typeface="Arial" panose="020B0604020202020204" pitchFamily="34" charset="0"/>
              <a:buChar char="•"/>
            </a:pPr>
            <a:r>
              <a:rPr lang="en-US" sz="1800" b="1" dirty="0" smtClean="0"/>
              <a:t>  Type </a:t>
            </a:r>
            <a:r>
              <a:rPr lang="en-US" sz="1800" b="1" dirty="0"/>
              <a:t>attributes:</a:t>
            </a:r>
          </a:p>
          <a:p>
            <a:pPr lvl="1">
              <a:lnSpc>
                <a:spcPct val="100000"/>
              </a:lnSpc>
              <a:spcBef>
                <a:spcPts val="1200"/>
              </a:spcBef>
              <a:buFont typeface="Arial" panose="020B0604020202020204" pitchFamily="34" charset="0"/>
              <a:buChar char="•"/>
            </a:pPr>
            <a:r>
              <a:rPr lang="en-US" dirty="0"/>
              <a:t>&lt;button type="submit"&gt; </a:t>
            </a:r>
          </a:p>
          <a:p>
            <a:pPr lvl="1">
              <a:lnSpc>
                <a:spcPct val="100000"/>
              </a:lnSpc>
              <a:spcBef>
                <a:spcPts val="0"/>
              </a:spcBef>
              <a:buFont typeface="Arial" panose="020B0604020202020204" pitchFamily="34" charset="0"/>
              <a:buChar char="•"/>
            </a:pPr>
            <a:r>
              <a:rPr lang="en-US" dirty="0"/>
              <a:t>&lt;button type="reset"&gt; </a:t>
            </a:r>
          </a:p>
          <a:p>
            <a:pPr lvl="1">
              <a:lnSpc>
                <a:spcPct val="100000"/>
              </a:lnSpc>
              <a:spcBef>
                <a:spcPts val="0"/>
              </a:spcBef>
              <a:buFont typeface="Arial" panose="020B0604020202020204" pitchFamily="34" charset="0"/>
              <a:buChar char="•"/>
            </a:pPr>
            <a:r>
              <a:rPr lang="en-US" dirty="0"/>
              <a:t>&lt;button type="button"&gt; </a:t>
            </a:r>
          </a:p>
          <a:p>
            <a:pPr>
              <a:lnSpc>
                <a:spcPct val="110000"/>
              </a:lnSpc>
              <a:buFont typeface="Arial" panose="020B0604020202020204" pitchFamily="34" charset="0"/>
              <a:buChar char="•"/>
            </a:pPr>
            <a:r>
              <a:rPr lang="en-US" sz="1800" b="1" dirty="0" smtClean="0"/>
              <a:t> Example:</a:t>
            </a:r>
          </a:p>
          <a:p>
            <a:pPr>
              <a:lnSpc>
                <a:spcPct val="110000"/>
              </a:lnSpc>
              <a:buFont typeface="Arial" panose="020B0604020202020204" pitchFamily="34" charset="0"/>
              <a:buChar char="•"/>
            </a:pPr>
            <a:endParaRPr lang="en-US" sz="1800" b="1" dirty="0"/>
          </a:p>
        </p:txBody>
      </p:sp>
      <p:sp>
        <p:nvSpPr>
          <p:cNvPr id="4" name="Rectangle 3"/>
          <p:cNvSpPr/>
          <p:nvPr/>
        </p:nvSpPr>
        <p:spPr>
          <a:xfrm>
            <a:off x="2203268" y="5248144"/>
            <a:ext cx="7689669" cy="338554"/>
          </a:xfrm>
          <a:prstGeom prst="rect">
            <a:avLst/>
          </a:prstGeom>
        </p:spPr>
        <p:txBody>
          <a:bodyPr wrap="square">
            <a:spAutoFit/>
          </a:bodyPr>
          <a:lstStyle/>
          <a:p>
            <a:r>
              <a:rPr lang="en-US" sz="1600" dirty="0">
                <a:solidFill>
                  <a:srgbClr val="0000FF"/>
                </a:solidFill>
                <a:highlight>
                  <a:srgbClr val="FFFFFF"/>
                </a:highlight>
              </a:rPr>
              <a:t>&lt;button</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err="1">
                <a:solidFill>
                  <a:srgbClr val="FF0000"/>
                </a:solidFill>
                <a:highlight>
                  <a:srgbClr val="FFFFFF"/>
                </a:highlight>
              </a:rPr>
              <a:t>onclick</a:t>
            </a:r>
            <a:r>
              <a:rPr lang="en-US" sz="1600" dirty="0">
                <a:solidFill>
                  <a:srgbClr val="000000"/>
                </a:solidFill>
                <a:highlight>
                  <a:srgbClr val="FFFFFF"/>
                </a:highlight>
              </a:rPr>
              <a:t>=</a:t>
            </a:r>
            <a:r>
              <a:rPr lang="en-US" sz="1600" b="1" dirty="0">
                <a:solidFill>
                  <a:srgbClr val="8000FF"/>
                </a:solidFill>
                <a:highlight>
                  <a:srgbClr val="FFFFFF"/>
                </a:highlight>
              </a:rPr>
              <a:t>"console.log('Button was clicked</a:t>
            </a:r>
            <a:r>
              <a:rPr lang="en-US" sz="1600" b="1" dirty="0" smtClean="0">
                <a:solidFill>
                  <a:srgbClr val="8000FF"/>
                </a:solidFill>
                <a:highlight>
                  <a:srgbClr val="FFFFFF"/>
                </a:highlight>
              </a:rPr>
              <a:t>!');"</a:t>
            </a:r>
            <a:r>
              <a:rPr lang="en-US" sz="1600" dirty="0" smtClean="0">
                <a:solidFill>
                  <a:srgbClr val="0000FF"/>
                </a:solidFill>
                <a:highlight>
                  <a:srgbClr val="FFFFFF"/>
                </a:highlight>
              </a:rPr>
              <a:t>&gt;</a:t>
            </a:r>
            <a:r>
              <a:rPr lang="en-US" sz="1600" b="1" dirty="0">
                <a:solidFill>
                  <a:srgbClr val="000000"/>
                </a:solidFill>
                <a:highlight>
                  <a:srgbClr val="FFFFFF"/>
                </a:highlight>
              </a:rPr>
              <a:t>Click Me!</a:t>
            </a:r>
            <a:r>
              <a:rPr lang="en-US" sz="1600" dirty="0">
                <a:solidFill>
                  <a:srgbClr val="0000FF"/>
                </a:solidFill>
                <a:highlight>
                  <a:srgbClr val="FFFFFF"/>
                </a:highlight>
              </a:rPr>
              <a:t>&lt;/button&gt;</a:t>
            </a:r>
            <a:endParaRPr lang="en-US" sz="1600" dirty="0"/>
          </a:p>
        </p:txBody>
      </p:sp>
    </p:spTree>
    <p:extLst>
      <p:ext uri="{BB962C8B-B14F-4D97-AF65-F5344CB8AC3E}">
        <p14:creationId xmlns:p14="http://schemas.microsoft.com/office/powerpoint/2010/main" val="3740214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Fields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b="1" dirty="0" smtClean="0"/>
              <a:t>&lt;</a:t>
            </a:r>
            <a:r>
              <a:rPr lang="en-US" b="1" dirty="0" err="1"/>
              <a:t>fieldset</a:t>
            </a:r>
            <a:r>
              <a:rPr lang="en-US" b="1" dirty="0"/>
              <a:t>&gt; </a:t>
            </a:r>
            <a:r>
              <a:rPr lang="en-US" dirty="0"/>
              <a:t>tags: grouping the fields</a:t>
            </a:r>
          </a:p>
          <a:p>
            <a:pPr>
              <a:buFont typeface="Arial" panose="020B0604020202020204" pitchFamily="34" charset="0"/>
              <a:buChar char="•"/>
            </a:pPr>
            <a:r>
              <a:rPr lang="en-US" dirty="0" smtClean="0"/>
              <a:t>  </a:t>
            </a:r>
            <a:r>
              <a:rPr lang="en-US" b="1" dirty="0" smtClean="0"/>
              <a:t>&lt;</a:t>
            </a:r>
            <a:r>
              <a:rPr lang="en-US" b="1" dirty="0"/>
              <a:t>legend&gt; </a:t>
            </a:r>
            <a:r>
              <a:rPr lang="en-US" dirty="0"/>
              <a:t>tags: specifying a title for the </a:t>
            </a:r>
            <a:r>
              <a:rPr lang="en-US" dirty="0" smtClean="0"/>
              <a:t>group</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a:t> Example: </a:t>
            </a:r>
            <a:r>
              <a:rPr lang="en-US" dirty="0" smtClean="0">
                <a:hlinkClick r:id="rId2"/>
              </a:rPr>
              <a:t>fieldset-label-button.html</a:t>
            </a:r>
            <a:endParaRPr lang="en-US" dirty="0"/>
          </a:p>
          <a:p>
            <a:pPr>
              <a:buFont typeface="Arial" panose="020B0604020202020204" pitchFamily="34" charset="0"/>
              <a:buChar char="•"/>
            </a:pPr>
            <a:endParaRPr lang="en-US" dirty="0"/>
          </a:p>
        </p:txBody>
      </p:sp>
      <p:sp>
        <p:nvSpPr>
          <p:cNvPr id="4" name="Rectangle 3"/>
          <p:cNvSpPr/>
          <p:nvPr/>
        </p:nvSpPr>
        <p:spPr>
          <a:xfrm>
            <a:off x="1497874" y="2860825"/>
            <a:ext cx="7933509" cy="1815882"/>
          </a:xfrm>
          <a:prstGeom prst="rect">
            <a:avLst/>
          </a:prstGeom>
        </p:spPr>
        <p:txBody>
          <a:bodyPr wrap="square">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     &lt;</a:t>
            </a:r>
            <a:r>
              <a:rPr lang="en-US" sz="1600" dirty="0">
                <a:solidFill>
                  <a:srgbClr val="0000FF"/>
                </a:solidFill>
                <a:highlight>
                  <a:srgbClr val="FFFFFF"/>
                </a:highlight>
              </a:rPr>
              <a:t>legend&gt;</a:t>
            </a:r>
            <a:r>
              <a:rPr lang="en-US" sz="1600" b="1" dirty="0">
                <a:solidFill>
                  <a:srgbClr val="000000"/>
                </a:solidFill>
                <a:highlight>
                  <a:srgbClr val="FFFFFF"/>
                </a:highlight>
              </a:rPr>
              <a:t>Personal Information</a:t>
            </a:r>
            <a:r>
              <a:rPr lang="en-US" sz="1600" dirty="0">
                <a:solidFill>
                  <a:srgbClr val="0000FF"/>
                </a:solidFill>
                <a:highlight>
                  <a:srgbClr val="FFFFFF"/>
                </a:highlight>
              </a:rPr>
              <a:t>&lt;/legend&gt;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First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fanme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Last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Email</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"name3"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Telephone</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tel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"416-"</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807315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Define </a:t>
            </a:r>
            <a:r>
              <a:rPr lang="en-US" dirty="0"/>
              <a:t>a label for </a:t>
            </a:r>
            <a:r>
              <a:rPr lang="en-US" dirty="0" smtClean="0"/>
              <a:t>an </a:t>
            </a:r>
            <a:r>
              <a:rPr lang="en-US" b="1" dirty="0" smtClean="0"/>
              <a:t>&lt;input</a:t>
            </a:r>
            <a:r>
              <a:rPr lang="en-US" b="1" dirty="0"/>
              <a:t>&gt; </a:t>
            </a:r>
            <a:r>
              <a:rPr lang="en-US" dirty="0" smtClean="0"/>
              <a:t>element.</a:t>
            </a:r>
            <a:endParaRPr lang="en-US" dirty="0"/>
          </a:p>
          <a:p>
            <a:pPr lvl="1">
              <a:spcBef>
                <a:spcPts val="1200"/>
              </a:spcBef>
              <a:buFont typeface="Arial" panose="020B0604020202020204" pitchFamily="34" charset="0"/>
              <a:buChar char="•"/>
            </a:pPr>
            <a:r>
              <a:rPr lang="en-US" dirty="0" smtClean="0"/>
              <a:t>  It </a:t>
            </a:r>
            <a:r>
              <a:rPr lang="en-US" dirty="0"/>
              <a:t>does not render as anything special for the user. </a:t>
            </a:r>
          </a:p>
          <a:p>
            <a:pPr lvl="1">
              <a:buFont typeface="Arial" panose="020B0604020202020204" pitchFamily="34" charset="0"/>
              <a:buChar char="•"/>
            </a:pPr>
            <a:r>
              <a:rPr lang="en-US" dirty="0" smtClean="0"/>
              <a:t>  It </a:t>
            </a:r>
            <a:r>
              <a:rPr lang="en-US" dirty="0"/>
              <a:t>provides a usability improvement for mouse users, </a:t>
            </a:r>
          </a:p>
          <a:p>
            <a:pPr lvl="1">
              <a:buFont typeface="Arial" panose="020B0604020202020204" pitchFamily="34" charset="0"/>
              <a:buChar char="•"/>
            </a:pPr>
            <a:r>
              <a:rPr lang="en-US" dirty="0" smtClean="0"/>
              <a:t>  if </a:t>
            </a:r>
            <a:r>
              <a:rPr lang="en-US" dirty="0"/>
              <a:t>the user clicks on the text within the &lt;label&gt; element, it toggles the control.</a:t>
            </a:r>
          </a:p>
          <a:p>
            <a:pPr>
              <a:buFont typeface="Arial" panose="020B0604020202020204" pitchFamily="34" charset="0"/>
              <a:buChar char="•"/>
            </a:pPr>
            <a:r>
              <a:rPr lang="en-US" dirty="0" smtClean="0"/>
              <a:t>  The </a:t>
            </a:r>
            <a:r>
              <a:rPr lang="en-US" b="1" dirty="0"/>
              <a:t>for</a:t>
            </a:r>
            <a:r>
              <a:rPr lang="en-US" dirty="0"/>
              <a:t> </a:t>
            </a:r>
            <a:r>
              <a:rPr lang="en-US" b="1" dirty="0"/>
              <a:t>attribute</a:t>
            </a:r>
            <a:r>
              <a:rPr lang="en-US" dirty="0"/>
              <a:t> of the &lt;label&gt; tag should be equal to the </a:t>
            </a:r>
            <a:r>
              <a:rPr lang="en-US" b="1" dirty="0"/>
              <a:t>id</a:t>
            </a:r>
            <a:r>
              <a:rPr lang="en-US" dirty="0"/>
              <a:t> </a:t>
            </a:r>
            <a:r>
              <a:rPr lang="en-US" b="1" dirty="0"/>
              <a:t>attribute</a:t>
            </a:r>
            <a:r>
              <a:rPr lang="en-US" dirty="0"/>
              <a:t> of </a:t>
            </a:r>
            <a:r>
              <a:rPr lang="en-US" dirty="0" smtClean="0"/>
              <a:t>the</a:t>
            </a:r>
            <a:br>
              <a:rPr lang="en-US" dirty="0" smtClean="0"/>
            </a:br>
            <a:r>
              <a:rPr lang="en-US" dirty="0" smtClean="0"/>
              <a:t>related </a:t>
            </a:r>
            <a:r>
              <a:rPr lang="en-US" dirty="0"/>
              <a:t>element to bind them together</a:t>
            </a:r>
            <a:r>
              <a:rPr lang="en-US" dirty="0" smtClean="0"/>
              <a:t>.</a:t>
            </a:r>
          </a:p>
          <a:p>
            <a:pPr>
              <a:buFont typeface="Arial" panose="020B0604020202020204" pitchFamily="34" charset="0"/>
              <a:buChar char="•"/>
            </a:pPr>
            <a:r>
              <a:rPr lang="en-US" dirty="0"/>
              <a:t> Example: </a:t>
            </a:r>
            <a:r>
              <a:rPr lang="en-US" dirty="0" smtClean="0">
                <a:hlinkClick r:id="rId2"/>
              </a:rPr>
              <a:t>fieldset-label-button.html</a:t>
            </a:r>
            <a:endParaRPr lang="en-US" dirty="0"/>
          </a:p>
        </p:txBody>
      </p:sp>
    </p:spTree>
    <p:extLst>
      <p:ext uri="{BB962C8B-B14F-4D97-AF65-F5344CB8AC3E}">
        <p14:creationId xmlns:p14="http://schemas.microsoft.com/office/powerpoint/2010/main" val="2619757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Element</a:t>
            </a:r>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a:buFont typeface="Arial" panose="020B0604020202020204" pitchFamily="34" charset="0"/>
              <a:buChar char="•"/>
            </a:pPr>
            <a:r>
              <a:rPr lang="en-US" dirty="0" smtClean="0"/>
              <a:t>  Example</a:t>
            </a:r>
            <a:r>
              <a:rPr lang="en-US" dirty="0"/>
              <a:t>: </a:t>
            </a:r>
            <a:r>
              <a:rPr lang="en-US" dirty="0">
                <a:hlinkClick r:id="rId2"/>
              </a:rPr>
              <a:t>fieldset-label-button.html</a:t>
            </a:r>
            <a:endParaRPr lang="en-US" dirty="0"/>
          </a:p>
          <a:p>
            <a:endParaRPr lang="en-US" dirty="0"/>
          </a:p>
        </p:txBody>
      </p:sp>
      <p:sp>
        <p:nvSpPr>
          <p:cNvPr id="4" name="Rectangle 3"/>
          <p:cNvSpPr/>
          <p:nvPr/>
        </p:nvSpPr>
        <p:spPr>
          <a:xfrm>
            <a:off x="1097280" y="1931521"/>
            <a:ext cx="6435634" cy="3293209"/>
          </a:xfrm>
          <a:prstGeom prst="rect">
            <a:avLst/>
          </a:prstGeom>
        </p:spPr>
        <p:txBody>
          <a:bodyPr wrap="square">
            <a:spAutoFit/>
          </a:bodyPr>
          <a:lstStyle/>
          <a:p>
            <a:r>
              <a:rPr lang="en-US" sz="1600" dirty="0">
                <a:solidFill>
                  <a:srgbClr val="0000FF"/>
                </a:solidFill>
                <a:highlight>
                  <a:srgbClr val="FFFFFF"/>
                </a:highlight>
              </a:rPr>
              <a:t>&lt;h4&gt;</a:t>
            </a:r>
            <a:r>
              <a:rPr lang="en-US" sz="1600" b="1" dirty="0">
                <a:solidFill>
                  <a:srgbClr val="000000"/>
                </a:solidFill>
                <a:highlight>
                  <a:srgbClr val="FFFFFF"/>
                </a:highlight>
              </a:rPr>
              <a:t>Label example 1</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"Free format"</a:t>
            </a:r>
            <a:r>
              <a:rPr lang="en-US" sz="1600" dirty="0">
                <a:solidFill>
                  <a:srgbClr val="0000FF"/>
                </a:solidFill>
                <a:highlight>
                  <a:srgbClr val="FFFFFF"/>
                </a:highlight>
              </a:rPr>
              <a:t>&gt;</a:t>
            </a:r>
            <a:r>
              <a:rPr lang="en-US" sz="1600" b="1" dirty="0">
                <a:solidFill>
                  <a:srgbClr val="000000"/>
                </a:solidFill>
                <a:highlight>
                  <a:srgbClr val="FFFFFF"/>
                </a:highlight>
              </a:rPr>
              <a:t>Text field 1</a:t>
            </a:r>
            <a:r>
              <a:rPr lang="en-US" sz="1600" dirty="0">
                <a:solidFill>
                  <a:srgbClr val="0000FF"/>
                </a:solidFill>
                <a:highlight>
                  <a:srgbClr val="FFFFFF"/>
                </a:highlight>
              </a:rPr>
              <a:t>&lt;/label&gt;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p>
          <a:p>
            <a:r>
              <a:rPr lang="en-US" sz="1600" dirty="0" smtClean="0">
                <a:solidFill>
                  <a:srgbClr val="0000FF"/>
                </a:solidFill>
                <a:highlight>
                  <a:srgbClr val="FFFFFF"/>
                </a:highlight>
              </a:rPr>
              <a:t>&lt;</a:t>
            </a:r>
            <a:r>
              <a:rPr lang="en-US" sz="1600" dirty="0">
                <a:solidFill>
                  <a:srgbClr val="0000FF"/>
                </a:solidFill>
                <a:highlight>
                  <a:srgbClr val="FFFFFF"/>
                </a:highlight>
              </a:rPr>
              <a:t>h4&gt;</a:t>
            </a:r>
            <a:r>
              <a:rPr lang="en-US" sz="1600" b="1" dirty="0">
                <a:solidFill>
                  <a:srgbClr val="000000"/>
                </a:solidFill>
                <a:highlight>
                  <a:srgbClr val="FFFFFF"/>
                </a:highlight>
              </a:rPr>
              <a:t>Label example 2</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"Label for </a:t>
            </a:r>
            <a:r>
              <a:rPr lang="en-US" sz="1600" b="1" dirty="0" smtClean="0">
                <a:solidFill>
                  <a:srgbClr val="8000FF"/>
                </a:solidFill>
                <a:highlight>
                  <a:srgbClr val="FFFFFF"/>
                </a:highlight>
              </a:rPr>
              <a:t>entry3"</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&lt;span&gt;</a:t>
            </a:r>
            <a:r>
              <a:rPr lang="en-US" sz="1600" b="1" dirty="0" smtClean="0">
                <a:solidFill>
                  <a:srgbClr val="000000"/>
                </a:solidFill>
                <a:highlight>
                  <a:srgbClr val="FFFFFF"/>
                </a:highlight>
              </a:rPr>
              <a:t>Text field 3 </a:t>
            </a:r>
            <a:r>
              <a:rPr lang="en-US" sz="1600" dirty="0" smtClean="0">
                <a:solidFill>
                  <a:srgbClr val="0000FF"/>
                </a:solidFill>
                <a:highlight>
                  <a:srgbClr val="FFFFFF"/>
                </a:highlight>
              </a:rPr>
              <a:t>&lt;/span&gt;</a:t>
            </a:r>
            <a:endParaRPr lang="en-US" sz="1600" b="1" dirty="0" smtClean="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size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smtClean="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b="1" dirty="0">
                <a:solidFill>
                  <a:srgbClr val="000000"/>
                </a:solidFill>
                <a:highlight>
                  <a:srgbClr val="FFFFFF"/>
                </a:highlight>
              </a:rPr>
              <a:t> </a:t>
            </a:r>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2049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619"/>
            <a:ext cx="10058400" cy="3948514"/>
          </a:xfrm>
        </p:spPr>
        <p:txBody>
          <a:bodyPr/>
          <a:lstStyle/>
          <a:p>
            <a:pPr algn="ctr"/>
            <a:r>
              <a:rPr lang="en-US" dirty="0" smtClean="0"/>
              <a:t>Part 1</a:t>
            </a:r>
            <a:endParaRPr lang="en-US" dirty="0"/>
          </a:p>
        </p:txBody>
      </p:sp>
      <p:sp>
        <p:nvSpPr>
          <p:cNvPr id="3" name="Text Placeholder 2"/>
          <p:cNvSpPr>
            <a:spLocks noGrp="1"/>
          </p:cNvSpPr>
          <p:nvPr>
            <p:ph type="body" idx="1"/>
          </p:nvPr>
        </p:nvSpPr>
        <p:spPr>
          <a:xfrm>
            <a:off x="1097280" y="4453128"/>
            <a:ext cx="10058400" cy="1143000"/>
          </a:xfrm>
        </p:spPr>
        <p:txBody>
          <a:bodyPr>
            <a:normAutofit/>
          </a:bodyPr>
          <a:lstStyle/>
          <a:p>
            <a:pPr lvl="1">
              <a:spcAft>
                <a:spcPts val="200"/>
              </a:spcAft>
            </a:pPr>
            <a:r>
              <a:rPr lang="en-US" dirty="0"/>
              <a:t>Introduction to </a:t>
            </a:r>
            <a:r>
              <a:rPr lang="en-US" dirty="0" smtClean="0"/>
              <a:t>Forms (&lt;form element)</a:t>
            </a:r>
            <a:endParaRPr lang="en-US" dirty="0"/>
          </a:p>
          <a:p>
            <a:pPr lvl="1">
              <a:spcAft>
                <a:spcPts val="200"/>
              </a:spcAft>
            </a:pPr>
            <a:r>
              <a:rPr lang="en-US" dirty="0" smtClean="0"/>
              <a:t>Input Elements</a:t>
            </a:r>
            <a:endParaRPr lang="en-US" dirty="0"/>
          </a:p>
        </p:txBody>
      </p:sp>
    </p:spTree>
    <p:extLst>
      <p:ext uri="{BB962C8B-B14F-4D97-AF65-F5344CB8AC3E}">
        <p14:creationId xmlns:p14="http://schemas.microsoft.com/office/powerpoint/2010/main" val="279601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a:t>
            </a:r>
            <a:r>
              <a:rPr lang="en-US" dirty="0" smtClean="0"/>
              <a:t>Element for checkbox &amp; radio</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label element can also be used effectively for checkbox &amp; radio inputs.  </a:t>
            </a:r>
          </a:p>
          <a:p>
            <a:pPr>
              <a:buFont typeface="Arial" panose="020B0604020202020204" pitchFamily="34" charset="0"/>
              <a:buChar char="•"/>
            </a:pPr>
            <a:r>
              <a:rPr lang="en-US" dirty="0" smtClean="0"/>
              <a:t>  Clicking the label toggles the control (checks / unchecks it), so it makes them easier to use.</a:t>
            </a:r>
          </a:p>
          <a:p>
            <a:pPr>
              <a:buFont typeface="Arial" panose="020B0604020202020204" pitchFamily="34" charset="0"/>
              <a:buChar char="•"/>
            </a:pPr>
            <a:r>
              <a:rPr lang="en-US" dirty="0" smtClean="0"/>
              <a:t>  This can be done by using </a:t>
            </a:r>
            <a:r>
              <a:rPr lang="en-US" b="1" dirty="0" smtClean="0"/>
              <a:t>&lt;label for=""&gt;…&lt;/label&gt;:</a:t>
            </a:r>
          </a:p>
          <a:p>
            <a:pPr>
              <a:buFont typeface="Arial" panose="020B0604020202020204" pitchFamily="34" charset="0"/>
              <a:buChar char="•"/>
            </a:pPr>
            <a:endParaRPr lang="en-US" b="1" dirty="0" smtClean="0"/>
          </a:p>
          <a:p>
            <a:pPr>
              <a:buFont typeface="Arial" panose="020B0604020202020204" pitchFamily="34" charset="0"/>
              <a:buChar char="•"/>
            </a:pPr>
            <a:r>
              <a:rPr lang="en-US" dirty="0" smtClean="0"/>
              <a:t>  Or by wrapping the whole element inside a </a:t>
            </a:r>
            <a:r>
              <a:rPr lang="en-US" b="1" dirty="0" smtClean="0"/>
              <a:t>&lt;label&gt;…&lt;/label&gt; </a:t>
            </a:r>
            <a:r>
              <a:rPr lang="en-US" dirty="0" smtClean="0"/>
              <a:t>element:</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 Example: </a:t>
            </a:r>
            <a:r>
              <a:rPr lang="en-US" dirty="0" smtClean="0">
                <a:hlinkClick r:id="rId2"/>
              </a:rPr>
              <a:t>label-radio-checkbox.html</a:t>
            </a:r>
            <a:endParaRPr lang="en-US" dirty="0"/>
          </a:p>
        </p:txBody>
      </p:sp>
      <p:sp>
        <p:nvSpPr>
          <p:cNvPr id="4" name="Rectangle 3"/>
          <p:cNvSpPr/>
          <p:nvPr/>
        </p:nvSpPr>
        <p:spPr>
          <a:xfrm>
            <a:off x="1280159" y="3193991"/>
            <a:ext cx="9875521" cy="307777"/>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0000FF"/>
                </a:solidFill>
                <a:highlight>
                  <a:srgbClr val="FFFFFF"/>
                </a:highlight>
              </a:rPr>
              <a:t>/&gt;&lt;label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&lt;/label&gt;</a:t>
            </a:r>
            <a:endParaRPr lang="en-US" sz="1400" dirty="0"/>
          </a:p>
        </p:txBody>
      </p:sp>
      <p:sp>
        <p:nvSpPr>
          <p:cNvPr id="5" name="Rectangle 4"/>
          <p:cNvSpPr/>
          <p:nvPr/>
        </p:nvSpPr>
        <p:spPr>
          <a:xfrm>
            <a:off x="1280159" y="4127910"/>
            <a:ext cx="8645769" cy="307777"/>
          </a:xfrm>
          <a:prstGeom prst="rect">
            <a:avLst/>
          </a:prstGeom>
        </p:spPr>
        <p:txBody>
          <a:bodyPr wrap="square">
            <a:spAutoFit/>
          </a:bodyPr>
          <a:lstStyle/>
          <a:p>
            <a:r>
              <a:rPr lang="en-US" sz="1400" dirty="0">
                <a:solidFill>
                  <a:srgbClr val="0000FF"/>
                </a:solidFill>
                <a:highlight>
                  <a:srgbClr val="FFFFFF"/>
                </a:highlight>
              </a:rPr>
              <a:t>&lt;label&gt;&lt;input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smtClean="0">
                <a:solidFill>
                  <a:srgbClr val="000000"/>
                </a:solidFill>
                <a:highlight>
                  <a:srgbClr val="FFFFFF"/>
                </a:highlight>
              </a:rPr>
              <a:t>Unix</a:t>
            </a:r>
            <a:r>
              <a:rPr lang="en-US" sz="1400" dirty="0">
                <a:solidFill>
                  <a:srgbClr val="0000FF"/>
                </a:solidFill>
                <a:highlight>
                  <a:srgbClr val="FFFFFF"/>
                </a:highlight>
              </a:rPr>
              <a:t>&lt;/label&gt;</a:t>
            </a:r>
            <a:endParaRPr lang="en-US" sz="1400" dirty="0"/>
          </a:p>
        </p:txBody>
      </p:sp>
    </p:spTree>
    <p:extLst>
      <p:ext uri="{BB962C8B-B14F-4D97-AF65-F5344CB8AC3E}">
        <p14:creationId xmlns:p14="http://schemas.microsoft.com/office/powerpoint/2010/main" val="6221911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Issues</a:t>
            </a:r>
            <a:r>
              <a:rPr lang="en-US" b="1" dirty="0"/>
              <a:t>:</a:t>
            </a:r>
          </a:p>
          <a:p>
            <a:pPr>
              <a:buFont typeface="Arial" panose="020B0604020202020204" pitchFamily="34" charset="0"/>
              <a:buChar char="•"/>
            </a:pPr>
            <a:r>
              <a:rPr lang="en-US" dirty="0" smtClean="0"/>
              <a:t>  HTML </a:t>
            </a:r>
            <a:r>
              <a:rPr lang="en-US" dirty="0"/>
              <a:t>table is not appropriate for aligning form elements.</a:t>
            </a:r>
          </a:p>
          <a:p>
            <a:pPr>
              <a:buFont typeface="Arial" panose="020B0604020202020204" pitchFamily="34" charset="0"/>
              <a:buChar char="•"/>
            </a:pPr>
            <a:r>
              <a:rPr lang="en-US" dirty="0" smtClean="0"/>
              <a:t>  Not </a:t>
            </a:r>
            <a:r>
              <a:rPr lang="en-US" dirty="0"/>
              <a:t>all form elements are created equal when CSS is involved.</a:t>
            </a:r>
          </a:p>
          <a:p>
            <a:pPr>
              <a:buFont typeface="Arial" panose="020B0604020202020204" pitchFamily="34" charset="0"/>
              <a:buChar char="•"/>
            </a:pPr>
            <a:r>
              <a:rPr lang="en-US" dirty="0" smtClean="0"/>
              <a:t>  Some </a:t>
            </a:r>
            <a:r>
              <a:rPr lang="en-US" dirty="0"/>
              <a:t>elements are easy to style with CSS, but some other elements simply can't be styled using CSS.</a:t>
            </a:r>
          </a:p>
          <a:p>
            <a:pPr>
              <a:buFont typeface="Arial" panose="020B0604020202020204" pitchFamily="34" charset="0"/>
              <a:buChar char="•"/>
            </a:pPr>
            <a:r>
              <a:rPr lang="en-US" dirty="0" smtClean="0"/>
              <a:t>  Browsers </a:t>
            </a:r>
            <a:r>
              <a:rPr lang="en-US" dirty="0"/>
              <a:t>are often inconsistent in rending font and text.</a:t>
            </a:r>
          </a:p>
          <a:p>
            <a:pPr>
              <a:buFont typeface="Arial" panose="020B0604020202020204" pitchFamily="34" charset="0"/>
              <a:buChar char="•"/>
            </a:pPr>
            <a:endParaRPr lang="en-US" dirty="0"/>
          </a:p>
        </p:txBody>
      </p:sp>
      <p:sp>
        <p:nvSpPr>
          <p:cNvPr id="4" name="Rectangle 3"/>
          <p:cNvSpPr/>
          <p:nvPr/>
        </p:nvSpPr>
        <p:spPr>
          <a:xfrm>
            <a:off x="1262742" y="4442007"/>
            <a:ext cx="2464526" cy="1384995"/>
          </a:xfrm>
          <a:prstGeom prst="rect">
            <a:avLst/>
          </a:prstGeom>
        </p:spPr>
        <p:txBody>
          <a:bodyPr wrap="square">
            <a:spAutoFit/>
          </a:bodyPr>
          <a:lstStyle/>
          <a:p>
            <a:r>
              <a:rPr lang="en-US" sz="1400" dirty="0">
                <a:solidFill>
                  <a:srgbClr val="0000FF"/>
                </a:solidFill>
                <a:highlight>
                  <a:srgbClr val="FFFFFF"/>
                </a:highlight>
              </a:rPr>
              <a:t>button</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dirty="0">
                <a:solidFill>
                  <a:srgbClr val="0000FF"/>
                </a:solidFill>
                <a:highlight>
                  <a:srgbClr val="FFFFFF"/>
                </a:highlight>
              </a:rPr>
              <a:t> </a:t>
            </a:r>
          </a:p>
          <a:p>
            <a:r>
              <a:rPr lang="en-US" sz="1400" b="1" dirty="0">
                <a:solidFill>
                  <a:srgbClr val="000000"/>
                </a:solidFill>
                <a:highlight>
                  <a:srgbClr val="FFFFFF"/>
                </a:highlight>
              </a:rPr>
              <a:t>{</a:t>
            </a:r>
            <a:r>
              <a:rPr lang="en-US" sz="1400" b="1" dirty="0">
                <a:solidFill>
                  <a:srgbClr val="8080C0"/>
                </a:solidFill>
                <a:highlight>
                  <a:srgbClr val="FFFFFF"/>
                </a:highlight>
              </a:rPr>
              <a:t> </a:t>
            </a:r>
          </a:p>
          <a:p>
            <a:r>
              <a:rPr lang="en-US" sz="1400" b="1" dirty="0">
                <a:solidFill>
                  <a:srgbClr val="8080C0"/>
                </a:solidFill>
                <a:highlight>
                  <a:srgbClr val="FFFFFF"/>
                </a:highlight>
              </a:rPr>
              <a:t> </a:t>
            </a:r>
            <a:r>
              <a:rPr lang="en-US" sz="1400" b="1" dirty="0" smtClean="0">
                <a:solidFill>
                  <a:srgbClr val="8080C0"/>
                </a:solidFill>
                <a:highlight>
                  <a:srgbClr val="FFFFFF"/>
                </a:highlight>
              </a:rPr>
              <a:t>    font-family </a:t>
            </a:r>
            <a:r>
              <a:rPr lang="en-US" sz="1400" b="1" dirty="0">
                <a:solidFill>
                  <a:srgbClr val="000000"/>
                </a:solidFill>
                <a:highlight>
                  <a:srgbClr val="FFFFFF"/>
                </a:highlight>
              </a:rPr>
              <a:t>: inherit;</a:t>
            </a:r>
            <a:r>
              <a:rPr lang="en-US" sz="1400" b="1" dirty="0">
                <a:solidFill>
                  <a:srgbClr val="8080C0"/>
                </a:solidFill>
                <a:highlight>
                  <a:srgbClr val="FFFFFF"/>
                </a:highlight>
              </a:rPr>
              <a:t> </a:t>
            </a:r>
          </a:p>
          <a:p>
            <a:r>
              <a:rPr lang="en-US" sz="1400" b="1" dirty="0" smtClean="0">
                <a:solidFill>
                  <a:srgbClr val="8080C0"/>
                </a:solidFill>
                <a:highlight>
                  <a:srgbClr val="FFFFFF"/>
                </a:highlight>
              </a:rPr>
              <a:t>     font-size </a:t>
            </a:r>
            <a:r>
              <a:rPr lang="en-US" sz="1400" b="1" dirty="0">
                <a:solidFill>
                  <a:srgbClr val="000000"/>
                </a:solidFill>
                <a:highlight>
                  <a:srgbClr val="FFFFFF"/>
                </a:highlight>
              </a:rPr>
              <a:t>: 100%;</a:t>
            </a:r>
            <a:endParaRPr lang="en-US" sz="1400" b="1" dirty="0">
              <a:solidFill>
                <a:srgbClr val="8080C0"/>
              </a:solidFill>
              <a:highlight>
                <a:srgbClr val="FFFFFF"/>
              </a:highlight>
            </a:endParaRPr>
          </a:p>
          <a:p>
            <a:r>
              <a:rPr lang="en-US" sz="1400" b="1" dirty="0" smtClean="0">
                <a:solidFill>
                  <a:srgbClr val="8080C0"/>
                </a:solidFill>
                <a:highlight>
                  <a:srgbClr val="FFFFFF"/>
                </a:highlight>
              </a:rPr>
              <a:t>     width </a:t>
            </a:r>
            <a:r>
              <a:rPr lang="en-US" sz="1400" b="1" dirty="0">
                <a:solidFill>
                  <a:srgbClr val="000000"/>
                </a:solidFill>
                <a:highlight>
                  <a:srgbClr val="FFFFFF"/>
                </a:highlight>
              </a:rPr>
              <a:t>: 150px;</a:t>
            </a:r>
            <a:r>
              <a:rPr lang="en-US" sz="1400" b="1" dirty="0">
                <a:solidFill>
                  <a:srgbClr val="8080C0"/>
                </a:solidFill>
                <a:highlight>
                  <a:srgbClr val="FFFFFF"/>
                </a:highlight>
              </a:rPr>
              <a:t> </a:t>
            </a:r>
          </a:p>
          <a:p>
            <a:r>
              <a:rPr lang="en-US" sz="1400" b="1" dirty="0">
                <a:solidFill>
                  <a:srgbClr val="000000"/>
                </a:solidFill>
                <a:highlight>
                  <a:srgbClr val="FFFFFF"/>
                </a:highlight>
              </a:rPr>
              <a:t>}</a:t>
            </a:r>
            <a:endParaRPr lang="en-US" sz="1400" dirty="0"/>
          </a:p>
        </p:txBody>
      </p:sp>
      <p:pic>
        <p:nvPicPr>
          <p:cNvPr id="5" name="Picture 4"/>
          <p:cNvPicPr>
            <a:picLocks noChangeAspect="1"/>
          </p:cNvPicPr>
          <p:nvPr/>
        </p:nvPicPr>
        <p:blipFill>
          <a:blip r:embed="rId2"/>
          <a:stretch>
            <a:fillRect/>
          </a:stretch>
        </p:blipFill>
        <p:spPr>
          <a:xfrm>
            <a:off x="3807007" y="4352503"/>
            <a:ext cx="1695450" cy="1685925"/>
          </a:xfrm>
          <a:prstGeom prst="rect">
            <a:avLst/>
          </a:prstGeom>
        </p:spPr>
      </p:pic>
    </p:spTree>
    <p:extLst>
      <p:ext uri="{BB962C8B-B14F-4D97-AF65-F5344CB8AC3E}">
        <p14:creationId xmlns:p14="http://schemas.microsoft.com/office/powerpoint/2010/main" val="690612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normAutofit fontScale="85000" lnSpcReduction="20000"/>
          </a:bodyPr>
          <a:lstStyle/>
          <a:p>
            <a:pPr>
              <a:lnSpc>
                <a:spcPct val="110000"/>
              </a:lnSpc>
              <a:buFont typeface="Arial" panose="020B0604020202020204" pitchFamily="34" charset="0"/>
              <a:buChar char="•"/>
            </a:pPr>
            <a:r>
              <a:rPr lang="en-US" b="1" dirty="0" smtClean="0"/>
              <a:t>  CSS </a:t>
            </a:r>
            <a:r>
              <a:rPr lang="en-US" b="1" dirty="0"/>
              <a:t>box-sizing property:</a:t>
            </a:r>
          </a:p>
          <a:p>
            <a:pPr lvl="1">
              <a:lnSpc>
                <a:spcPct val="110000"/>
              </a:lnSpc>
              <a:spcBef>
                <a:spcPts val="600"/>
              </a:spcBef>
              <a:buFont typeface="Arial" panose="020B0604020202020204" pitchFamily="34" charset="0"/>
              <a:buChar char="•"/>
            </a:pPr>
            <a:r>
              <a:rPr lang="en-US" dirty="0"/>
              <a:t>"box-sizing: border-box; " can be used to give the same size to </a:t>
            </a:r>
            <a:r>
              <a:rPr lang="en-US" dirty="0" smtClean="0"/>
              <a:t>several </a:t>
            </a:r>
            <a:r>
              <a:rPr lang="en-US" dirty="0"/>
              <a:t>different </a:t>
            </a:r>
            <a:r>
              <a:rPr lang="en-US" dirty="0" smtClean="0"/>
              <a:t>form </a:t>
            </a:r>
            <a:r>
              <a:rPr lang="en-US" dirty="0"/>
              <a:t>elements.</a:t>
            </a:r>
          </a:p>
          <a:p>
            <a:pPr lvl="1">
              <a:lnSpc>
                <a:spcPct val="110000"/>
              </a:lnSpc>
              <a:buFont typeface="Arial" panose="020B0604020202020204" pitchFamily="34" charset="0"/>
              <a:buChar char="•"/>
            </a:pPr>
            <a:r>
              <a:rPr lang="en-US" dirty="0" smtClean="0"/>
              <a:t>Example:</a:t>
            </a:r>
          </a:p>
          <a:p>
            <a:pPr lvl="1">
              <a:lnSpc>
                <a:spcPct val="110000"/>
              </a:lnSpc>
              <a:buFont typeface="Arial" panose="020B0604020202020204" pitchFamily="34" charset="0"/>
              <a:buChar char="•"/>
            </a:pPr>
            <a:endParaRPr lang="en-US" dirty="0" smtClean="0"/>
          </a:p>
          <a:p>
            <a:pPr lvl="1">
              <a:lnSpc>
                <a:spcPct val="110000"/>
              </a:lnSpc>
              <a:buFont typeface="Arial" panose="020B0604020202020204" pitchFamily="34" charset="0"/>
              <a:buChar char="•"/>
            </a:pPr>
            <a:endParaRPr lang="en-US" dirty="0"/>
          </a:p>
          <a:p>
            <a:pPr lvl="1">
              <a:lnSpc>
                <a:spcPct val="110000"/>
              </a:lnSpc>
              <a:buFont typeface="Arial" panose="020B0604020202020204" pitchFamily="34" charset="0"/>
              <a:buChar char="•"/>
            </a:pPr>
            <a:endParaRPr lang="en-US" dirty="0"/>
          </a:p>
          <a:p>
            <a:pPr marL="0" indent="0">
              <a:lnSpc>
                <a:spcPct val="110000"/>
              </a:lnSpc>
              <a:buNone/>
            </a:pPr>
            <a:endParaRPr lang="en-US" dirty="0" smtClean="0"/>
          </a:p>
          <a:p>
            <a:pPr marL="0" indent="0">
              <a:lnSpc>
                <a:spcPct val="110000"/>
              </a:lnSpc>
              <a:buNone/>
            </a:pPr>
            <a:endParaRPr lang="en-US" dirty="0" smtClean="0"/>
          </a:p>
          <a:p>
            <a:pPr>
              <a:lnSpc>
                <a:spcPct val="110000"/>
              </a:lnSpc>
              <a:buFont typeface="Arial" panose="020B0604020202020204" pitchFamily="34" charset="0"/>
              <a:buChar char="•"/>
            </a:pPr>
            <a:r>
              <a:rPr lang="en-US" b="1" dirty="0" smtClean="0"/>
              <a:t>  CSS </a:t>
            </a:r>
            <a:r>
              <a:rPr lang="en-US" b="1" dirty="0"/>
              <a:t>property </a:t>
            </a:r>
            <a:r>
              <a:rPr lang="en-US" b="1" dirty="0" smtClean="0"/>
              <a:t>"</a:t>
            </a:r>
            <a:r>
              <a:rPr lang="en-US" b="1" dirty="0" err="1" smtClean="0"/>
              <a:t>display:inline-block</a:t>
            </a:r>
            <a:r>
              <a:rPr lang="en-US" b="1" dirty="0" smtClean="0"/>
              <a:t>;"</a:t>
            </a:r>
            <a:endParaRPr lang="en-US" b="1" dirty="0"/>
          </a:p>
          <a:p>
            <a:pPr lvl="1">
              <a:lnSpc>
                <a:spcPct val="110000"/>
              </a:lnSpc>
              <a:spcBef>
                <a:spcPts val="1200"/>
              </a:spcBef>
              <a:buFont typeface="Arial" panose="020B0604020202020204" pitchFamily="34" charset="0"/>
              <a:buChar char="•"/>
            </a:pPr>
            <a:r>
              <a:rPr lang="en-US" dirty="0"/>
              <a:t>&lt;label&gt; and &lt;span&gt; are inline-level elements, so width and height are available to them. </a:t>
            </a:r>
          </a:p>
          <a:p>
            <a:pPr lvl="1">
              <a:lnSpc>
                <a:spcPct val="110000"/>
              </a:lnSpc>
              <a:buFont typeface="Arial" panose="020B0604020202020204" pitchFamily="34" charset="0"/>
              <a:buChar char="•"/>
            </a:pPr>
            <a:r>
              <a:rPr lang="en-US" dirty="0" smtClean="0"/>
              <a:t>"display: inline-block;" </a:t>
            </a:r>
            <a:r>
              <a:rPr lang="en-US" dirty="0"/>
              <a:t>can be used to inline-level elements in order to set dimensions (width and height) to them.</a:t>
            </a:r>
          </a:p>
          <a:p>
            <a:pPr lvl="1">
              <a:lnSpc>
                <a:spcPct val="110000"/>
              </a:lnSpc>
              <a:buFont typeface="Arial" panose="020B0604020202020204" pitchFamily="34" charset="0"/>
              <a:buChar char="•"/>
            </a:pPr>
            <a:r>
              <a:rPr lang="en-US" dirty="0"/>
              <a:t>Example</a:t>
            </a:r>
            <a:r>
              <a:rPr lang="en-US" dirty="0" smtClean="0"/>
              <a:t>:</a:t>
            </a:r>
            <a:endParaRPr lang="en-US" dirty="0"/>
          </a:p>
        </p:txBody>
      </p:sp>
      <p:sp>
        <p:nvSpPr>
          <p:cNvPr id="4" name="Rectangle 3"/>
          <p:cNvSpPr/>
          <p:nvPr/>
        </p:nvSpPr>
        <p:spPr>
          <a:xfrm>
            <a:off x="1515292" y="2969219"/>
            <a:ext cx="6096000" cy="1169551"/>
          </a:xfrm>
          <a:prstGeom prst="rect">
            <a:avLst/>
          </a:prstGeom>
        </p:spPr>
        <p:txBody>
          <a:bodyPr>
            <a:spAutoFit/>
          </a:bodyPr>
          <a:lstStyle/>
          <a:p>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button </a:t>
            </a:r>
            <a:r>
              <a:rPr lang="en-US" sz="1400" b="1" dirty="0">
                <a:solidFill>
                  <a:srgbClr val="000000"/>
                </a:solidFill>
                <a:highlight>
                  <a:srgbClr val="FFFFFF"/>
                </a:highlight>
              </a:rPr>
              <a:t>{</a:t>
            </a:r>
            <a:endParaRPr lang="en-US" sz="1400" b="1" dirty="0">
              <a:solidFill>
                <a:srgbClr val="8080C0"/>
              </a:solidFill>
              <a:highlight>
                <a:srgbClr val="FFFFFF"/>
              </a:highlight>
            </a:endParaRPr>
          </a:p>
          <a:p>
            <a:r>
              <a:rPr lang="en-US" sz="1400" b="1" dirty="0">
                <a:solidFill>
                  <a:srgbClr val="8080C0"/>
                </a:solidFill>
                <a:highlight>
                  <a:srgbClr val="FFFFFF"/>
                </a:highlight>
              </a:rPr>
              <a:t>   width </a:t>
            </a:r>
            <a:r>
              <a:rPr lang="en-US" sz="1400" b="1" dirty="0">
                <a:solidFill>
                  <a:srgbClr val="000000"/>
                </a:solidFill>
                <a:highlight>
                  <a:srgbClr val="FFFFFF"/>
                </a:highlight>
              </a:rPr>
              <a:t>: 150px;</a:t>
            </a:r>
            <a:endParaRPr lang="en-US" sz="1400" b="1" dirty="0">
              <a:solidFill>
                <a:srgbClr val="8080C0"/>
              </a:solidFill>
              <a:highlight>
                <a:srgbClr val="FFFFFF"/>
              </a:highlight>
            </a:endParaRPr>
          </a:p>
          <a:p>
            <a:r>
              <a:rPr lang="en-US" sz="1400" b="1" dirty="0">
                <a:solidFill>
                  <a:srgbClr val="8080C0"/>
                </a:solidFill>
                <a:highlight>
                  <a:srgbClr val="FFFFFF"/>
                </a:highlight>
              </a:rPr>
              <a:t>   margin</a:t>
            </a:r>
            <a:r>
              <a:rPr lang="en-US" sz="1400" b="1" dirty="0">
                <a:solidFill>
                  <a:srgbClr val="000000"/>
                </a:solidFill>
                <a:highlight>
                  <a:srgbClr val="FFFFFF"/>
                </a:highlight>
              </a:rPr>
              <a:t>: 0;</a:t>
            </a:r>
            <a:endParaRPr lang="en-US" sz="1400" b="1" dirty="0">
              <a:solidFill>
                <a:srgbClr val="8080C0"/>
              </a:solidFill>
              <a:highlight>
                <a:srgbClr val="FFFFFF"/>
              </a:highlight>
            </a:endParaRPr>
          </a:p>
          <a:p>
            <a:r>
              <a:rPr lang="en-US" sz="1400" b="1" dirty="0">
                <a:solidFill>
                  <a:srgbClr val="8080C0"/>
                </a:solidFill>
                <a:highlight>
                  <a:srgbClr val="FFFFFF"/>
                </a:highlight>
              </a:rPr>
              <a:t>   box-sizing</a:t>
            </a:r>
            <a:r>
              <a:rPr lang="en-US" sz="1400" b="1" dirty="0">
                <a:solidFill>
                  <a:srgbClr val="000000"/>
                </a:solidFill>
                <a:highlight>
                  <a:srgbClr val="FFFFFF"/>
                </a:highlight>
              </a:rPr>
              <a:t>: border-box;</a:t>
            </a:r>
            <a:endParaRPr lang="en-US" sz="1400" b="1" dirty="0">
              <a:solidFill>
                <a:srgbClr val="8080C0"/>
              </a:solidFill>
              <a:highlight>
                <a:srgbClr val="FFFFFF"/>
              </a:highlight>
            </a:endParaRPr>
          </a:p>
          <a:p>
            <a:r>
              <a:rPr lang="en-US" sz="1400" b="1" dirty="0">
                <a:solidFill>
                  <a:srgbClr val="000000"/>
                </a:solidFill>
                <a:highlight>
                  <a:srgbClr val="FFFFFF"/>
                </a:highlight>
              </a:rPr>
              <a:t>}</a:t>
            </a:r>
            <a:endParaRPr lang="en-US" sz="1400" dirty="0">
              <a:solidFill>
                <a:srgbClr val="000000"/>
              </a:solidFill>
              <a:highlight>
                <a:srgbClr val="FFFFFF"/>
              </a:highlight>
            </a:endParaRPr>
          </a:p>
        </p:txBody>
      </p:sp>
      <p:pic>
        <p:nvPicPr>
          <p:cNvPr id="5" name="Picture 4"/>
          <p:cNvPicPr>
            <a:picLocks noChangeAspect="1"/>
          </p:cNvPicPr>
          <p:nvPr/>
        </p:nvPicPr>
        <p:blipFill>
          <a:blip r:embed="rId2"/>
          <a:stretch>
            <a:fillRect/>
          </a:stretch>
        </p:blipFill>
        <p:spPr>
          <a:xfrm>
            <a:off x="4106772" y="2632711"/>
            <a:ext cx="1609725" cy="1714500"/>
          </a:xfrm>
          <a:prstGeom prst="rect">
            <a:avLst/>
          </a:prstGeom>
        </p:spPr>
      </p:pic>
      <p:sp>
        <p:nvSpPr>
          <p:cNvPr id="6" name="Rectangle 5"/>
          <p:cNvSpPr/>
          <p:nvPr/>
        </p:nvSpPr>
        <p:spPr>
          <a:xfrm>
            <a:off x="2255520" y="5511649"/>
            <a:ext cx="6096000" cy="307777"/>
          </a:xfrm>
          <a:prstGeom prst="rect">
            <a:avLst/>
          </a:prstGeom>
        </p:spPr>
        <p:txBody>
          <a:bodyPr>
            <a:spAutoFit/>
          </a:bodyPr>
          <a:lstStyle/>
          <a:p>
            <a:r>
              <a:rPr lang="en-US" sz="1400" dirty="0">
                <a:solidFill>
                  <a:srgbClr val="0000FF"/>
                </a:solidFill>
                <a:highlight>
                  <a:srgbClr val="FFFFFF"/>
                </a:highlight>
              </a:rPr>
              <a:t>label </a:t>
            </a:r>
            <a:r>
              <a:rPr lang="en-US" sz="1400" b="1" dirty="0">
                <a:solidFill>
                  <a:srgbClr val="000000"/>
                </a:solidFill>
                <a:highlight>
                  <a:srgbClr val="FFFFFF"/>
                </a:highlight>
              </a:rPr>
              <a:t>{</a:t>
            </a:r>
            <a:r>
              <a:rPr lang="en-US" sz="1400" b="1" dirty="0">
                <a:solidFill>
                  <a:srgbClr val="8080C0"/>
                </a:solidFill>
                <a:highlight>
                  <a:srgbClr val="FFFFFF"/>
                </a:highlight>
              </a:rPr>
              <a:t> display</a:t>
            </a:r>
            <a:r>
              <a:rPr lang="en-US" sz="1400" b="1" dirty="0">
                <a:solidFill>
                  <a:srgbClr val="000000"/>
                </a:solidFill>
                <a:highlight>
                  <a:srgbClr val="FFFFFF"/>
                </a:highlight>
              </a:rPr>
              <a:t>: inline-block;</a:t>
            </a:r>
            <a:r>
              <a:rPr lang="en-US" sz="1400" b="1" dirty="0">
                <a:solidFill>
                  <a:srgbClr val="8080C0"/>
                </a:solidFill>
                <a:highlight>
                  <a:srgbClr val="FFFFFF"/>
                </a:highlight>
              </a:rPr>
              <a:t> width</a:t>
            </a:r>
            <a:r>
              <a:rPr lang="en-US" sz="1400" b="1" dirty="0">
                <a:solidFill>
                  <a:srgbClr val="000000"/>
                </a:solidFill>
                <a:highlight>
                  <a:srgbClr val="FFFFFF"/>
                </a:highlight>
              </a:rPr>
              <a:t>: 100px;</a:t>
            </a:r>
            <a:r>
              <a:rPr lang="en-US" sz="1400" b="1" dirty="0">
                <a:solidFill>
                  <a:srgbClr val="8080C0"/>
                </a:solidFill>
                <a:highlight>
                  <a:srgbClr val="FFFFFF"/>
                </a:highlight>
              </a:rPr>
              <a:t> text-align</a:t>
            </a:r>
            <a:r>
              <a:rPr lang="en-US" sz="1400" b="1" dirty="0">
                <a:solidFill>
                  <a:srgbClr val="000000"/>
                </a:solidFill>
                <a:highlight>
                  <a:srgbClr val="FFFFFF"/>
                </a:highlight>
              </a:rPr>
              <a:t>: right;</a:t>
            </a:r>
            <a:r>
              <a:rPr lang="en-US" sz="1400" b="1" dirty="0">
                <a:solidFill>
                  <a:srgbClr val="8080C0"/>
                </a:solidFill>
                <a:highlight>
                  <a:srgbClr val="FFFFFF"/>
                </a:highlight>
              </a:rPr>
              <a:t> </a:t>
            </a:r>
            <a:r>
              <a:rPr lang="en-US" sz="1400" b="1" dirty="0">
                <a:solidFill>
                  <a:srgbClr val="000000"/>
                </a:solidFill>
                <a:highlight>
                  <a:srgbClr val="FFFFFF"/>
                </a:highlight>
              </a:rPr>
              <a:t>}</a:t>
            </a:r>
            <a:endParaRPr lang="en-US" sz="1400" dirty="0"/>
          </a:p>
        </p:txBody>
      </p:sp>
    </p:spTree>
    <p:extLst>
      <p:ext uri="{BB962C8B-B14F-4D97-AF65-F5344CB8AC3E}">
        <p14:creationId xmlns:p14="http://schemas.microsoft.com/office/powerpoint/2010/main" val="277314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pic>
        <p:nvPicPr>
          <p:cNvPr id="5" name="Picture 4"/>
          <p:cNvPicPr>
            <a:picLocks noChangeAspect="1"/>
          </p:cNvPicPr>
          <p:nvPr/>
        </p:nvPicPr>
        <p:blipFill>
          <a:blip r:embed="rId2"/>
          <a:stretch>
            <a:fillRect/>
          </a:stretch>
        </p:blipFill>
        <p:spPr>
          <a:xfrm>
            <a:off x="6276864" y="2736019"/>
            <a:ext cx="3264699" cy="1625462"/>
          </a:xfrm>
          <a:prstGeom prst="rect">
            <a:avLst/>
          </a:prstGeom>
        </p:spPr>
      </p:pic>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(Before CSS is applied)</a:t>
            </a:r>
            <a:endParaRPr lang="en-US" dirty="0"/>
          </a:p>
        </p:txBody>
      </p:sp>
    </p:spTree>
    <p:extLst>
      <p:ext uri="{BB962C8B-B14F-4D97-AF65-F5344CB8AC3E}">
        <p14:creationId xmlns:p14="http://schemas.microsoft.com/office/powerpoint/2010/main" val="2374323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(After CSS is applied)</a:t>
            </a:r>
            <a:endParaRPr lang="en-US" dirty="0"/>
          </a:p>
        </p:txBody>
      </p:sp>
      <p:pic>
        <p:nvPicPr>
          <p:cNvPr id="3" name="Picture 2"/>
          <p:cNvPicPr>
            <a:picLocks noChangeAspect="1"/>
          </p:cNvPicPr>
          <p:nvPr/>
        </p:nvPicPr>
        <p:blipFill>
          <a:blip r:embed="rId2"/>
          <a:stretch>
            <a:fillRect/>
          </a:stretch>
        </p:blipFill>
        <p:spPr>
          <a:xfrm>
            <a:off x="6542639" y="2689082"/>
            <a:ext cx="4314825" cy="2295525"/>
          </a:xfrm>
          <a:prstGeom prst="rect">
            <a:avLst/>
          </a:prstGeom>
        </p:spPr>
      </p:pic>
      <p:sp>
        <p:nvSpPr>
          <p:cNvPr id="7" name="TextBox 6"/>
          <p:cNvSpPr txBox="1"/>
          <p:nvPr/>
        </p:nvSpPr>
        <p:spPr>
          <a:xfrm>
            <a:off x="6654559" y="5056695"/>
            <a:ext cx="4202905" cy="646331"/>
          </a:xfrm>
          <a:prstGeom prst="rect">
            <a:avLst/>
          </a:prstGeom>
          <a:noFill/>
        </p:spPr>
        <p:txBody>
          <a:bodyPr wrap="square" rtlCol="0">
            <a:spAutoFit/>
          </a:bodyPr>
          <a:lstStyle/>
          <a:p>
            <a:pPr>
              <a:buFont typeface="Arial" panose="020B0604020202020204" pitchFamily="34" charset="0"/>
              <a:buChar char="•"/>
            </a:pPr>
            <a:r>
              <a:rPr lang="en-US" dirty="0"/>
              <a:t> Example: </a:t>
            </a:r>
            <a:r>
              <a:rPr lang="en-US" dirty="0" smtClean="0">
                <a:hlinkClick r:id="rId3"/>
              </a:rPr>
              <a:t>form-with-css.html</a:t>
            </a:r>
            <a:endParaRPr lang="en-US" dirty="0" smtClean="0"/>
          </a:p>
          <a:p>
            <a:pPr>
              <a:buFont typeface="Arial" panose="020B0604020202020204" pitchFamily="34" charset="0"/>
              <a:buChar char="•"/>
            </a:pPr>
            <a:r>
              <a:rPr lang="en-US" dirty="0"/>
              <a:t> </a:t>
            </a:r>
            <a:r>
              <a:rPr lang="en-US" dirty="0" smtClean="0"/>
              <a:t>Example 2 (MDN): </a:t>
            </a:r>
            <a:r>
              <a:rPr lang="en-US" dirty="0" smtClean="0">
                <a:hlinkClick r:id="rId4"/>
              </a:rPr>
              <a:t>Payment Form</a:t>
            </a:r>
            <a:endParaRPr lang="en-US" dirty="0"/>
          </a:p>
        </p:txBody>
      </p:sp>
    </p:spTree>
    <p:extLst>
      <p:ext uri="{BB962C8B-B14F-4D97-AF65-F5344CB8AC3E}">
        <p14:creationId xmlns:p14="http://schemas.microsoft.com/office/powerpoint/2010/main" val="2809065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CSS Selectors</a:t>
            </a:r>
          </a:p>
        </p:txBody>
      </p:sp>
      <p:sp>
        <p:nvSpPr>
          <p:cNvPr id="3" name="Content Placeholder 2"/>
          <p:cNvSpPr>
            <a:spLocks noGrp="1"/>
          </p:cNvSpPr>
          <p:nvPr>
            <p:ph idx="1"/>
          </p:nvPr>
        </p:nvSpPr>
        <p:spPr>
          <a:xfrm>
            <a:off x="1097280" y="1845733"/>
            <a:ext cx="10058400" cy="4303275"/>
          </a:xfrm>
        </p:spPr>
        <p:txBody>
          <a:bodyPr>
            <a:noAutofit/>
          </a:bodyPr>
          <a:lstStyle/>
          <a:p>
            <a:pPr>
              <a:buFont typeface="Arial" panose="020B0604020202020204" pitchFamily="34" charset="0"/>
              <a:buChar char="•"/>
            </a:pPr>
            <a:r>
              <a:rPr lang="en-US" dirty="0" smtClean="0"/>
              <a:t>  Type </a:t>
            </a:r>
            <a:r>
              <a:rPr lang="en-US" dirty="0"/>
              <a:t>of </a:t>
            </a:r>
            <a:r>
              <a:rPr lang="en-US" dirty="0" smtClean="0"/>
              <a:t>Selectors [</a:t>
            </a:r>
            <a:r>
              <a:rPr lang="en-US" b="1" dirty="0" smtClean="0"/>
              <a:t>bold</a:t>
            </a:r>
            <a:r>
              <a:rPr lang="en-US" dirty="0" smtClean="0"/>
              <a:t>: covered so far]</a:t>
            </a:r>
            <a:endParaRPr lang="en-US" dirty="0"/>
          </a:p>
          <a:p>
            <a:pPr lvl="1">
              <a:spcBef>
                <a:spcPts val="600"/>
              </a:spcBef>
              <a:buFont typeface="Arial" panose="020B0604020202020204" pitchFamily="34" charset="0"/>
              <a:buChar char="•"/>
            </a:pPr>
            <a:r>
              <a:rPr lang="en-US" b="1" dirty="0"/>
              <a:t>Type selector (tag selector)</a:t>
            </a:r>
          </a:p>
          <a:p>
            <a:pPr lvl="1">
              <a:buFont typeface="Arial" panose="020B0604020202020204" pitchFamily="34" charset="0"/>
              <a:buChar char="•"/>
            </a:pPr>
            <a:r>
              <a:rPr lang="en-US" b="1" dirty="0"/>
              <a:t>Class selector</a:t>
            </a:r>
          </a:p>
          <a:p>
            <a:pPr lvl="1">
              <a:buFont typeface="Arial" panose="020B0604020202020204" pitchFamily="34" charset="0"/>
              <a:buChar char="•"/>
            </a:pPr>
            <a:r>
              <a:rPr lang="en-US" b="1" dirty="0"/>
              <a:t>ID selector</a:t>
            </a:r>
          </a:p>
          <a:p>
            <a:pPr lvl="1">
              <a:buFont typeface="Arial" panose="020B0604020202020204" pitchFamily="34" charset="0"/>
              <a:buChar char="•"/>
            </a:pPr>
            <a:r>
              <a:rPr lang="en-US" b="1" dirty="0"/>
              <a:t>Selector grouping</a:t>
            </a:r>
          </a:p>
          <a:p>
            <a:pPr lvl="1">
              <a:buFont typeface="Arial" panose="020B0604020202020204" pitchFamily="34" charset="0"/>
              <a:buChar char="•"/>
            </a:pPr>
            <a:r>
              <a:rPr lang="en-US" dirty="0"/>
              <a:t>Universal selector</a:t>
            </a:r>
          </a:p>
          <a:p>
            <a:pPr lvl="1">
              <a:buFont typeface="Arial" panose="020B0604020202020204" pitchFamily="34" charset="0"/>
              <a:buChar char="•"/>
            </a:pPr>
            <a:r>
              <a:rPr lang="en-US" dirty="0"/>
              <a:t>Attribute selector</a:t>
            </a:r>
          </a:p>
          <a:p>
            <a:pPr lvl="1">
              <a:buFont typeface="Arial" panose="020B0604020202020204" pitchFamily="34" charset="0"/>
              <a:buChar char="•"/>
            </a:pPr>
            <a:r>
              <a:rPr lang="en-US" dirty="0" err="1"/>
              <a:t>Combinators</a:t>
            </a:r>
            <a:endParaRPr lang="en-US" dirty="0"/>
          </a:p>
          <a:p>
            <a:pPr lvl="2">
              <a:buFont typeface="Arial" panose="020B0604020202020204" pitchFamily="34" charset="0"/>
              <a:buChar char="•"/>
            </a:pPr>
            <a:r>
              <a:rPr lang="en-US" dirty="0"/>
              <a:t>Descendant selector (</a:t>
            </a:r>
            <a:r>
              <a:rPr lang="en-US" b="1" dirty="0"/>
              <a:t>contextual selectors</a:t>
            </a:r>
            <a:r>
              <a:rPr lang="en-US" dirty="0"/>
              <a:t>)</a:t>
            </a:r>
          </a:p>
          <a:p>
            <a:pPr lvl="2">
              <a:buFont typeface="Arial" panose="020B0604020202020204" pitchFamily="34" charset="0"/>
              <a:buChar char="•"/>
            </a:pPr>
            <a:r>
              <a:rPr lang="en-US" dirty="0"/>
              <a:t>Child selector</a:t>
            </a:r>
          </a:p>
          <a:p>
            <a:pPr lvl="2">
              <a:buFont typeface="Arial" panose="020B0604020202020204" pitchFamily="34" charset="0"/>
              <a:buChar char="•"/>
            </a:pPr>
            <a:r>
              <a:rPr lang="en-US" dirty="0"/>
              <a:t>Adjacent sibling selector </a:t>
            </a:r>
          </a:p>
          <a:p>
            <a:pPr lvl="2">
              <a:buFont typeface="Arial" panose="020B0604020202020204" pitchFamily="34" charset="0"/>
              <a:buChar char="•"/>
            </a:pPr>
            <a:r>
              <a:rPr lang="en-US" dirty="0"/>
              <a:t>General sibling selector</a:t>
            </a:r>
          </a:p>
          <a:p>
            <a:pPr lvl="1">
              <a:buFont typeface="Arial" panose="020B0604020202020204" pitchFamily="34" charset="0"/>
              <a:buChar char="•"/>
            </a:pPr>
            <a:r>
              <a:rPr lang="en-US" dirty="0"/>
              <a:t>Pseudo-classes</a:t>
            </a:r>
          </a:p>
          <a:p>
            <a:pPr lvl="1">
              <a:buFont typeface="Arial" panose="020B0604020202020204" pitchFamily="34" charset="0"/>
              <a:buChar char="•"/>
            </a:pPr>
            <a:r>
              <a:rPr lang="en-US" dirty="0" smtClean="0"/>
              <a:t>Pseudo-elements</a:t>
            </a:r>
            <a:endParaRPr lang="en-US" dirty="0"/>
          </a:p>
        </p:txBody>
      </p:sp>
    </p:spTree>
    <p:extLst>
      <p:ext uri="{BB962C8B-B14F-4D97-AF65-F5344CB8AC3E}">
        <p14:creationId xmlns:p14="http://schemas.microsoft.com/office/powerpoint/2010/main" val="2282752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  Universal </a:t>
            </a:r>
            <a:r>
              <a:rPr lang="en-US" b="1" dirty="0"/>
              <a:t>selector</a:t>
            </a:r>
          </a:p>
          <a:p>
            <a:pPr lvl="1">
              <a:buFont typeface="Arial" panose="020B0604020202020204" pitchFamily="34" charset="0"/>
              <a:buChar char="•"/>
            </a:pPr>
            <a:r>
              <a:rPr lang="en-US" dirty="0"/>
              <a:t>The universal selector matches any element type.</a:t>
            </a:r>
          </a:p>
          <a:p>
            <a:pPr lvl="1">
              <a:buFont typeface="Arial" panose="020B0604020202020204" pitchFamily="34" charset="0"/>
              <a:buChar char="•"/>
            </a:pPr>
            <a:r>
              <a:rPr lang="en-US" dirty="0"/>
              <a:t>e.g</a:t>
            </a:r>
            <a:r>
              <a:rPr lang="en-US" dirty="0" smtClean="0"/>
              <a:t>.</a:t>
            </a:r>
          </a:p>
          <a:p>
            <a:pPr lvl="1">
              <a:buFont typeface="Arial" panose="020B0604020202020204" pitchFamily="34" charset="0"/>
              <a:buChar char="•"/>
            </a:pPr>
            <a:endParaRPr lang="en-US" dirty="0" smtClean="0"/>
          </a:p>
          <a:p>
            <a:pPr>
              <a:buFont typeface="Arial" panose="020B0604020202020204" pitchFamily="34" charset="0"/>
              <a:buChar char="•"/>
            </a:pPr>
            <a:r>
              <a:rPr lang="en-US" b="1" dirty="0" smtClean="0"/>
              <a:t>  Attribute </a:t>
            </a:r>
            <a:r>
              <a:rPr lang="en-US" b="1" dirty="0"/>
              <a:t>selector</a:t>
            </a:r>
          </a:p>
          <a:p>
            <a:pPr lvl="1">
              <a:buFont typeface="Arial" panose="020B0604020202020204" pitchFamily="34" charset="0"/>
              <a:buChar char="•"/>
            </a:pPr>
            <a:r>
              <a:rPr lang="en-US" dirty="0"/>
              <a:t>An attribute selector will match elements on the basis of either </a:t>
            </a:r>
          </a:p>
          <a:p>
            <a:pPr lvl="2">
              <a:buFont typeface="Arial" panose="020B0604020202020204" pitchFamily="34" charset="0"/>
              <a:buChar char="•"/>
            </a:pPr>
            <a:r>
              <a:rPr lang="en-US" dirty="0"/>
              <a:t>the presence of an attribute, or </a:t>
            </a:r>
          </a:p>
          <a:p>
            <a:pPr lvl="2">
              <a:buFont typeface="Arial" panose="020B0604020202020204" pitchFamily="34" charset="0"/>
              <a:buChar char="•"/>
            </a:pPr>
            <a:r>
              <a:rPr lang="en-US" dirty="0"/>
              <a:t>the exact or partial match of an attribute value.</a:t>
            </a:r>
          </a:p>
          <a:p>
            <a:pPr lvl="1">
              <a:buFont typeface="Arial" panose="020B0604020202020204" pitchFamily="34" charset="0"/>
              <a:buChar char="•"/>
            </a:pPr>
            <a:r>
              <a:rPr lang="en-US" dirty="0"/>
              <a:t>e.g</a:t>
            </a:r>
            <a:r>
              <a:rPr lang="en-US" dirty="0" smtClean="0"/>
              <a:t>.</a:t>
            </a:r>
            <a:endParaRPr lang="en-US" dirty="0"/>
          </a:p>
        </p:txBody>
      </p:sp>
      <p:sp>
        <p:nvSpPr>
          <p:cNvPr id="4" name="Rectangle 3"/>
          <p:cNvSpPr/>
          <p:nvPr/>
        </p:nvSpPr>
        <p:spPr>
          <a:xfrm>
            <a:off x="1364647" y="2900939"/>
            <a:ext cx="2428037" cy="338554"/>
          </a:xfrm>
          <a:prstGeom prst="rect">
            <a:avLst/>
          </a:prstGeom>
        </p:spPr>
        <p:txBody>
          <a:bodyPr wrap="none">
            <a:spAutoFit/>
          </a:bodyPr>
          <a:lstStyle/>
          <a:p>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margin</a:t>
            </a:r>
            <a:r>
              <a:rPr lang="en-US" sz="1600" b="1" dirty="0">
                <a:solidFill>
                  <a:srgbClr val="000000"/>
                </a:solidFill>
                <a:highlight>
                  <a:srgbClr val="FFFFFF"/>
                </a:highlight>
              </a:rPr>
              <a:t>: 0;</a:t>
            </a:r>
            <a:r>
              <a:rPr lang="en-US" sz="1600" b="1" dirty="0">
                <a:solidFill>
                  <a:srgbClr val="8080C0"/>
                </a:solidFill>
                <a:highlight>
                  <a:srgbClr val="FFFFFF"/>
                </a:highlight>
              </a:rPr>
              <a:t> padding</a:t>
            </a:r>
            <a:r>
              <a:rPr lang="en-US" sz="1600" b="1" dirty="0">
                <a:solidFill>
                  <a:srgbClr val="000000"/>
                </a:solidFill>
                <a:highlight>
                  <a:srgbClr val="FFFFFF"/>
                </a:highlight>
              </a:rPr>
              <a:t>: 0;</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5" name="Rectangle 4"/>
          <p:cNvSpPr/>
          <p:nvPr/>
        </p:nvSpPr>
        <p:spPr>
          <a:xfrm>
            <a:off x="1364647" y="4791876"/>
            <a:ext cx="6096000" cy="1077218"/>
          </a:xfrm>
          <a:prstGeom prst="rect">
            <a:avLst/>
          </a:prstGeom>
        </p:spPr>
        <p:txBody>
          <a:bodyPr>
            <a:spAutoFit/>
          </a:bodyPr>
          <a:lstStyle/>
          <a:p>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a</a:t>
            </a:r>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input</a:t>
            </a:r>
            <a:r>
              <a:rPr lang="en-US" sz="1600" b="1" dirty="0">
                <a:solidFill>
                  <a:srgbClr val="000000"/>
                </a:solidFill>
                <a:highlight>
                  <a:srgbClr val="FFFFFF"/>
                </a:highlight>
              </a:rPr>
              <a:t>[</a:t>
            </a:r>
            <a:r>
              <a:rPr lang="en-US" sz="1600" dirty="0">
                <a:solidFill>
                  <a:srgbClr val="000000"/>
                </a:solidFill>
                <a:highlight>
                  <a:srgbClr val="FFFFFF"/>
                </a:highlight>
              </a:rPr>
              <a:t>type="submit"</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border</a:t>
            </a:r>
            <a:r>
              <a:rPr lang="en-US" sz="1600" b="1" dirty="0">
                <a:solidFill>
                  <a:srgbClr val="000000"/>
                </a:solidFill>
                <a:highlight>
                  <a:srgbClr val="FFFFFF"/>
                </a:highlight>
              </a:rPr>
              <a:t>: 2px solid #ccc;}</a:t>
            </a:r>
            <a:endParaRPr lang="en-US" sz="1600" dirty="0">
              <a:solidFill>
                <a:srgbClr val="000000"/>
              </a:solidFill>
              <a:highlight>
                <a:srgbClr val="FFFFFF"/>
              </a:highlight>
            </a:endParaRPr>
          </a:p>
          <a:p>
            <a:r>
              <a:rPr lang="en-US" sz="1600" b="1" dirty="0">
                <a:solidFill>
                  <a:srgbClr val="000000"/>
                </a:solidFill>
                <a:highlight>
                  <a:srgbClr val="FFFFFF"/>
                </a:highlight>
              </a:rPr>
              <a:t>[</a:t>
            </a:r>
            <a:r>
              <a:rPr lang="en-US" sz="1600" dirty="0">
                <a:solidFill>
                  <a:srgbClr val="000000"/>
                </a:solidFill>
                <a:highlight>
                  <a:srgbClr val="FFFFFF"/>
                </a:highlight>
              </a:rPr>
              <a:t>class="warning"</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background-color</a:t>
            </a:r>
            <a:r>
              <a:rPr lang="en-US" sz="1600" b="1" dirty="0">
                <a:solidFill>
                  <a:srgbClr val="000000"/>
                </a:solidFill>
                <a:highlight>
                  <a:srgbClr val="FFFFFF"/>
                </a:highlight>
              </a:rPr>
              <a:t>: yellow;</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4276056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b="1" dirty="0" err="1" smtClean="0"/>
              <a:t>Combinators</a:t>
            </a:r>
            <a:r>
              <a:rPr lang="en-US" dirty="0" smtClean="0"/>
              <a:t> </a:t>
            </a:r>
            <a:r>
              <a:rPr lang="en-US" dirty="0"/>
              <a:t>- Selectors based on relationships</a:t>
            </a:r>
          </a:p>
          <a:p>
            <a:pPr lvl="1">
              <a:spcBef>
                <a:spcPts val="1200"/>
              </a:spcBef>
              <a:buFont typeface="Arial" panose="020B0604020202020204" pitchFamily="34" charset="0"/>
              <a:buChar char="•"/>
            </a:pPr>
            <a:r>
              <a:rPr lang="en-US" b="1" dirty="0"/>
              <a:t>Descendant selector (contextual selectors)</a:t>
            </a:r>
          </a:p>
          <a:p>
            <a:pPr lvl="1">
              <a:buFont typeface="Arial" panose="020B0604020202020204" pitchFamily="34" charset="0"/>
              <a:buChar char="•"/>
            </a:pPr>
            <a:r>
              <a:rPr lang="en-US" dirty="0"/>
              <a:t>e.g.	</a:t>
            </a:r>
          </a:p>
          <a:p>
            <a:pPr lvl="1">
              <a:spcBef>
                <a:spcPts val="1200"/>
              </a:spcBef>
              <a:buFont typeface="Arial" panose="020B0604020202020204" pitchFamily="34" charset="0"/>
              <a:buChar char="•"/>
            </a:pPr>
            <a:r>
              <a:rPr lang="en-US" b="1" dirty="0"/>
              <a:t>Child selector</a:t>
            </a:r>
          </a:p>
          <a:p>
            <a:pPr lvl="1">
              <a:buFont typeface="Arial" panose="020B0604020202020204" pitchFamily="34" charset="0"/>
              <a:buChar char="•"/>
            </a:pPr>
            <a:r>
              <a:rPr lang="en-US" dirty="0"/>
              <a:t>e.g. 	</a:t>
            </a:r>
            <a:endParaRPr lang="en-US" dirty="0" smtClean="0"/>
          </a:p>
          <a:p>
            <a:pPr lvl="1">
              <a:spcBef>
                <a:spcPts val="1200"/>
              </a:spcBef>
              <a:buFont typeface="Arial" panose="020B0604020202020204" pitchFamily="34" charset="0"/>
              <a:buChar char="•"/>
            </a:pPr>
            <a:r>
              <a:rPr lang="en-US" b="1" dirty="0" smtClean="0"/>
              <a:t>Adjacent sibling selector </a:t>
            </a:r>
          </a:p>
          <a:p>
            <a:pPr lvl="1">
              <a:buFont typeface="Arial" panose="020B0604020202020204" pitchFamily="34" charset="0"/>
              <a:buChar char="•"/>
            </a:pPr>
            <a:r>
              <a:rPr lang="en-US" dirty="0" smtClean="0"/>
              <a:t>e.g</a:t>
            </a:r>
            <a:r>
              <a:rPr lang="en-US" dirty="0"/>
              <a:t>. 	</a:t>
            </a:r>
          </a:p>
          <a:p>
            <a:pPr lvl="1">
              <a:spcBef>
                <a:spcPts val="1200"/>
              </a:spcBef>
              <a:buFont typeface="Arial" panose="020B0604020202020204" pitchFamily="34" charset="0"/>
              <a:buChar char="•"/>
            </a:pPr>
            <a:r>
              <a:rPr lang="en-US" b="1" dirty="0"/>
              <a:t>General sibling selector</a:t>
            </a:r>
          </a:p>
          <a:p>
            <a:pPr lvl="1">
              <a:buFont typeface="Arial" panose="020B0604020202020204" pitchFamily="34" charset="0"/>
              <a:buChar char="•"/>
            </a:pPr>
            <a:r>
              <a:rPr lang="en-US" dirty="0"/>
              <a:t>e.g. 	</a:t>
            </a:r>
          </a:p>
        </p:txBody>
      </p:sp>
      <p:sp>
        <p:nvSpPr>
          <p:cNvPr id="5" name="Rectangle 4"/>
          <p:cNvSpPr/>
          <p:nvPr/>
        </p:nvSpPr>
        <p:spPr>
          <a:xfrm>
            <a:off x="1890490" y="3400778"/>
            <a:ext cx="3108223" cy="338554"/>
          </a:xfrm>
          <a:prstGeom prst="rect">
            <a:avLst/>
          </a:prstGeom>
        </p:spPr>
        <p:txBody>
          <a:bodyPr wrap="none">
            <a:spAutoFit/>
          </a:bodyPr>
          <a:lstStyle/>
          <a:p>
            <a:r>
              <a:rPr lang="en-US" sz="1600" dirty="0" err="1">
                <a:solidFill>
                  <a:srgbClr val="0000FF"/>
                </a:solidFill>
                <a:highlight>
                  <a:srgbClr val="FFFFFF"/>
                </a:highlight>
              </a:rPr>
              <a:t>ul</a:t>
            </a:r>
            <a:r>
              <a:rPr lang="en-US" sz="1600" b="1" dirty="0">
                <a:solidFill>
                  <a:srgbClr val="000000"/>
                </a:solidFill>
                <a:highlight>
                  <a:srgbClr val="FFFFFF"/>
                </a:highlight>
              </a:rPr>
              <a:t>&gt;</a:t>
            </a:r>
            <a:r>
              <a:rPr lang="en-US" sz="1600" dirty="0">
                <a:solidFill>
                  <a:srgbClr val="0000FF"/>
                </a:solidFill>
                <a:highlight>
                  <a:srgbClr val="FFFFFF"/>
                </a:highlight>
              </a:rPr>
              <a:t>li </a:t>
            </a:r>
            <a:r>
              <a:rPr lang="en-US" sz="1600" b="1" dirty="0">
                <a:solidFill>
                  <a:srgbClr val="000000"/>
                </a:solidFill>
                <a:highlight>
                  <a:srgbClr val="FFFFFF"/>
                </a:highlight>
              </a:rPr>
              <a:t>{</a:t>
            </a:r>
            <a:r>
              <a:rPr lang="en-US" sz="1600" b="1" dirty="0">
                <a:solidFill>
                  <a:srgbClr val="8080C0"/>
                </a:solidFill>
                <a:highlight>
                  <a:srgbClr val="FFFFFF"/>
                </a:highlight>
              </a:rPr>
              <a:t> text-decoration</a:t>
            </a:r>
            <a:r>
              <a:rPr lang="en-US" sz="1600" b="1" dirty="0">
                <a:solidFill>
                  <a:srgbClr val="000000"/>
                </a:solidFill>
                <a:highlight>
                  <a:srgbClr val="FFFFFF"/>
                </a:highlight>
              </a:rPr>
              <a:t>: underline;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6" name="Rectangle 5"/>
          <p:cNvSpPr/>
          <p:nvPr/>
        </p:nvSpPr>
        <p:spPr>
          <a:xfrm>
            <a:off x="1890490" y="2643134"/>
            <a:ext cx="4209486" cy="338554"/>
          </a:xfrm>
          <a:prstGeom prst="rect">
            <a:avLst/>
          </a:prstGeom>
        </p:spPr>
        <p:txBody>
          <a:bodyPr wrap="none">
            <a:spAutoFit/>
          </a:bodyPr>
          <a:lstStyle/>
          <a:p>
            <a:r>
              <a:rPr lang="en-US" sz="1600" dirty="0">
                <a:solidFill>
                  <a:srgbClr val="0000FF"/>
                </a:solidFill>
                <a:highlight>
                  <a:srgbClr val="FFFFFF"/>
                </a:highlight>
              </a:rPr>
              <a:t>div span </a:t>
            </a:r>
            <a:r>
              <a:rPr lang="en-US" sz="1600" b="1" dirty="0">
                <a:solidFill>
                  <a:srgbClr val="000000"/>
                </a:solidFill>
                <a:highlight>
                  <a:srgbClr val="FFFFFF"/>
                </a:highlight>
              </a:rPr>
              <a:t>{</a:t>
            </a:r>
            <a:r>
              <a:rPr lang="en-US" sz="1600" b="1" dirty="0">
                <a:solidFill>
                  <a:srgbClr val="8080C0"/>
                </a:solidFill>
                <a:highlight>
                  <a:srgbClr val="FFFFFF"/>
                </a:highlight>
              </a:rPr>
              <a:t> line-height</a:t>
            </a:r>
            <a:r>
              <a:rPr lang="en-US" sz="1600" b="1" dirty="0">
                <a:solidFill>
                  <a:srgbClr val="000000"/>
                </a:solidFill>
                <a:highlight>
                  <a:srgbClr val="FFFFFF"/>
                </a:highlight>
              </a:rPr>
              <a:t>: 90%;</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includes child */</a:t>
            </a:r>
            <a:endParaRPr lang="en-US" sz="1600" dirty="0">
              <a:solidFill>
                <a:srgbClr val="000000"/>
              </a:solidFill>
              <a:highlight>
                <a:srgbClr val="FFFFFF"/>
              </a:highlight>
            </a:endParaRPr>
          </a:p>
        </p:txBody>
      </p:sp>
      <p:sp>
        <p:nvSpPr>
          <p:cNvPr id="7" name="Rectangle 6"/>
          <p:cNvSpPr/>
          <p:nvPr/>
        </p:nvSpPr>
        <p:spPr>
          <a:xfrm>
            <a:off x="1890490" y="4184926"/>
            <a:ext cx="8940394" cy="338554"/>
          </a:xfrm>
          <a:prstGeom prst="rect">
            <a:avLst/>
          </a:prstGeom>
        </p:spPr>
        <p:txBody>
          <a:bodyPr wrap="squar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matches all p elements that appear immediately after h2 elements.*/</a:t>
            </a:r>
            <a:endParaRPr lang="en-US" sz="1600" dirty="0">
              <a:solidFill>
                <a:srgbClr val="000000"/>
              </a:solidFill>
              <a:highlight>
                <a:srgbClr val="FFFFFF"/>
              </a:highlight>
            </a:endParaRPr>
          </a:p>
        </p:txBody>
      </p:sp>
      <p:sp>
        <p:nvSpPr>
          <p:cNvPr id="8" name="Rectangle 7"/>
          <p:cNvSpPr/>
          <p:nvPr/>
        </p:nvSpPr>
        <p:spPr>
          <a:xfrm>
            <a:off x="1890490" y="4960750"/>
            <a:ext cx="1849161" cy="338554"/>
          </a:xfrm>
          <a:prstGeom prst="rect">
            <a:avLst/>
          </a:prstGeom>
        </p:spPr>
        <p:txBody>
          <a:bodyPr wrap="non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Tree>
    <p:extLst>
      <p:ext uri="{BB962C8B-B14F-4D97-AF65-F5344CB8AC3E}">
        <p14:creationId xmlns:p14="http://schemas.microsoft.com/office/powerpoint/2010/main" val="3484648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Pseudo-class </a:t>
            </a:r>
            <a:r>
              <a:rPr lang="en-US" b="1" dirty="0"/>
              <a:t>selector</a:t>
            </a:r>
          </a:p>
          <a:p>
            <a:pPr lvl="1">
              <a:buFont typeface="Arial" panose="020B0604020202020204" pitchFamily="34" charset="0"/>
              <a:buChar char="•"/>
            </a:pPr>
            <a:r>
              <a:rPr lang="en-US" dirty="0"/>
              <a:t>A pseudo-class is similar to a class in HTML, but it’s not specified explicitly in the markup. </a:t>
            </a:r>
          </a:p>
          <a:p>
            <a:pPr lvl="1">
              <a:buFont typeface="Arial" panose="020B0604020202020204" pitchFamily="34" charset="0"/>
              <a:buChar char="•"/>
            </a:pPr>
            <a:r>
              <a:rPr lang="en-US" dirty="0">
                <a:hlinkClick r:id="rId2"/>
              </a:rPr>
              <a:t>:active</a:t>
            </a:r>
            <a:r>
              <a:rPr lang="en-US" dirty="0"/>
              <a:t>, </a:t>
            </a:r>
            <a:r>
              <a:rPr lang="en-US" dirty="0">
                <a:hlinkClick r:id="rId3"/>
              </a:rPr>
              <a:t>:hover</a:t>
            </a:r>
            <a:r>
              <a:rPr lang="en-US" dirty="0"/>
              <a:t>, </a:t>
            </a:r>
            <a:r>
              <a:rPr lang="en-US" dirty="0">
                <a:hlinkClick r:id="rId4"/>
              </a:rPr>
              <a:t>:link</a:t>
            </a:r>
            <a:r>
              <a:rPr lang="en-US" dirty="0"/>
              <a:t>, </a:t>
            </a:r>
            <a:r>
              <a:rPr lang="en-US" dirty="0">
                <a:hlinkClick r:id="rId5"/>
              </a:rPr>
              <a:t>:visited</a:t>
            </a:r>
            <a:r>
              <a:rPr lang="en-US" dirty="0"/>
              <a:t>, </a:t>
            </a:r>
            <a:r>
              <a:rPr lang="en-US" dirty="0">
                <a:hlinkClick r:id="rId6"/>
              </a:rPr>
              <a:t>:focus</a:t>
            </a:r>
            <a:r>
              <a:rPr lang="en-US" dirty="0"/>
              <a:t>, </a:t>
            </a:r>
            <a:r>
              <a:rPr lang="en-US" dirty="0">
                <a:hlinkClick r:id="rId7"/>
              </a:rPr>
              <a:t>:first-child</a:t>
            </a:r>
            <a:r>
              <a:rPr lang="en-US" dirty="0"/>
              <a:t>, …</a:t>
            </a:r>
          </a:p>
          <a:p>
            <a:pPr>
              <a:buFont typeface="Arial" panose="020B0604020202020204" pitchFamily="34" charset="0"/>
              <a:buChar char="•"/>
            </a:pPr>
            <a:r>
              <a:rPr lang="en-US" b="1" dirty="0" smtClean="0"/>
              <a:t>  Pseudo-element </a:t>
            </a:r>
            <a:r>
              <a:rPr lang="en-US" b="1" dirty="0"/>
              <a:t>selector</a:t>
            </a:r>
          </a:p>
          <a:p>
            <a:pPr lvl="1">
              <a:buFont typeface="Arial" panose="020B0604020202020204" pitchFamily="34" charset="0"/>
              <a:buChar char="•"/>
            </a:pPr>
            <a:r>
              <a:rPr lang="en-US" dirty="0"/>
              <a:t>allow you to style certain parts of a document:</a:t>
            </a:r>
          </a:p>
          <a:p>
            <a:pPr lvl="1">
              <a:buFont typeface="Arial" panose="020B0604020202020204" pitchFamily="34" charset="0"/>
              <a:buChar char="•"/>
            </a:pPr>
            <a:r>
              <a:rPr lang="en-US" dirty="0"/>
              <a:t>CSS2</a:t>
            </a:r>
          </a:p>
          <a:p>
            <a:pPr lvl="1">
              <a:buFont typeface="Arial" panose="020B0604020202020204" pitchFamily="34" charset="0"/>
              <a:buChar char="•"/>
            </a:pPr>
            <a:r>
              <a:rPr lang="en-US" dirty="0"/>
              <a:t>:after, :before,  :first-letter, :first-line, :selection</a:t>
            </a:r>
          </a:p>
          <a:p>
            <a:pPr lvl="1">
              <a:buFont typeface="Arial" panose="020B0604020202020204" pitchFamily="34" charset="0"/>
              <a:buChar char="•"/>
            </a:pPr>
            <a:r>
              <a:rPr lang="en-US" dirty="0"/>
              <a:t>CSS3</a:t>
            </a:r>
          </a:p>
          <a:p>
            <a:pPr lvl="1">
              <a:buFont typeface="Arial" panose="020B0604020202020204" pitchFamily="34" charset="0"/>
              <a:buChar char="•"/>
            </a:pPr>
            <a:r>
              <a:rPr lang="en-US" dirty="0">
                <a:hlinkClick r:id="rId8"/>
              </a:rPr>
              <a:t>::after</a:t>
            </a:r>
            <a:r>
              <a:rPr lang="en-US" dirty="0"/>
              <a:t>, </a:t>
            </a:r>
            <a:r>
              <a:rPr lang="en-US" dirty="0">
                <a:hlinkClick r:id="rId9"/>
              </a:rPr>
              <a:t>::before</a:t>
            </a:r>
            <a:r>
              <a:rPr lang="en-US" dirty="0"/>
              <a:t>,  </a:t>
            </a:r>
            <a:r>
              <a:rPr lang="en-US" dirty="0">
                <a:hlinkClick r:id="rId10"/>
              </a:rPr>
              <a:t>::first-letter</a:t>
            </a:r>
            <a:r>
              <a:rPr lang="en-US" dirty="0"/>
              <a:t>, </a:t>
            </a:r>
            <a:r>
              <a:rPr lang="en-US" dirty="0">
                <a:hlinkClick r:id="rId11"/>
              </a:rPr>
              <a:t>::first-line</a:t>
            </a:r>
            <a:r>
              <a:rPr lang="en-US" dirty="0"/>
              <a:t>, </a:t>
            </a:r>
            <a:r>
              <a:rPr lang="en-US" dirty="0">
                <a:hlinkClick r:id="rId12"/>
              </a:rPr>
              <a:t>::selection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smtClean="0"/>
              <a:t> Example</a:t>
            </a:r>
            <a:r>
              <a:rPr lang="en-US" dirty="0"/>
              <a:t>: </a:t>
            </a:r>
            <a:r>
              <a:rPr lang="en-US" dirty="0" smtClean="0">
                <a:hlinkClick r:id="rId13"/>
              </a:rPr>
              <a:t>morecss.html</a:t>
            </a:r>
            <a:endParaRPr lang="en-US" dirty="0" smtClean="0"/>
          </a:p>
          <a:p>
            <a:pPr>
              <a:buFont typeface="Arial" panose="020B0604020202020204" pitchFamily="34" charset="0"/>
              <a:buChar char="•"/>
            </a:pPr>
            <a:r>
              <a:rPr lang="en-US" dirty="0"/>
              <a:t> </a:t>
            </a:r>
            <a:r>
              <a:rPr lang="en-US" dirty="0" smtClean="0">
                <a:hlinkClick r:id="rId14"/>
              </a:rPr>
              <a:t>CSS Selector Reference</a:t>
            </a:r>
            <a:endParaRPr lang="en-US" dirty="0"/>
          </a:p>
        </p:txBody>
      </p:sp>
    </p:spTree>
    <p:extLst>
      <p:ext uri="{BB962C8B-B14F-4D97-AF65-F5344CB8AC3E}">
        <p14:creationId xmlns:p14="http://schemas.microsoft.com/office/powerpoint/2010/main" val="7697480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Summary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  Form </a:t>
            </a:r>
            <a:r>
              <a:rPr lang="en-US" b="1" dirty="0"/>
              <a:t>element:</a:t>
            </a:r>
          </a:p>
          <a:p>
            <a:pPr marL="201168" lvl="1" indent="0">
              <a:spcBef>
                <a:spcPts val="1200"/>
              </a:spcBef>
              <a:buNone/>
            </a:pPr>
            <a:r>
              <a:rPr lang="en-US" sz="1400" dirty="0"/>
              <a:t>&lt;form  </a:t>
            </a:r>
            <a:r>
              <a:rPr lang="en-US" sz="1400" b="1" dirty="0"/>
              <a:t>method</a:t>
            </a:r>
            <a:r>
              <a:rPr lang="en-US" sz="1400" dirty="0"/>
              <a:t>="post" </a:t>
            </a:r>
            <a:r>
              <a:rPr lang="en-US" sz="1400" b="1" dirty="0"/>
              <a:t>action</a:t>
            </a:r>
            <a:r>
              <a:rPr lang="en-US" sz="1400" dirty="0"/>
              <a:t>="</a:t>
            </a:r>
            <a:r>
              <a:rPr lang="en-US" sz="1400" dirty="0" err="1"/>
              <a:t>url</a:t>
            </a:r>
            <a:r>
              <a:rPr lang="en-US" sz="1400" dirty="0"/>
              <a:t>" </a:t>
            </a:r>
            <a:r>
              <a:rPr lang="en-US" sz="1400" dirty="0" smtClean="0"/>
              <a:t>&gt;</a:t>
            </a:r>
            <a:br>
              <a:rPr lang="en-US" sz="1400" dirty="0" smtClean="0"/>
            </a:br>
            <a:r>
              <a:rPr lang="en-US" sz="1400" dirty="0" smtClean="0"/>
              <a:t>     …</a:t>
            </a:r>
          </a:p>
          <a:p>
            <a:pPr marL="201168" lvl="1" indent="0">
              <a:spcBef>
                <a:spcPts val="0"/>
              </a:spcBef>
              <a:buNone/>
            </a:pPr>
            <a:r>
              <a:rPr lang="en-US" sz="1400" dirty="0" smtClean="0"/>
              <a:t>&lt;/</a:t>
            </a:r>
            <a:r>
              <a:rPr lang="en-US" sz="1400" dirty="0"/>
              <a:t>form&gt;</a:t>
            </a:r>
          </a:p>
          <a:p>
            <a:pPr>
              <a:buFont typeface="Arial" panose="020B0604020202020204" pitchFamily="34" charset="0"/>
              <a:buChar char="•"/>
            </a:pPr>
            <a:r>
              <a:rPr lang="en-US" b="1" dirty="0" smtClean="0"/>
              <a:t>  Form </a:t>
            </a:r>
            <a:r>
              <a:rPr lang="en-US" b="1" dirty="0"/>
              <a:t>elements/controls:</a:t>
            </a:r>
          </a:p>
          <a:p>
            <a:pPr lvl="1">
              <a:buFont typeface="Arial" panose="020B0604020202020204" pitchFamily="34" charset="0"/>
              <a:buChar char="•"/>
            </a:pPr>
            <a:r>
              <a:rPr lang="en-US" dirty="0"/>
              <a:t>&lt;</a:t>
            </a:r>
            <a:r>
              <a:rPr lang="en-US" b="1" dirty="0"/>
              <a:t>input</a:t>
            </a:r>
            <a:r>
              <a:rPr lang="en-US" dirty="0"/>
              <a:t>&gt; type =:</a:t>
            </a:r>
          </a:p>
          <a:p>
            <a:pPr lvl="2">
              <a:buFont typeface="Arial" panose="020B0604020202020204" pitchFamily="34" charset="0"/>
              <a:buChar char="•"/>
            </a:pPr>
            <a:r>
              <a:rPr lang="en-US" dirty="0"/>
              <a:t>Textboxes: </a:t>
            </a:r>
            <a:r>
              <a:rPr lang="en-US" b="1" dirty="0"/>
              <a:t>text, password, email, file, color, date, time, number, </a:t>
            </a:r>
            <a:r>
              <a:rPr lang="en-US" b="1" dirty="0" err="1"/>
              <a:t>url</a:t>
            </a:r>
            <a:r>
              <a:rPr lang="en-US" b="1" dirty="0"/>
              <a:t>, </a:t>
            </a:r>
            <a:r>
              <a:rPr lang="en-US" b="1" dirty="0" err="1"/>
              <a:t>te</a:t>
            </a:r>
            <a:r>
              <a:rPr lang="en-US" dirty="0" err="1"/>
              <a:t>l</a:t>
            </a:r>
            <a:r>
              <a:rPr lang="en-US" dirty="0"/>
              <a:t>, …</a:t>
            </a:r>
          </a:p>
          <a:p>
            <a:pPr lvl="2">
              <a:buFont typeface="Arial" panose="020B0604020202020204" pitchFamily="34" charset="0"/>
              <a:buChar char="•"/>
            </a:pPr>
            <a:r>
              <a:rPr lang="en-US" dirty="0"/>
              <a:t>Selections: </a:t>
            </a:r>
            <a:r>
              <a:rPr lang="en-US" b="1" dirty="0"/>
              <a:t>checkbox, radio</a:t>
            </a:r>
          </a:p>
          <a:p>
            <a:pPr lvl="2">
              <a:buFont typeface="Arial" panose="020B0604020202020204" pitchFamily="34" charset="0"/>
              <a:buChar char="•"/>
            </a:pPr>
            <a:r>
              <a:rPr lang="en-US" dirty="0"/>
              <a:t>Buttons</a:t>
            </a:r>
            <a:r>
              <a:rPr lang="en-US" b="1" dirty="0"/>
              <a:t>: submit, reset, image, button</a:t>
            </a:r>
          </a:p>
          <a:p>
            <a:pPr lvl="1">
              <a:buFont typeface="Arial" panose="020B0604020202020204" pitchFamily="34" charset="0"/>
              <a:buChar char="•"/>
            </a:pPr>
            <a:r>
              <a:rPr lang="en-US" dirty="0"/>
              <a:t>Other elements:</a:t>
            </a:r>
          </a:p>
          <a:p>
            <a:pPr lvl="2">
              <a:buFont typeface="Arial" panose="020B0604020202020204" pitchFamily="34" charset="0"/>
              <a:buChar char="•"/>
            </a:pPr>
            <a:r>
              <a:rPr lang="en-US" dirty="0"/>
              <a:t>&lt;</a:t>
            </a:r>
            <a:r>
              <a:rPr lang="en-US" b="1" dirty="0"/>
              <a:t>select</a:t>
            </a:r>
            <a:r>
              <a:rPr lang="en-US" dirty="0"/>
              <a:t>&gt; with &lt;</a:t>
            </a:r>
            <a:r>
              <a:rPr lang="en-US" b="1" dirty="0"/>
              <a:t>option</a:t>
            </a:r>
            <a:r>
              <a:rPr lang="en-US" dirty="0"/>
              <a:t>&gt;,  &lt;</a:t>
            </a:r>
            <a:r>
              <a:rPr lang="en-US" b="1" dirty="0" err="1"/>
              <a:t>textarea</a:t>
            </a:r>
            <a:r>
              <a:rPr lang="en-US" dirty="0"/>
              <a:t>&gt;, &lt;</a:t>
            </a:r>
            <a:r>
              <a:rPr lang="en-US" b="1" dirty="0"/>
              <a:t>button</a:t>
            </a:r>
            <a:r>
              <a:rPr lang="en-US" dirty="0"/>
              <a:t>&gt;.</a:t>
            </a:r>
          </a:p>
          <a:p>
            <a:pPr lvl="2">
              <a:buFont typeface="Arial" panose="020B0604020202020204" pitchFamily="34" charset="0"/>
              <a:buChar char="•"/>
            </a:pPr>
            <a:r>
              <a:rPr lang="en-US" dirty="0"/>
              <a:t>&lt;</a:t>
            </a:r>
            <a:r>
              <a:rPr lang="en-US" b="1" dirty="0" err="1"/>
              <a:t>fieldset</a:t>
            </a:r>
            <a:r>
              <a:rPr lang="en-US" dirty="0"/>
              <a:t>&gt;, &lt;</a:t>
            </a:r>
            <a:r>
              <a:rPr lang="en-US" b="1" dirty="0"/>
              <a:t>legend</a:t>
            </a:r>
            <a:r>
              <a:rPr lang="en-US" dirty="0"/>
              <a:t>&gt;, &lt;</a:t>
            </a:r>
            <a:r>
              <a:rPr lang="en-US" b="1" dirty="0" err="1"/>
              <a:t>lable</a:t>
            </a:r>
            <a:r>
              <a:rPr lang="en-US" dirty="0"/>
              <a:t>&gt;,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75683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 </a:t>
            </a:r>
            <a:r>
              <a:rPr lang="en-US" dirty="0"/>
              <a:t>forms are web page components that are used to collect user input.</a:t>
            </a:r>
          </a:p>
          <a:p>
            <a:pPr>
              <a:buFont typeface="Arial" panose="020B0604020202020204" pitchFamily="34" charset="0"/>
              <a:buChar char="•"/>
            </a:pPr>
            <a:r>
              <a:rPr lang="en-US" dirty="0" smtClean="0"/>
              <a:t>  An </a:t>
            </a:r>
            <a:r>
              <a:rPr lang="en-US" dirty="0"/>
              <a:t>HTML form can contain </a:t>
            </a:r>
            <a:r>
              <a:rPr lang="en-US" b="1" dirty="0"/>
              <a:t>input elements / form controls</a:t>
            </a:r>
            <a:r>
              <a:rPr lang="en-US" dirty="0"/>
              <a:t>, such as</a:t>
            </a:r>
            <a:r>
              <a:rPr lang="en-US" dirty="0" smtClean="0"/>
              <a:t>:</a:t>
            </a:r>
            <a:endParaRPr lang="en-US" dirty="0"/>
          </a:p>
          <a:p>
            <a:pPr lvl="1">
              <a:spcBef>
                <a:spcPts val="1200"/>
              </a:spcBef>
              <a:buFont typeface="Arial" panose="020B0604020202020204" pitchFamily="34" charset="0"/>
              <a:buChar char="•"/>
            </a:pPr>
            <a:r>
              <a:rPr lang="en-US" dirty="0" smtClean="0"/>
              <a:t>text </a:t>
            </a:r>
            <a:r>
              <a:rPr lang="en-US" dirty="0"/>
              <a:t>fields, text area, buttons, checkboxes, select lists, </a:t>
            </a:r>
            <a:r>
              <a:rPr lang="en-US" dirty="0" err="1"/>
              <a:t>fieldset</a:t>
            </a:r>
            <a:r>
              <a:rPr lang="en-US" dirty="0"/>
              <a:t>, legend, and label.</a:t>
            </a:r>
          </a:p>
          <a:p>
            <a:pPr>
              <a:buFont typeface="Arial" panose="020B0604020202020204" pitchFamily="34" charset="0"/>
              <a:buChar char="•"/>
            </a:pPr>
            <a:r>
              <a:rPr lang="en-US" dirty="0" smtClean="0"/>
              <a:t>  HTML </a:t>
            </a:r>
            <a:r>
              <a:rPr lang="en-US" dirty="0"/>
              <a:t>forms are originally used to pass data to a server.</a:t>
            </a:r>
          </a:p>
          <a:p>
            <a:pPr lvl="1">
              <a:spcBef>
                <a:spcPts val="1200"/>
              </a:spcBef>
              <a:buFont typeface="Arial" panose="020B0604020202020204" pitchFamily="34" charset="0"/>
              <a:buChar char="•"/>
            </a:pPr>
            <a:r>
              <a:rPr lang="en-US" dirty="0"/>
              <a:t>The client fills out some information and then the browser sends the data from the form fields to the server for processing.</a:t>
            </a:r>
          </a:p>
          <a:p>
            <a:pPr lvl="1">
              <a:buFont typeface="Arial" panose="020B0604020202020204" pitchFamily="34" charset="0"/>
              <a:buChar char="•"/>
            </a:pPr>
            <a:r>
              <a:rPr lang="en-US" dirty="0"/>
              <a:t>For front-end web application, HTML forms can also be used for </a:t>
            </a:r>
            <a:r>
              <a:rPr lang="en-US" b="1" dirty="0"/>
              <a:t>in-browser </a:t>
            </a:r>
            <a:r>
              <a:rPr lang="en-US" b="1" dirty="0" smtClean="0"/>
              <a:t>Processing</a:t>
            </a:r>
            <a:br>
              <a:rPr lang="en-US" b="1" dirty="0" smtClean="0"/>
            </a:br>
            <a:r>
              <a:rPr lang="en-US" dirty="0" smtClean="0"/>
              <a:t>(without </a:t>
            </a:r>
            <a:r>
              <a:rPr lang="en-US" dirty="0"/>
              <a:t>sending data to server).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3433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hlinkClick r:id="rId2"/>
              </a:rPr>
              <a:t>W3C </a:t>
            </a:r>
            <a:r>
              <a:rPr lang="en-US" dirty="0">
                <a:hlinkClick r:id="rId2"/>
              </a:rPr>
              <a:t>HTML5 DOC: Forms</a:t>
            </a:r>
            <a:endParaRPr lang="en-US" dirty="0"/>
          </a:p>
          <a:p>
            <a:pPr>
              <a:buFont typeface="Arial" panose="020B0604020202020204" pitchFamily="34" charset="0"/>
              <a:buChar char="•"/>
            </a:pPr>
            <a:r>
              <a:rPr lang="en-US" dirty="0" smtClean="0"/>
              <a:t>  </a:t>
            </a:r>
            <a:r>
              <a:rPr lang="en-US" dirty="0" smtClean="0">
                <a:hlinkClick r:id="rId3"/>
              </a:rPr>
              <a:t>MDN</a:t>
            </a:r>
            <a:r>
              <a:rPr lang="en-US" dirty="0">
                <a:hlinkClick r:id="rId3"/>
              </a:rPr>
              <a:t>: Forms in HTML</a:t>
            </a:r>
            <a:endParaRPr lang="en-US" dirty="0"/>
          </a:p>
          <a:p>
            <a:pPr>
              <a:buFont typeface="Arial" panose="020B0604020202020204" pitchFamily="34" charset="0"/>
              <a:buChar char="•"/>
            </a:pPr>
            <a:r>
              <a:rPr lang="en-US" dirty="0" smtClean="0"/>
              <a:t>  </a:t>
            </a:r>
            <a:r>
              <a:rPr lang="en-US" dirty="0" smtClean="0">
                <a:hlinkClick r:id="rId4"/>
              </a:rPr>
              <a:t>How </a:t>
            </a:r>
            <a:r>
              <a:rPr lang="en-US" dirty="0">
                <a:hlinkClick r:id="rId4"/>
              </a:rPr>
              <a:t>to structure an HTML form</a:t>
            </a:r>
            <a:endParaRPr lang="en-US" dirty="0"/>
          </a:p>
          <a:p>
            <a:pPr>
              <a:buFont typeface="Arial" panose="020B0604020202020204" pitchFamily="34" charset="0"/>
              <a:buChar char="•"/>
            </a:pPr>
            <a:r>
              <a:rPr lang="en-US" dirty="0" smtClean="0"/>
              <a:t>  </a:t>
            </a:r>
            <a:r>
              <a:rPr lang="en-US" dirty="0" smtClean="0">
                <a:hlinkClick r:id="rId5"/>
              </a:rPr>
              <a:t>Selectors </a:t>
            </a:r>
            <a:r>
              <a:rPr lang="en-US" dirty="0">
                <a:hlinkClick r:id="rId5"/>
              </a:rPr>
              <a:t>- Web developer guide | MDN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Web </a:t>
            </a:r>
            <a:r>
              <a:rPr lang="en-US" dirty="0"/>
              <a:t>Dev Tool: </a:t>
            </a:r>
            <a:r>
              <a:rPr lang="en-US" dirty="0">
                <a:hlinkClick r:id="rId6"/>
              </a:rPr>
              <a:t>Firefox Style Editor</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39279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p>
          <a:p>
            <a:pPr>
              <a:buFont typeface="Arial" panose="020B0604020202020204" pitchFamily="34" charset="0"/>
              <a:buChar char="•"/>
            </a:pPr>
            <a:r>
              <a:rPr lang="en-US" dirty="0" smtClean="0"/>
              <a:t>  Would you like to see any more examples?</a:t>
            </a:r>
            <a:endParaRPr lang="en-US" dirty="0"/>
          </a:p>
        </p:txBody>
      </p:sp>
    </p:spTree>
    <p:extLst>
      <p:ext uri="{BB962C8B-B14F-4D97-AF65-F5344CB8AC3E}">
        <p14:creationId xmlns:p14="http://schemas.microsoft.com/office/powerpoint/2010/main" val="331248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Examples</a:t>
            </a:r>
          </a:p>
          <a:p>
            <a:pPr lvl="1">
              <a:buFont typeface="Arial" panose="020B0604020202020204" pitchFamily="34" charset="0"/>
              <a:buChar char="•"/>
            </a:pPr>
            <a:r>
              <a:rPr lang="en-US" dirty="0" smtClean="0">
                <a:hlinkClick r:id="rId2"/>
              </a:rPr>
              <a:t>Oracle User Registration</a:t>
            </a:r>
            <a:endParaRPr lang="en-US" dirty="0" smtClean="0"/>
          </a:p>
          <a:p>
            <a:pPr lvl="1">
              <a:buFont typeface="Arial" panose="020B0604020202020204" pitchFamily="34" charset="0"/>
              <a:buChar char="•"/>
            </a:pPr>
            <a:r>
              <a:rPr lang="en-US" dirty="0" smtClean="0">
                <a:hlinkClick r:id="rId3"/>
              </a:rPr>
              <a:t>Basic HTML Form</a:t>
            </a:r>
            <a:endParaRPr lang="en-US" dirty="0"/>
          </a:p>
        </p:txBody>
      </p:sp>
    </p:spTree>
    <p:extLst>
      <p:ext uri="{BB962C8B-B14F-4D97-AF65-F5344CB8AC3E}">
        <p14:creationId xmlns:p14="http://schemas.microsoft.com/office/powerpoint/2010/main" val="49587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&lt;form&gt; element defines an HTML form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HTML </a:t>
            </a:r>
            <a:r>
              <a:rPr lang="en-US" dirty="0"/>
              <a:t>forms contain </a:t>
            </a:r>
            <a:r>
              <a:rPr lang="en-US" b="1" dirty="0"/>
              <a:t>form elements </a:t>
            </a:r>
            <a:r>
              <a:rPr lang="en-US" dirty="0"/>
              <a:t>(or form controls).</a:t>
            </a:r>
          </a:p>
          <a:p>
            <a:pPr>
              <a:buFont typeface="Arial" panose="020B0604020202020204" pitchFamily="34" charset="0"/>
              <a:buChar char="•"/>
            </a:pPr>
            <a:r>
              <a:rPr lang="en-US" dirty="0" smtClean="0"/>
              <a:t>  A </a:t>
            </a:r>
            <a:r>
              <a:rPr lang="en-US" dirty="0"/>
              <a:t>document may have more than one form, but </a:t>
            </a:r>
            <a:r>
              <a:rPr lang="en-US" b="1" dirty="0"/>
              <a:t>forms cannot be nested. </a:t>
            </a:r>
          </a:p>
          <a:p>
            <a:pPr>
              <a:buFont typeface="Arial" panose="020B0604020202020204" pitchFamily="34" charset="0"/>
              <a:buChar char="•"/>
            </a:pPr>
            <a:endParaRPr lang="en-US" dirty="0"/>
          </a:p>
        </p:txBody>
      </p:sp>
      <p:sp>
        <p:nvSpPr>
          <p:cNvPr id="4" name="Rectangle 3"/>
          <p:cNvSpPr/>
          <p:nvPr/>
        </p:nvSpPr>
        <p:spPr>
          <a:xfrm>
            <a:off x="1584959" y="2261941"/>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formId</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url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189351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for &lt;form</a:t>
            </a:r>
            <a:r>
              <a:rPr lang="en-US" dirty="0" smtClean="0"/>
              <a:t>&gt; - method</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method</a:t>
            </a:r>
            <a:r>
              <a:rPr lang="en-US" dirty="0"/>
              <a:t> </a:t>
            </a:r>
            <a:r>
              <a:rPr lang="en-US" dirty="0" smtClean="0"/>
              <a:t>attribute tells the server (where the request is being made)</a:t>
            </a:r>
            <a:br>
              <a:rPr lang="en-US" dirty="0" smtClean="0"/>
            </a:br>
            <a:r>
              <a:rPr lang="en-US" dirty="0" smtClean="0"/>
              <a:t>what </a:t>
            </a:r>
            <a:r>
              <a:rPr lang="en-US" dirty="0"/>
              <a:t>kind of request it is</a:t>
            </a:r>
            <a:r>
              <a:rPr lang="en-US" dirty="0" smtClean="0"/>
              <a:t>.</a:t>
            </a:r>
            <a:endParaRPr lang="en-US" dirty="0"/>
          </a:p>
          <a:p>
            <a:pPr>
              <a:buFont typeface="Arial" panose="020B0604020202020204" pitchFamily="34" charset="0"/>
              <a:buChar char="•"/>
            </a:pPr>
            <a:r>
              <a:rPr lang="en-US" b="1" dirty="0" smtClean="0"/>
              <a:t>  method</a:t>
            </a:r>
            <a:r>
              <a:rPr lang="en-US" b="1" dirty="0"/>
              <a:t>="get" : </a:t>
            </a:r>
          </a:p>
          <a:p>
            <a:pPr lvl="1">
              <a:buFont typeface="Arial" panose="020B0604020202020204" pitchFamily="34" charset="0"/>
              <a:buChar char="•"/>
            </a:pPr>
            <a:r>
              <a:rPr lang="en-US" dirty="0" smtClean="0"/>
              <a:t>This is </a:t>
            </a:r>
            <a:r>
              <a:rPr lang="en-US" dirty="0"/>
              <a:t>the default. The fill-out form contents to be appended to the URL as if they were a normal query (maximum of 256 characters). </a:t>
            </a:r>
          </a:p>
          <a:p>
            <a:pPr lvl="1">
              <a:buFont typeface="Arial" panose="020B0604020202020204" pitchFamily="34" charset="0"/>
              <a:buChar char="•"/>
            </a:pPr>
            <a:r>
              <a:rPr lang="en-US" dirty="0"/>
              <a:t>Example: </a:t>
            </a:r>
            <a:r>
              <a:rPr lang="en-US" dirty="0" smtClean="0">
                <a:hlinkClick r:id="rId2"/>
              </a:rPr>
              <a:t>simple-form-get.html</a:t>
            </a:r>
            <a:endParaRPr lang="en-US" dirty="0" smtClean="0"/>
          </a:p>
          <a:p>
            <a:pPr>
              <a:buFont typeface="Arial" panose="020B0604020202020204" pitchFamily="34" charset="0"/>
              <a:buChar char="•"/>
            </a:pPr>
            <a:r>
              <a:rPr lang="en-US" b="1" dirty="0" smtClean="0"/>
              <a:t>  method="post" : </a:t>
            </a:r>
          </a:p>
          <a:p>
            <a:pPr lvl="1">
              <a:buFont typeface="Arial" panose="020B0604020202020204" pitchFamily="34" charset="0"/>
              <a:buChar char="•"/>
            </a:pPr>
            <a:r>
              <a:rPr lang="en-US" dirty="0" smtClean="0"/>
              <a:t>the </a:t>
            </a:r>
            <a:r>
              <a:rPr lang="en-US" dirty="0"/>
              <a:t>fill-out form contents to be sent to the server in a data body rather than as part of the </a:t>
            </a:r>
            <a:r>
              <a:rPr lang="en-US" dirty="0" smtClean="0"/>
              <a:t>URL</a:t>
            </a:r>
            <a:endParaRPr lang="en-US" dirty="0"/>
          </a:p>
          <a:p>
            <a:pPr lvl="1">
              <a:buFont typeface="Arial" panose="020B0604020202020204" pitchFamily="34" charset="0"/>
              <a:buChar char="•"/>
            </a:pPr>
            <a:r>
              <a:rPr lang="en-US" dirty="0"/>
              <a:t>Method "post" is more secure</a:t>
            </a:r>
            <a:r>
              <a:rPr lang="en-US" dirty="0" smtClean="0"/>
              <a:t>.</a:t>
            </a:r>
          </a:p>
          <a:p>
            <a:pPr lvl="1">
              <a:buFont typeface="Arial" panose="020B0604020202020204" pitchFamily="34" charset="0"/>
              <a:buChar char="•"/>
            </a:pPr>
            <a:r>
              <a:rPr lang="en-US" dirty="0" smtClean="0"/>
              <a:t>Example: </a:t>
            </a:r>
            <a:r>
              <a:rPr lang="en-US" dirty="0" smtClean="0">
                <a:hlinkClick r:id="rId3"/>
              </a:rPr>
              <a:t>simple-form-post.html</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81628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&lt;form&gt; - action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action</a:t>
            </a:r>
            <a:r>
              <a:rPr lang="en-US" dirty="0"/>
              <a:t> attribute tells browser where to post the form data when the form is submitted.</a:t>
            </a:r>
          </a:p>
          <a:p>
            <a:pPr>
              <a:buFont typeface="Arial" panose="020B0604020202020204" pitchFamily="34" charset="0"/>
              <a:buChar char="•"/>
            </a:pPr>
            <a:r>
              <a:rPr lang="en-US" b="1" dirty="0" smtClean="0"/>
              <a:t>  action</a:t>
            </a:r>
            <a:r>
              <a:rPr lang="en-US" b="1" dirty="0"/>
              <a:t>="</a:t>
            </a:r>
            <a:r>
              <a:rPr lang="en-US" b="1" dirty="0" err="1"/>
              <a:t>url</a:t>
            </a:r>
            <a:r>
              <a:rPr lang="en-US" b="1" dirty="0"/>
              <a:t>" </a:t>
            </a:r>
          </a:p>
          <a:p>
            <a:pPr lvl="1">
              <a:buFont typeface="Arial" panose="020B0604020202020204" pitchFamily="34" charset="0"/>
              <a:buChar char="•"/>
            </a:pPr>
            <a:r>
              <a:rPr lang="en-US" dirty="0"/>
              <a:t>Normally, the form is submitted to a web page on a web server.</a:t>
            </a:r>
          </a:p>
          <a:p>
            <a:pPr lvl="1">
              <a:buFont typeface="Arial" panose="020B0604020202020204" pitchFamily="34" charset="0"/>
              <a:buChar char="•"/>
            </a:pPr>
            <a:r>
              <a:rPr lang="en-US" dirty="0" smtClean="0"/>
              <a:t>Example: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A nice URL for form get/post (&amp; more) </a:t>
            </a:r>
            <a:r>
              <a:rPr lang="en-US" dirty="0"/>
              <a:t>testing: </a:t>
            </a:r>
            <a:r>
              <a:rPr lang="en-US" dirty="0">
                <a:hlinkClick r:id="rId2"/>
              </a:rPr>
              <a:t>https://httpbin.org</a:t>
            </a:r>
            <a:r>
              <a:rPr lang="en-US" dirty="0" smtClean="0">
                <a:hlinkClick r:id="rId2"/>
              </a:rPr>
              <a:t>/</a:t>
            </a:r>
            <a:r>
              <a:rPr lang="en-US" dirty="0" smtClean="0"/>
              <a:t> (used in the above example)</a:t>
            </a:r>
          </a:p>
          <a:p>
            <a:pPr>
              <a:buFont typeface="Arial" panose="020B0604020202020204" pitchFamily="34" charset="0"/>
              <a:buChar char="•"/>
            </a:pPr>
            <a:r>
              <a:rPr lang="en-US" b="1" dirty="0" smtClean="0"/>
              <a:t>  action="#" </a:t>
            </a:r>
          </a:p>
          <a:p>
            <a:pPr lvl="1">
              <a:buFont typeface="Arial" panose="020B0604020202020204" pitchFamily="34" charset="0"/>
              <a:buChar char="•"/>
            </a:pPr>
            <a:r>
              <a:rPr lang="en-US" dirty="0" smtClean="0"/>
              <a:t>Submit to </a:t>
            </a:r>
            <a:r>
              <a:rPr lang="en-US" dirty="0"/>
              <a:t>current page, used for in-browser Processing </a:t>
            </a:r>
          </a:p>
          <a:p>
            <a:pPr>
              <a:buFont typeface="Arial" panose="020B0604020202020204" pitchFamily="34" charset="0"/>
              <a:buChar char="•"/>
            </a:pPr>
            <a:endParaRPr lang="en-US" dirty="0"/>
          </a:p>
        </p:txBody>
      </p:sp>
      <p:sp>
        <p:nvSpPr>
          <p:cNvPr id="4" name="Rectangle 3"/>
          <p:cNvSpPr/>
          <p:nvPr/>
        </p:nvSpPr>
        <p:spPr>
          <a:xfrm>
            <a:off x="1750422" y="3345767"/>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"https://httpbin.org/post"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"post"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23387289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11898</TotalTime>
  <Words>4344</Words>
  <Application>Microsoft Office PowerPoint</Application>
  <PresentationFormat>Widescreen</PresentationFormat>
  <Paragraphs>557</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Retrospect</vt:lpstr>
      <vt:lpstr>WEB222</vt:lpstr>
      <vt:lpstr>Announcements</vt:lpstr>
      <vt:lpstr>Agenda</vt:lpstr>
      <vt:lpstr>Part 1</vt:lpstr>
      <vt:lpstr>HTML Forms</vt:lpstr>
      <vt:lpstr>HTML Forms</vt:lpstr>
      <vt:lpstr>The &lt;form&gt; Element</vt:lpstr>
      <vt:lpstr>Attributes for &lt;form&gt; - method</vt:lpstr>
      <vt:lpstr>Attributes for &lt;form&gt; - action</vt:lpstr>
      <vt:lpstr>Form Elements</vt:lpstr>
      <vt:lpstr>Form Elements - &lt;input&gt;</vt:lpstr>
      <vt:lpstr>&lt;input&gt; type attributes - text</vt:lpstr>
      <vt:lpstr>&lt;input&gt; type attributes - text + datalist</vt:lpstr>
      <vt:lpstr>&lt;input&gt; type attributes - password</vt:lpstr>
      <vt:lpstr>&lt;input&gt; type attributes - hidden</vt:lpstr>
      <vt:lpstr>&lt;input&gt; type attributes - file</vt:lpstr>
      <vt:lpstr>&lt;input&gt; type attributes - button &amp; image</vt:lpstr>
      <vt:lpstr>&lt;input&gt; type attributes - submit &amp; reset</vt:lpstr>
      <vt:lpstr>&lt;input&gt; type attributes - checkbox</vt:lpstr>
      <vt:lpstr>&lt;input&gt; type attributes - radio</vt:lpstr>
      <vt:lpstr>&lt;input&gt; - additional attributes </vt:lpstr>
      <vt:lpstr>&lt;input&gt; - name &amp; value attributes </vt:lpstr>
      <vt:lpstr>&lt;input&gt; - checked &amp; size attributes </vt:lpstr>
      <vt:lpstr>&lt;input&gt; - maxlength &amp; tabindex </vt:lpstr>
      <vt:lpstr>&lt;input&gt; - disabled, readonly &amp; autocomplete</vt:lpstr>
      <vt:lpstr>HTML5 Form input Types &amp; Attributes</vt:lpstr>
      <vt:lpstr>HTML5 Form input Types &amp; Attributes</vt:lpstr>
      <vt:lpstr>Part 2</vt:lpstr>
      <vt:lpstr>More Form Elements</vt:lpstr>
      <vt:lpstr>&lt;select&gt; Element </vt:lpstr>
      <vt:lpstr>&lt;select&gt; Element</vt:lpstr>
      <vt:lpstr>&lt;select&gt; tag attributes</vt:lpstr>
      <vt:lpstr>&lt;option&gt; Element</vt:lpstr>
      <vt:lpstr>&lt;select&gt; Element with &lt;optgroup&gt;</vt:lpstr>
      <vt:lpstr>&lt;textarea&gt; Element</vt:lpstr>
      <vt:lpstr>&lt;button&gt; Element</vt:lpstr>
      <vt:lpstr>Grouping Fields</vt:lpstr>
      <vt:lpstr>&lt;label&gt; Element</vt:lpstr>
      <vt:lpstr>&lt;label&gt; Element</vt:lpstr>
      <vt:lpstr>&lt;label&gt; Element for checkbox &amp; radio</vt:lpstr>
      <vt:lpstr>Styling HTML Forms Using CSS</vt:lpstr>
      <vt:lpstr>Styling HTML Forms Using CSS</vt:lpstr>
      <vt:lpstr>An example form with CSS</vt:lpstr>
      <vt:lpstr>An example form with CSS</vt:lpstr>
      <vt:lpstr>More on CSS Selectors</vt:lpstr>
      <vt:lpstr>Selectors</vt:lpstr>
      <vt:lpstr>Selectors</vt:lpstr>
      <vt:lpstr>Selectors</vt:lpstr>
      <vt:lpstr>HTML Form Summary</vt:lpstr>
      <vt:lpstr>Useful Resources</vt:lpstr>
      <vt:lpstr>Questions? </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Tanvir Alam</cp:lastModifiedBy>
  <cp:revision>424</cp:revision>
  <cp:lastPrinted>2016-01-07T17:03:32Z</cp:lastPrinted>
  <dcterms:created xsi:type="dcterms:W3CDTF">2015-09-07T20:55:59Z</dcterms:created>
  <dcterms:modified xsi:type="dcterms:W3CDTF">2018-03-15T17:05:53Z</dcterms:modified>
</cp:coreProperties>
</file>