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3"/>
  </p:notesMasterIdLst>
  <p:sldIdLst>
    <p:sldId id="256" r:id="rId2"/>
    <p:sldId id="409" r:id="rId3"/>
    <p:sldId id="421" r:id="rId4"/>
    <p:sldId id="422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23" r:id="rId15"/>
    <p:sldId id="392" r:id="rId16"/>
    <p:sldId id="393" r:id="rId17"/>
    <p:sldId id="420" r:id="rId18"/>
    <p:sldId id="394" r:id="rId19"/>
    <p:sldId id="419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8" r:id="rId31"/>
    <p:sldId id="347" r:id="rId3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0" autoAdjust="0"/>
    <p:restoredTop sz="94613"/>
  </p:normalViewPr>
  <p:slideViewPr>
    <p:cSldViewPr snapToGrid="0">
      <p:cViewPr varScale="1">
        <p:scale>
          <a:sx n="68" d="100"/>
          <a:sy n="68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and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Inheritance_and_the_prototype_cha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url?sa=t&amp;rct=j&amp;q=&amp;esrc=s&amp;source=web&amp;cd=3&amp;cad=rja&amp;uact=8&amp;ved=0CDcQFjAC&amp;url=https://developer.mozilla.org/en-US/docs/Web/JavaScript/Guide/Inheritance_and_the_prototype_chain&amp;ei=UN0QVOOpFZahyASO04DgDw&amp;usg=AFQjCNEkuIlrNZYbiLZtoMD8_U9k9BRFEQ&amp;sig2=Izr6MYRlIoZXgmE_rCGNvQ" TargetMode="External"/><Relationship Id="rId2" Type="http://schemas.openxmlformats.org/officeDocument/2006/relationships/hyperlink" Target="https://www.google.ca/url?sa=t&amp;rct=j&amp;q=&amp;esrc=s&amp;source=web&amp;cd=1&amp;cad=rja&amp;uact=8&amp;ved=0CB8QFjAA&amp;url=https://developer.mozilla.org/en-US/docs/Web/JavaScript/Introduction_to_Object-Oriented_JavaScript&amp;ei=UN0QVOOpFZahyASO04DgDw&amp;usg=AFQjCNFJfSBP0-OyFTlsqHSrWcyU56BEpg&amp;sig2=Ui6MNt5zHLRoEZPclRXK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docs/Web/JavaScript/Reference/Global_Objects" TargetMode="External"/><Relationship Id="rId5" Type="http://schemas.openxmlformats.org/officeDocument/2006/relationships/hyperlink" Target="https://developer.mozilla.org/en-US/docs/Web/JavaScript/Guide/Closures" TargetMode="External"/><Relationship Id="rId4" Type="http://schemas.openxmlformats.org/officeDocument/2006/relationships/hyperlink" Target="https://www.google.ca/url?sa=t&amp;rct=j&amp;q=&amp;esrc=s&amp;source=web&amp;cd=4&amp;cad=rja&amp;uact=8&amp;ved=0CEMQFjAD&amp;url=https://developer.mozilla.org/en-US/docs/Web/JavaScript/Guide/Details_of_the_Object_Model&amp;ei=UN0QVOOpFZahyASO04DgDw&amp;usg=AFQjCNFutt2uMV--5dL0y6cy6ze7fEqYdA&amp;sig2=iXoLYTezR_0GYZjz4sAPeQ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WEB222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More BUILT-IN Objects, Custom Objects &amp; Prototypal Inheritance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 – Displaying Dates as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Methods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toString</a:t>
            </a:r>
            <a:r>
              <a:rPr lang="en-US" b="1" dirty="0"/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toLocaleString</a:t>
            </a:r>
            <a:r>
              <a:rPr lang="en-US" b="1" dirty="0"/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toUTCString</a:t>
            </a:r>
            <a:r>
              <a:rPr lang="en-US" b="1" dirty="0"/>
              <a:t>()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UTC: Universal Time Coordinated –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Standardized Time) </a:t>
            </a:r>
            <a:endParaRPr lang="en-US" b="1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toDateString</a:t>
            </a:r>
            <a:r>
              <a:rPr lang="en-US" b="1" dirty="0"/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For 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540" y="4336388"/>
            <a:ext cx="10415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 Jun 02 2016 11:11:50 GMT-0400 (Eastern Daylight Time)</a:t>
            </a: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 Jun 02 2016 11:11:50 GMT-0400 (Eastern Daylight Time)</a:t>
            </a: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toLocaleString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6/2/2016, 11:11:50 AM</a:t>
            </a: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toUTCString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Thu, 02 Jun 2016 15:11:50 GMT</a:t>
            </a: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 Jun 02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83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- Math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  </a:t>
            </a:r>
            <a:r>
              <a:rPr lang="en-US" sz="1400" b="1" dirty="0" err="1"/>
              <a:t>Math.max</a:t>
            </a:r>
            <a:r>
              <a:rPr lang="en-US" sz="1400" b="1" dirty="0"/>
              <a:t>(ident_1, ident_2)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maximum of </a:t>
            </a:r>
            <a:r>
              <a:rPr lang="en-US" sz="1200" b="1" dirty="0"/>
              <a:t>n numbers</a:t>
            </a:r>
            <a:r>
              <a:rPr lang="en-US" sz="1200" dirty="0"/>
              <a:t>		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e.g.    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  </a:t>
            </a:r>
            <a:r>
              <a:rPr lang="en-US" sz="1400" b="1" dirty="0" err="1"/>
              <a:t>Math.min</a:t>
            </a:r>
            <a:r>
              <a:rPr lang="en-US" sz="1400" b="1" dirty="0"/>
              <a:t>(ident_1,ident_2)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minimum of </a:t>
            </a:r>
            <a:r>
              <a:rPr lang="en-US" sz="1200" b="1" dirty="0"/>
              <a:t>n numbers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e.g.   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  </a:t>
            </a:r>
            <a:r>
              <a:rPr lang="en-US" sz="1400" b="1" dirty="0" err="1"/>
              <a:t>Math.pow</a:t>
            </a:r>
            <a:r>
              <a:rPr lang="en-US" sz="1400" b="1" dirty="0"/>
              <a:t>(ident_1, ident2)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ident_1 to </a:t>
            </a:r>
            <a:r>
              <a:rPr lang="en-US" sz="1200" dirty="0"/>
              <a:t>the </a:t>
            </a:r>
            <a:r>
              <a:rPr lang="en-US" sz="1200" b="1" dirty="0"/>
              <a:t>power ident_2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e.g.    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  </a:t>
            </a:r>
            <a:r>
              <a:rPr lang="en-US" sz="1400" b="1" dirty="0" err="1"/>
              <a:t>Math.sqrt</a:t>
            </a:r>
            <a:r>
              <a:rPr lang="en-US" sz="1400" b="1" dirty="0"/>
              <a:t>(ident_1</a:t>
            </a:r>
            <a:r>
              <a:rPr lang="en-US" sz="1400" dirty="0"/>
              <a:t>)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square root </a:t>
            </a:r>
            <a:r>
              <a:rPr lang="en-US" sz="1200" dirty="0"/>
              <a:t>of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e.g.    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803672" y="2495397"/>
            <a:ext cx="3717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803672" y="3483022"/>
            <a:ext cx="3996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0.52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808026" y="4460433"/>
            <a:ext cx="3624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256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803672" y="5423436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sqrt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38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– Math functions (rounding)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Math.ceil</a:t>
            </a:r>
            <a:r>
              <a:rPr lang="en-US" b="1" dirty="0"/>
              <a:t>(ident_1)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integer </a:t>
            </a:r>
            <a:r>
              <a:rPr lang="en-US" b="1" dirty="0"/>
              <a:t>closest to </a:t>
            </a:r>
            <a:r>
              <a:rPr lang="en-US" dirty="0"/>
              <a:t>but </a:t>
            </a:r>
            <a:r>
              <a:rPr lang="en-US" b="1" dirty="0"/>
              <a:t>not less than</a:t>
            </a:r>
            <a:r>
              <a:rPr lang="en-US" dirty="0"/>
              <a:t>	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Math.floor</a:t>
            </a:r>
            <a:r>
              <a:rPr lang="en-US" b="1" dirty="0"/>
              <a:t>(ident_1)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integer </a:t>
            </a:r>
            <a:r>
              <a:rPr lang="en-US" b="1" dirty="0"/>
              <a:t>closest to </a:t>
            </a:r>
            <a:r>
              <a:rPr lang="en-US" dirty="0"/>
              <a:t>but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greater than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Math.round</a:t>
            </a:r>
            <a:r>
              <a:rPr lang="en-US" b="1" dirty="0"/>
              <a:t>(ident_1)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integer </a:t>
            </a:r>
            <a:r>
              <a:rPr lang="en-US" b="1" dirty="0"/>
              <a:t>closest to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    </a:t>
            </a:r>
          </a:p>
          <a:p>
            <a:pPr marL="201168" lvl="1" indent="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/>
              <a:t> </a:t>
            </a:r>
          </a:p>
          <a:p>
            <a:pPr marL="201168" lvl="1" indent="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6549" y="25310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</a:p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0.49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776549" y="3857414"/>
            <a:ext cx="3624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776549" y="4857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</a:p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0.49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</a:t>
            </a:r>
          </a:p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12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Math.random</a:t>
            </a:r>
            <a:r>
              <a:rPr lang="en-US" b="1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Generates a pseudorandom number between 0 (inclusive) and 1 (exclusive)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 from </a:t>
            </a:r>
            <a:r>
              <a:rPr lang="en-US" dirty="0">
                <a:hlinkClick r:id="rId2"/>
              </a:rPr>
              <a:t>MDN page on </a:t>
            </a:r>
            <a:r>
              <a:rPr lang="en-US" dirty="0" err="1">
                <a:hlinkClick r:id="rId2"/>
              </a:rPr>
              <a:t>Math.random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470" y="2534925"/>
            <a:ext cx="96490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number between 0 (inclusive) and 1 (exclusive)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number between min (inclusive) and max (exclusive)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integer between min (included) and max (excluded)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integer between min (included) and max (included)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5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JavaScript Objects (User-Defined Objects, Prototypal Inheritance)</a:t>
            </a:r>
          </a:p>
        </p:txBody>
      </p:sp>
    </p:spTree>
    <p:extLst>
      <p:ext uri="{BB962C8B-B14F-4D97-AF65-F5344CB8AC3E}">
        <p14:creationId xmlns:p14="http://schemas.microsoft.com/office/powerpoint/2010/main" val="57628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User-defined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As we have seen, JavaScript objects are associative arrays (or map, or dictionary - a data structure composed of a collection of key/value pairs), augmented with prototypes.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property names are string keys. They support two equivalent syntaxes: 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dot notation (</a:t>
            </a:r>
            <a:r>
              <a:rPr lang="en-US" dirty="0" err="1"/>
              <a:t>obj.x</a:t>
            </a:r>
            <a:r>
              <a:rPr lang="en-US" dirty="0"/>
              <a:t> = 10) 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bracket notation (</a:t>
            </a:r>
            <a:r>
              <a:rPr lang="en-US" dirty="0" err="1"/>
              <a:t>obj</a:t>
            </a:r>
            <a:r>
              <a:rPr lang="en-US" dirty="0"/>
              <a:t>['x'] = 10)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properties and functions/methods can be added, changed, or deleted at run-time.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8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(Literal 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Using </a:t>
            </a:r>
            <a:r>
              <a:rPr lang="en-US" b="1" dirty="0"/>
              <a:t>Literal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2" y="2245868"/>
            <a:ext cx="74197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"name"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"John"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"age"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can be simplified as: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person1 = { name: "John", age: 30 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"Steven"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talk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 am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and I'm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years old."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talk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My name is Steven, and I'm 25 years old.</a:t>
            </a:r>
          </a:p>
        </p:txBody>
      </p:sp>
    </p:spTree>
    <p:extLst>
      <p:ext uri="{BB962C8B-B14F-4D97-AF65-F5344CB8AC3E}">
        <p14:creationId xmlns:p14="http://schemas.microsoft.com/office/powerpoint/2010/main" val="117885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"this" when using Literal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1452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800" dirty="0"/>
              <a:t>  The </a:t>
            </a:r>
            <a:r>
              <a:rPr lang="en-US" sz="1800" b="1" dirty="0"/>
              <a:t>this</a:t>
            </a:r>
            <a:r>
              <a:rPr lang="en-US" sz="1800" dirty="0"/>
              <a:t> keyword always refers to the "execution context"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In the previous example, the "talk" function is always executed as a method of a "person2" object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Therefore, "this" refers to the "person2" object and we can access the value of it's properties, </a:t>
            </a:r>
            <a:r>
              <a:rPr lang="en-US" sz="1800" b="1" dirty="0"/>
              <a:t>name</a:t>
            </a:r>
            <a:r>
              <a:rPr lang="en-US" sz="1800" dirty="0"/>
              <a:t> &amp; </a:t>
            </a:r>
            <a:r>
              <a:rPr lang="en-US" sz="1800" b="1" dirty="0"/>
              <a:t>age</a:t>
            </a:r>
            <a:r>
              <a:rPr lang="en-US" sz="1800" dirty="0"/>
              <a:t> using </a:t>
            </a:r>
            <a:r>
              <a:rPr lang="en-US" sz="1800" b="1" dirty="0" err="1"/>
              <a:t>this.name</a:t>
            </a:r>
            <a:r>
              <a:rPr lang="en-US" sz="1800" dirty="0"/>
              <a:t> and </a:t>
            </a:r>
            <a:r>
              <a:rPr lang="en-US" sz="1800" b="1" dirty="0" err="1"/>
              <a:t>this.age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5757333" y="184573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de-DE" sz="1600" dirty="0">
                <a:latin typeface="Calibri" charset="0"/>
              </a:rPr>
              <a:t> person2 = {</a:t>
            </a:r>
          </a:p>
          <a:p>
            <a:r>
              <a:rPr lang="de-DE" sz="1600" dirty="0">
                <a:latin typeface="Calibri" charset="0"/>
              </a:rPr>
              <a:t>    </a:t>
            </a:r>
            <a:r>
              <a:rPr lang="de-DE" sz="1600" dirty="0" err="1">
                <a:latin typeface="Calibri" charset="0"/>
              </a:rPr>
              <a:t>name</a:t>
            </a:r>
            <a:r>
              <a:rPr lang="de-DE" sz="1600" dirty="0">
                <a:latin typeface="Calibri" charset="0"/>
              </a:rPr>
              <a:t>: </a:t>
            </a:r>
            <a:r>
              <a:rPr lang="de-DE" sz="1600" dirty="0">
                <a:solidFill>
                  <a:srgbClr val="0433FF"/>
                </a:solidFill>
                <a:latin typeface="Calibri" charset="0"/>
              </a:rPr>
              <a:t>"Steven"</a:t>
            </a:r>
            <a:r>
              <a:rPr lang="de-DE" sz="1600" dirty="0">
                <a:latin typeface="Calibri" charset="0"/>
              </a:rPr>
              <a:t>,</a:t>
            </a:r>
          </a:p>
          <a:p>
            <a:r>
              <a:rPr lang="de-DE" sz="1600" dirty="0">
                <a:latin typeface="Calibri" charset="0"/>
              </a:rPr>
              <a:t>    </a:t>
            </a:r>
            <a:r>
              <a:rPr lang="de-DE" sz="1600" dirty="0" err="1">
                <a:latin typeface="Calibri" charset="0"/>
              </a:rPr>
              <a:t>age</a:t>
            </a:r>
            <a:r>
              <a:rPr lang="de-DE" sz="1600" dirty="0">
                <a:latin typeface="Calibri" charset="0"/>
              </a:rPr>
              <a:t>: </a:t>
            </a:r>
            <a:r>
              <a:rPr lang="de-DE" sz="1600" dirty="0">
                <a:solidFill>
                  <a:srgbClr val="0433FF"/>
                </a:solidFill>
                <a:latin typeface="Calibri" charset="0"/>
              </a:rPr>
              <a:t>25</a:t>
            </a:r>
            <a:r>
              <a:rPr lang="de-DE" sz="1600" dirty="0">
                <a:latin typeface="Calibri" charset="0"/>
              </a:rPr>
              <a:t>,</a:t>
            </a:r>
          </a:p>
          <a:p>
            <a:r>
              <a:rPr lang="de-DE" sz="1600" dirty="0">
                <a:latin typeface="Calibri" charset="0"/>
              </a:rPr>
              <a:t>    </a:t>
            </a:r>
            <a:r>
              <a:rPr lang="de-DE" sz="1600" dirty="0" err="1">
                <a:latin typeface="Calibri" charset="0"/>
              </a:rPr>
              <a:t>talk</a:t>
            </a:r>
            <a:r>
              <a:rPr lang="de-DE" sz="1600" dirty="0">
                <a:latin typeface="Calibri" charset="0"/>
              </a:rPr>
              <a:t>: </a:t>
            </a:r>
            <a:r>
              <a:rPr lang="de-DE" sz="1600" b="1" dirty="0" err="1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de-DE" sz="1600" dirty="0">
                <a:latin typeface="Calibri" charset="0"/>
              </a:rPr>
              <a:t> () {</a:t>
            </a:r>
          </a:p>
          <a:p>
            <a:r>
              <a:rPr lang="de-DE" sz="1600" dirty="0">
                <a:latin typeface="Calibri" charset="0"/>
              </a:rPr>
              <a:t>         </a:t>
            </a:r>
            <a:r>
              <a:rPr lang="de-DE" sz="1600" dirty="0" err="1">
                <a:latin typeface="Calibri" charset="0"/>
              </a:rPr>
              <a:t>console.log</a:t>
            </a:r>
            <a:r>
              <a:rPr lang="de-DE" sz="1600" dirty="0">
                <a:latin typeface="Calibri" charset="0"/>
              </a:rPr>
              <a:t>(</a:t>
            </a:r>
            <a:r>
              <a:rPr lang="de-DE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de-DE" sz="1600" dirty="0">
                <a:latin typeface="Calibri" charset="0"/>
              </a:rPr>
              <a:t>); </a:t>
            </a:r>
          </a:p>
          <a:p>
            <a:r>
              <a:rPr lang="de-DE" sz="1600" dirty="0">
                <a:latin typeface="Calibri" charset="0"/>
              </a:rPr>
              <a:t>    }</a:t>
            </a:r>
          </a:p>
          <a:p>
            <a:r>
              <a:rPr lang="de-DE" sz="1600" dirty="0">
                <a:latin typeface="Calibri" charset="0"/>
              </a:rPr>
              <a:t>};</a:t>
            </a:r>
            <a:br>
              <a:rPr lang="de-DE" sz="1600" dirty="0">
                <a:latin typeface="Calibri" charset="0"/>
              </a:rPr>
            </a:br>
            <a:endParaRPr lang="de-DE" sz="1600" dirty="0">
              <a:latin typeface="Calibri" charset="0"/>
            </a:endParaRPr>
          </a:p>
          <a:p>
            <a:r>
              <a:rPr lang="de-DE" sz="1600" dirty="0">
                <a:latin typeface="Calibri" charset="0"/>
              </a:rPr>
              <a:t>person2.talk();</a:t>
            </a:r>
          </a:p>
          <a:p>
            <a:r>
              <a:rPr lang="de-DE" sz="1600" i="1" dirty="0">
                <a:solidFill>
                  <a:srgbClr val="009600"/>
                </a:solidFill>
                <a:latin typeface="Calibri" charset="0"/>
              </a:rPr>
              <a:t>// </a:t>
            </a:r>
            <a:r>
              <a:rPr lang="de-DE" sz="1600" i="1" dirty="0" err="1">
                <a:solidFill>
                  <a:srgbClr val="009600"/>
                </a:solidFill>
                <a:latin typeface="Calibri" charset="0"/>
              </a:rPr>
              <a:t>outputs</a:t>
            </a:r>
            <a:r>
              <a:rPr lang="de-DE" sz="1600" i="1" dirty="0">
                <a:solidFill>
                  <a:srgbClr val="009600"/>
                </a:solidFill>
                <a:latin typeface="Calibri" charset="0"/>
              </a:rPr>
              <a:t>: </a:t>
            </a:r>
            <a:r>
              <a:rPr lang="de-DE" sz="1600" i="1" dirty="0" err="1">
                <a:solidFill>
                  <a:srgbClr val="009600"/>
                </a:solidFill>
                <a:latin typeface="Calibri" charset="0"/>
              </a:rPr>
              <a:t>Object</a:t>
            </a:r>
            <a:r>
              <a:rPr lang="de-DE" sz="1600" i="1" dirty="0">
                <a:solidFill>
                  <a:srgbClr val="009600"/>
                </a:solidFill>
                <a:latin typeface="Calibri" charset="0"/>
              </a:rPr>
              <a:t> { </a:t>
            </a:r>
            <a:r>
              <a:rPr lang="de-DE" sz="1600" i="1" dirty="0" err="1">
                <a:solidFill>
                  <a:srgbClr val="009600"/>
                </a:solidFill>
                <a:latin typeface="Calibri" charset="0"/>
              </a:rPr>
              <a:t>name</a:t>
            </a:r>
            <a:r>
              <a:rPr lang="de-DE" sz="1600" i="1" dirty="0">
                <a:solidFill>
                  <a:srgbClr val="009600"/>
                </a:solidFill>
                <a:latin typeface="Calibri" charset="0"/>
              </a:rPr>
              <a:t>: "Steven", </a:t>
            </a:r>
            <a:r>
              <a:rPr lang="de-DE" sz="1600" i="1" dirty="0" err="1">
                <a:solidFill>
                  <a:srgbClr val="009600"/>
                </a:solidFill>
                <a:latin typeface="Calibri" charset="0"/>
              </a:rPr>
              <a:t>age</a:t>
            </a:r>
            <a:r>
              <a:rPr lang="de-DE" sz="1600" i="1" dirty="0">
                <a:solidFill>
                  <a:srgbClr val="009600"/>
                </a:solidFill>
                <a:latin typeface="Calibri" charset="0"/>
              </a:rPr>
              <a:t>: 25, </a:t>
            </a:r>
            <a:r>
              <a:rPr lang="de-DE" sz="1600" i="1" dirty="0" err="1">
                <a:solidFill>
                  <a:srgbClr val="009600"/>
                </a:solidFill>
                <a:latin typeface="Calibri" charset="0"/>
              </a:rPr>
              <a:t>talk</a:t>
            </a:r>
            <a:r>
              <a:rPr lang="de-DE" sz="1600" i="1" dirty="0">
                <a:solidFill>
                  <a:srgbClr val="009600"/>
                </a:solidFill>
                <a:latin typeface="Calibri" charset="0"/>
              </a:rPr>
              <a:t>: person2.talk() } </a:t>
            </a:r>
            <a:endParaRPr lang="de-DE" sz="1600" dirty="0">
              <a:solidFill>
                <a:srgbClr val="009600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Crating Objects (Function Constructor)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Using a </a:t>
            </a:r>
            <a:r>
              <a:rPr lang="en-US" b="1" dirty="0"/>
              <a:t>Function Constructor</a:t>
            </a:r>
            <a:r>
              <a:rPr lang="en-US" dirty="0"/>
              <a:t> with </a:t>
            </a:r>
            <a:r>
              <a:rPr lang="en-US" b="1" dirty="0"/>
              <a:t>this</a:t>
            </a:r>
            <a:r>
              <a:rPr lang="en-US" dirty="0"/>
              <a:t> and </a:t>
            </a:r>
            <a:r>
              <a:rPr lang="en-US" b="1" dirty="0"/>
              <a:t>new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3627" y="2401784"/>
            <a:ext cx="92528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 Person(name, age) {</a:t>
            </a: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dirty="0" err="1">
                <a:latin typeface="Calibri" charset="0"/>
              </a:rPr>
              <a:t>.name</a:t>
            </a:r>
            <a:r>
              <a:rPr lang="en-US" dirty="0">
                <a:latin typeface="Calibri" charset="0"/>
              </a:rPr>
              <a:t> = name;</a:t>
            </a:r>
          </a:p>
          <a:p>
            <a:r>
              <a:rPr lang="en-US" dirty="0">
                <a:latin typeface="Calibri" charset="0"/>
              </a:rPr>
              <a:t>    </a:t>
            </a:r>
            <a:r>
              <a:rPr lang="en-US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dirty="0" err="1">
                <a:latin typeface="Calibri" charset="0"/>
              </a:rPr>
              <a:t>.age</a:t>
            </a:r>
            <a:r>
              <a:rPr lang="en-US" dirty="0">
                <a:latin typeface="Calibri" charset="0"/>
              </a:rPr>
              <a:t> = age;</a:t>
            </a:r>
          </a:p>
          <a:p>
            <a:r>
              <a:rPr lang="en-US" dirty="0">
                <a:latin typeface="Calibri" charset="0"/>
              </a:rPr>
              <a:t>}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err="1">
                <a:latin typeface="Calibri" charset="0"/>
              </a:rPr>
              <a:t>Person.prototype.show</a:t>
            </a:r>
            <a:r>
              <a:rPr lang="en-US" dirty="0">
                <a:latin typeface="Calibri" charset="0"/>
              </a:rPr>
              <a:t>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dirty="0">
                <a:latin typeface="Calibri" charset="0"/>
              </a:rPr>
              <a:t> () {</a:t>
            </a:r>
          </a:p>
          <a:p>
            <a:r>
              <a:rPr lang="en-US" dirty="0">
                <a:latin typeface="Calibri" charset="0"/>
              </a:rPr>
              <a:t>               </a:t>
            </a:r>
            <a:r>
              <a:rPr lang="en-US" dirty="0" err="1">
                <a:latin typeface="Calibri" charset="0"/>
              </a:rPr>
              <a:t>console.log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'My name is '</a:t>
            </a:r>
            <a:r>
              <a:rPr lang="en-US" dirty="0">
                <a:latin typeface="Calibri" charset="0"/>
              </a:rPr>
              <a:t> + </a:t>
            </a:r>
            <a:r>
              <a:rPr lang="en-US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dirty="0" err="1">
                <a:latin typeface="Calibri" charset="0"/>
              </a:rPr>
              <a:t>.name</a:t>
            </a:r>
            <a:r>
              <a:rPr lang="en-US" dirty="0">
                <a:latin typeface="Calibri" charset="0"/>
              </a:rPr>
              <a:t> + 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", and I'm "</a:t>
            </a:r>
            <a:r>
              <a:rPr lang="en-US" dirty="0">
                <a:latin typeface="Calibri" charset="0"/>
              </a:rPr>
              <a:t> + </a:t>
            </a:r>
            <a:r>
              <a:rPr lang="en-US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dirty="0" err="1">
                <a:latin typeface="Calibri" charset="0"/>
              </a:rPr>
              <a:t>.age</a:t>
            </a:r>
            <a:r>
              <a:rPr lang="en-US" dirty="0">
                <a:latin typeface="Calibri" charset="0"/>
              </a:rPr>
              <a:t> + 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 years old."</a:t>
            </a:r>
            <a:r>
              <a:rPr lang="en-US" dirty="0">
                <a:latin typeface="Calibri" charset="0"/>
              </a:rPr>
              <a:t>);</a:t>
            </a:r>
          </a:p>
          <a:p>
            <a:r>
              <a:rPr lang="en-US" dirty="0">
                <a:latin typeface="Calibri" charset="0"/>
              </a:rPr>
              <a:t>};</a:t>
            </a:r>
          </a:p>
          <a:p>
            <a:endParaRPr lang="en-US" dirty="0">
              <a:latin typeface="Calibri" charset="0"/>
            </a:endParaRPr>
          </a:p>
          <a:p>
            <a:r>
              <a:rPr lang="en-US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dirty="0">
                <a:latin typeface="Calibri" charset="0"/>
              </a:rPr>
              <a:t> person3 = </a:t>
            </a:r>
            <a:r>
              <a:rPr lang="en-US" b="1" dirty="0">
                <a:solidFill>
                  <a:srgbClr val="011993"/>
                </a:solidFill>
                <a:latin typeface="Calibri" charset="0"/>
              </a:rPr>
              <a:t>new</a:t>
            </a:r>
            <a:r>
              <a:rPr lang="en-US" dirty="0">
                <a:latin typeface="Calibri" charset="0"/>
              </a:rPr>
              <a:t> Person(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"Steven"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solidFill>
                  <a:srgbClr val="0433FF"/>
                </a:solidFill>
                <a:latin typeface="Calibri" charset="0"/>
              </a:rPr>
              <a:t>30</a:t>
            </a:r>
            <a:r>
              <a:rPr lang="en-US" dirty="0">
                <a:latin typeface="Calibri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person3.show(); </a:t>
            </a:r>
            <a:r>
              <a:rPr lang="en-US" i="1" dirty="0">
                <a:solidFill>
                  <a:srgbClr val="009600"/>
                </a:solidFill>
                <a:latin typeface="Calibri" charset="0"/>
              </a:rPr>
              <a:t>// My name is Steven, and I'm 30 years old.</a:t>
            </a:r>
            <a:endParaRPr lang="en-US" dirty="0">
              <a:solidFill>
                <a:srgbClr val="009600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0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"this" when using Function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6532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800" dirty="0"/>
              <a:t> Recall: The </a:t>
            </a:r>
            <a:r>
              <a:rPr lang="en-US" sz="1800" b="1" dirty="0"/>
              <a:t>this</a:t>
            </a:r>
            <a:r>
              <a:rPr lang="en-US" sz="1800" dirty="0"/>
              <a:t> keyword always refers to the "execution context"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In the previous example, the </a:t>
            </a:r>
            <a:r>
              <a:rPr lang="en-US" sz="1800" b="1" dirty="0"/>
              <a:t>name</a:t>
            </a:r>
            <a:r>
              <a:rPr lang="en-US" sz="1800" dirty="0"/>
              <a:t>, </a:t>
            </a:r>
            <a:r>
              <a:rPr lang="en-US" sz="1800" b="1" dirty="0"/>
              <a:t>age</a:t>
            </a:r>
            <a:r>
              <a:rPr lang="en-US" sz="1800" dirty="0"/>
              <a:t> &amp; </a:t>
            </a:r>
            <a:r>
              <a:rPr lang="en-US" sz="1800" b="1" dirty="0"/>
              <a:t>show</a:t>
            </a:r>
            <a:r>
              <a:rPr lang="en-US" sz="1800" dirty="0"/>
              <a:t> properties/method are declared on the object that will eventually be created once the "Person" function is invoked using "new".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 So, unless we specify a "new" object, "this" refers to the </a:t>
            </a:r>
            <a:r>
              <a:rPr lang="en-US" sz="1800" b="1" dirty="0"/>
              <a:t>global execution context</a:t>
            </a:r>
            <a:r>
              <a:rPr lang="en-US" sz="1800" dirty="0"/>
              <a:t>, </a:t>
            </a:r>
            <a:r>
              <a:rPr lang="en-US" sz="1800" dirty="0" err="1"/>
              <a:t>ie</a:t>
            </a:r>
            <a:r>
              <a:rPr lang="en-US" sz="1800" dirty="0"/>
              <a:t> "</a:t>
            </a:r>
            <a:r>
              <a:rPr lang="en-US" sz="1800" b="1" dirty="0"/>
              <a:t>Window</a:t>
            </a:r>
            <a:r>
              <a:rPr lang="en-US" sz="1800" dirty="0"/>
              <a:t>" when executing "Person" in a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4200" y="1845734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600" dirty="0">
                <a:latin typeface="Calibri" charset="0"/>
              </a:rPr>
              <a:t> Person(name, age) {</a:t>
            </a:r>
          </a:p>
          <a:p>
            <a:r>
              <a:rPr lang="en-US" sz="1600" dirty="0">
                <a:latin typeface="Calibri" charset="0"/>
              </a:rPr>
              <a:t>   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.name</a:t>
            </a:r>
            <a:r>
              <a:rPr lang="en-US" sz="1600" dirty="0">
                <a:latin typeface="Calibri" charset="0"/>
              </a:rPr>
              <a:t> = name;</a:t>
            </a:r>
          </a:p>
          <a:p>
            <a:r>
              <a:rPr lang="en-US" sz="1600" dirty="0">
                <a:latin typeface="Calibri" charset="0"/>
              </a:rPr>
              <a:t>   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.age</a:t>
            </a:r>
            <a:r>
              <a:rPr lang="en-US" sz="1600" dirty="0">
                <a:latin typeface="Calibri" charset="0"/>
              </a:rPr>
              <a:t> = age;</a:t>
            </a:r>
          </a:p>
          <a:p>
            <a:r>
              <a:rPr lang="en-US" sz="1600" dirty="0">
                <a:latin typeface="Calibri" charset="0"/>
              </a:rPr>
              <a:t>    </a:t>
            </a:r>
            <a:r>
              <a:rPr lang="en-US" sz="1600" dirty="0" err="1">
                <a:latin typeface="Calibri" charset="0"/>
              </a:rPr>
              <a:t>console.log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>
                <a:latin typeface="Calibri" charset="0"/>
              </a:rPr>
              <a:t>);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 err="1">
                <a:latin typeface="Calibri" charset="0"/>
              </a:rPr>
              <a:t>Person.prototype.show</a:t>
            </a:r>
            <a:r>
              <a:rPr lang="en-US" sz="1600" dirty="0">
                <a:latin typeface="Calibri" charset="0"/>
              </a:rPr>
              <a:t> =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600" dirty="0">
                <a:latin typeface="Calibri" charset="0"/>
              </a:rPr>
              <a:t> () {</a:t>
            </a:r>
          </a:p>
          <a:p>
            <a:r>
              <a:rPr lang="en-US" sz="1600" dirty="0">
                <a:latin typeface="Calibri" charset="0"/>
              </a:rPr>
              <a:t>               </a:t>
            </a:r>
            <a:r>
              <a:rPr lang="en-US" sz="1600" dirty="0" err="1">
                <a:latin typeface="Calibri" charset="0"/>
              </a:rPr>
              <a:t>console.log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'My name is '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.name</a:t>
            </a:r>
            <a:r>
              <a:rPr lang="en-US" sz="1600" dirty="0">
                <a:latin typeface="Calibri" charset="0"/>
              </a:rPr>
              <a:t> + </a:t>
            </a:r>
            <a:br>
              <a:rPr lang="en-US" sz="1600" dirty="0">
                <a:latin typeface="Calibri" charset="0"/>
              </a:rPr>
            </a:br>
            <a:r>
              <a:rPr lang="en-US" sz="1600" dirty="0">
                <a:latin typeface="Calibri" charset="0"/>
              </a:rPr>
              <a:t>              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", and I'm "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.age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 years old."</a:t>
            </a:r>
            <a:r>
              <a:rPr lang="en-US" sz="1600" dirty="0">
                <a:latin typeface="Calibri" charset="0"/>
              </a:rPr>
              <a:t>);</a:t>
            </a:r>
          </a:p>
          <a:p>
            <a:r>
              <a:rPr lang="en-US" sz="1600" dirty="0">
                <a:latin typeface="Calibri" charset="0"/>
              </a:rPr>
              <a:t>};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Person(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"Steven"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30</a:t>
            </a:r>
            <a:r>
              <a:rPr lang="en-US" sz="1600" dirty="0">
                <a:latin typeface="Calibri" charset="0"/>
              </a:rPr>
              <a:t>);</a:t>
            </a:r>
          </a:p>
          <a:p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outputs: Window</a:t>
            </a:r>
          </a:p>
          <a:p>
            <a:endParaRPr lang="en-US" sz="1600" i="1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sz="1600" dirty="0" err="1">
                <a:latin typeface="Calibri" charset="0"/>
              </a:rPr>
              <a:t>console.log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 err="1">
                <a:latin typeface="Calibri" charset="0"/>
              </a:rPr>
              <a:t>Person.age</a:t>
            </a:r>
            <a:r>
              <a:rPr lang="en-US" sz="1600" dirty="0">
                <a:latin typeface="Calibri" charset="0"/>
              </a:rPr>
              <a:t>);  </a:t>
            </a:r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outputs: undefined</a:t>
            </a:r>
            <a:endParaRPr lang="en-US" sz="1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Weekly tests continue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Assignment 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Due in 2 weeks (Check </a:t>
            </a:r>
            <a:r>
              <a:rPr lang="en-US" dirty="0" err="1"/>
              <a:t>my.Seneca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0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"new" when using Function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95137" cy="402336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The</a:t>
            </a:r>
            <a:r>
              <a:rPr lang="en-US" sz="1800" b="1" dirty="0"/>
              <a:t> new operator</a:t>
            </a:r>
            <a:r>
              <a:rPr lang="en-US" sz="1800" dirty="0"/>
              <a:t> creates an instance of an object type specified by a function.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This sets up the "this" keyword to point to the new object (</a:t>
            </a:r>
            <a:r>
              <a:rPr lang="en-US" sz="1800" dirty="0" err="1"/>
              <a:t>ie</a:t>
            </a:r>
            <a:r>
              <a:rPr lang="en-US" sz="1800" dirty="0"/>
              <a:t>, "person3")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We can inject values into the new object instance ("person3") by passing values to the function and assigning them by using the "</a:t>
            </a:r>
            <a:r>
              <a:rPr lang="en-US" sz="1800" dirty="0" err="1"/>
              <a:t>this.propertyName</a:t>
            </a:r>
            <a:r>
              <a:rPr lang="en-US" sz="1800" dirty="0"/>
              <a:t>"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8615" y="184573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600" dirty="0">
                <a:latin typeface="Calibri" charset="0"/>
              </a:rPr>
              <a:t> Person(name, age) {</a:t>
            </a:r>
          </a:p>
          <a:p>
            <a:r>
              <a:rPr lang="en-US" sz="1600" dirty="0">
                <a:latin typeface="Calibri" charset="0"/>
              </a:rPr>
              <a:t>   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.name</a:t>
            </a:r>
            <a:r>
              <a:rPr lang="en-US" sz="1600" dirty="0">
                <a:latin typeface="Calibri" charset="0"/>
              </a:rPr>
              <a:t> = name;</a:t>
            </a:r>
          </a:p>
          <a:p>
            <a:r>
              <a:rPr lang="en-US" sz="1600" dirty="0">
                <a:latin typeface="Calibri" charset="0"/>
              </a:rPr>
              <a:t>   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.age</a:t>
            </a:r>
            <a:r>
              <a:rPr lang="en-US" sz="1600" dirty="0">
                <a:latin typeface="Calibri" charset="0"/>
              </a:rPr>
              <a:t> = age;</a:t>
            </a:r>
          </a:p>
          <a:p>
            <a:r>
              <a:rPr lang="en-US" sz="1600" dirty="0">
                <a:latin typeface="Calibri" charset="0"/>
              </a:rPr>
              <a:t>    </a:t>
            </a:r>
            <a:r>
              <a:rPr lang="en-US" sz="1600" dirty="0" err="1">
                <a:latin typeface="Calibri" charset="0"/>
              </a:rPr>
              <a:t>console.log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>
                <a:latin typeface="Calibri" charset="0"/>
              </a:rPr>
              <a:t>);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 err="1">
                <a:latin typeface="Calibri" charset="0"/>
              </a:rPr>
              <a:t>Person.prototype.show</a:t>
            </a:r>
            <a:r>
              <a:rPr lang="en-US" sz="1600" dirty="0">
                <a:latin typeface="Calibri" charset="0"/>
              </a:rPr>
              <a:t> =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600" dirty="0">
                <a:latin typeface="Calibri" charset="0"/>
              </a:rPr>
              <a:t> () {</a:t>
            </a:r>
          </a:p>
          <a:p>
            <a:r>
              <a:rPr lang="en-US" sz="1600" dirty="0">
                <a:latin typeface="Calibri" charset="0"/>
              </a:rPr>
              <a:t>               </a:t>
            </a:r>
            <a:r>
              <a:rPr lang="en-US" sz="1600" dirty="0" err="1">
                <a:latin typeface="Calibri" charset="0"/>
              </a:rPr>
              <a:t>console.log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'My name is '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.name</a:t>
            </a:r>
            <a:r>
              <a:rPr lang="en-US" sz="1600" dirty="0">
                <a:latin typeface="Calibri" charset="0"/>
              </a:rPr>
              <a:t> + </a:t>
            </a:r>
            <a:br>
              <a:rPr lang="en-US" sz="1600" dirty="0">
                <a:latin typeface="Calibri" charset="0"/>
              </a:rPr>
            </a:br>
            <a:r>
              <a:rPr lang="en-US" sz="1600" dirty="0">
                <a:latin typeface="Calibri" charset="0"/>
              </a:rPr>
              <a:t>              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", and I'm "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.age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 years old."</a:t>
            </a:r>
            <a:r>
              <a:rPr lang="en-US" sz="1600" dirty="0">
                <a:latin typeface="Calibri" charset="0"/>
              </a:rPr>
              <a:t>);</a:t>
            </a:r>
          </a:p>
          <a:p>
            <a:r>
              <a:rPr lang="en-US" sz="1600" dirty="0">
                <a:latin typeface="Calibri" charset="0"/>
              </a:rPr>
              <a:t>};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600" dirty="0">
                <a:latin typeface="Calibri" charset="0"/>
              </a:rPr>
              <a:t> person3 =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new</a:t>
            </a:r>
            <a:r>
              <a:rPr lang="en-US" sz="1600" dirty="0">
                <a:latin typeface="Calibri" charset="0"/>
              </a:rPr>
              <a:t> Person(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"Steven"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30</a:t>
            </a:r>
            <a:r>
              <a:rPr lang="en-US" sz="1600" dirty="0">
                <a:latin typeface="Calibri" charset="0"/>
              </a:rPr>
              <a:t>);</a:t>
            </a:r>
          </a:p>
          <a:p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outputs: Object { name: "Steven", age: 30 }</a:t>
            </a:r>
          </a:p>
          <a:p>
            <a:endParaRPr lang="en-US" sz="1600" i="1" dirty="0">
              <a:solidFill>
                <a:srgbClr val="009600"/>
              </a:solidFill>
              <a:effectLst/>
              <a:latin typeface="Calibri" charset="0"/>
            </a:endParaRPr>
          </a:p>
          <a:p>
            <a:r>
              <a:rPr lang="en-US" sz="1600" dirty="0" err="1">
                <a:latin typeface="Calibri" charset="0"/>
              </a:rPr>
              <a:t>console.log</a:t>
            </a:r>
            <a:r>
              <a:rPr lang="en-US" sz="1600" dirty="0">
                <a:latin typeface="Calibri" charset="0"/>
              </a:rPr>
              <a:t>(person3.age);  </a:t>
            </a:r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outputs: 30</a:t>
            </a:r>
            <a:endParaRPr lang="en-US" sz="1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0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adding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  Create an empty object; then dynamically add properties and methods.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6521" y="2336419"/>
            <a:ext cx="7832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person4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equivalent to: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person4 = new Object();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"James"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age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show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'My name is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and I'm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years old."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290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Creating User-Defined Objects (Advanced)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936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Usually, JavaScript object properties are "public". This does not conform the basic principle of OOP – Encapsulation.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However, we can achieve encapsulation with Closures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24939" y="1845734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;},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setAge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;},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"John"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//instantiate the Person "class"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person1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John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setAge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person1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getAge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1754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if we wish to create a new object based on another object (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inherit</a:t>
            </a:r>
            <a:r>
              <a:rPr lang="en-US" dirty="0"/>
              <a:t> properties and methods from another object and extend the functionality, we need to work with object </a:t>
            </a:r>
            <a:r>
              <a:rPr lang="en-US" b="1" dirty="0"/>
              <a:t>prototypes</a:t>
            </a:r>
            <a:endParaRPr lang="en-US" b="1" i="1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Note: this is unlike classical inheritance model in C++, Java, C#, </a:t>
            </a:r>
            <a:r>
              <a:rPr lang="en-US" dirty="0" err="1"/>
              <a:t>etc</a:t>
            </a:r>
            <a:r>
              <a:rPr lang="en-US" dirty="0"/>
              <a:t> where </a:t>
            </a:r>
            <a:r>
              <a:rPr lang="en-US" i="1" dirty="0"/>
              <a:t>Classes</a:t>
            </a:r>
            <a:r>
              <a:rPr lang="en-US" dirty="0"/>
              <a:t> inherit from other </a:t>
            </a:r>
            <a:r>
              <a:rPr lang="en-US" i="1" dirty="0"/>
              <a:t>Classes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objects are </a:t>
            </a:r>
            <a:r>
              <a:rPr lang="en-US" b="1" dirty="0"/>
              <a:t>not based on classes. </a:t>
            </a:r>
            <a:endParaRPr lang="en-US" i="1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Prototypal Inheritance: </a:t>
            </a:r>
            <a:r>
              <a:rPr lang="en-US" b="1" dirty="0"/>
              <a:t>Objects inherit from objects.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new object can inherit the properties and methods of an existing object.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Existing object is used as a prototype for creating the new object.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effect, the new object "is a clone of the existing object."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Note:</a:t>
            </a:r>
            <a:r>
              <a:rPr lang="en-US" dirty="0"/>
              <a:t> </a:t>
            </a:r>
            <a:r>
              <a:rPr lang="en-US" i="1" dirty="0"/>
              <a:t>not to be confused with </a:t>
            </a:r>
            <a:r>
              <a:rPr lang="en-US" i="1" dirty="0" err="1"/>
              <a:t>the"Prototype</a:t>
            </a:r>
            <a:r>
              <a:rPr lang="en-US" i="1" dirty="0"/>
              <a:t> framework" - a JS library called prototype.js.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1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Chain (simplified)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all objects have an internal "__proto__" (sometimes "[[prototype]]") property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This property refers to an object, from which the current object "inherits" properties.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a new object was created using </a:t>
            </a:r>
            <a:r>
              <a:rPr lang="en-US" b="1" dirty="0"/>
              <a:t>Literal Notation</a:t>
            </a:r>
            <a:r>
              <a:rPr lang="en-US" dirty="0"/>
              <a:t>, we have access to a global function: </a:t>
            </a:r>
            <a:r>
              <a:rPr lang="en-US" dirty="0" err="1"/>
              <a:t>Object.create</a:t>
            </a:r>
            <a:r>
              <a:rPr lang="en-US" dirty="0"/>
              <a:t>(); which will allow us to create a second new object that uses the first as a prototype (</a:t>
            </a:r>
            <a:r>
              <a:rPr lang="en-US" b="1" dirty="0"/>
              <a:t>Example 1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a new object was created using a </a:t>
            </a:r>
            <a:r>
              <a:rPr lang="en-US" b="1" dirty="0"/>
              <a:t>Function Constructor</a:t>
            </a:r>
            <a:r>
              <a:rPr lang="en-US" dirty="0"/>
              <a:t>, we have access to a public "</a:t>
            </a:r>
            <a:r>
              <a:rPr lang="en-US" b="1" dirty="0"/>
              <a:t>prototype</a:t>
            </a:r>
            <a:r>
              <a:rPr lang="en-US" dirty="0"/>
              <a:t>" </a:t>
            </a:r>
            <a:r>
              <a:rPr lang="en-US" b="1" dirty="0"/>
              <a:t>property</a:t>
            </a:r>
            <a:r>
              <a:rPr lang="en-US" dirty="0"/>
              <a:t> which we can use to explicitly set a prototype (</a:t>
            </a:r>
            <a:r>
              <a:rPr lang="en-US" b="1" dirty="0"/>
              <a:t>Example 2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For a more detailed explanation, see: </a:t>
            </a:r>
            <a:r>
              <a:rPr lang="en-US" dirty="0">
                <a:hlinkClick r:id="rId2"/>
              </a:rPr>
              <a:t>https://developer.mozilla.org/en/docs/Web/JavaScript/Inheritance_and_the_prototype_chain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811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</a:t>
            </a:r>
            <a:r>
              <a:rPr lang="en-US" dirty="0" err="1"/>
              <a:t>Object.create</a:t>
            </a:r>
            <a:r>
              <a:rPr lang="en-US" dirty="0"/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1812078"/>
            <a:ext cx="86055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600" dirty="0">
                <a:latin typeface="Calibri" charset="0"/>
              </a:rPr>
              <a:t> rectangle1 = {</a:t>
            </a:r>
          </a:p>
          <a:p>
            <a:r>
              <a:rPr lang="en-US" sz="1600" dirty="0">
                <a:latin typeface="Calibri" charset="0"/>
              </a:rPr>
              <a:t>    width: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10</a:t>
            </a:r>
            <a:r>
              <a:rPr lang="en-US" sz="1600" dirty="0">
                <a:latin typeface="Calibri" charset="0"/>
              </a:rPr>
              <a:t>,</a:t>
            </a:r>
          </a:p>
          <a:p>
            <a:r>
              <a:rPr lang="en-US" sz="1600" dirty="0">
                <a:latin typeface="Calibri" charset="0"/>
              </a:rPr>
              <a:t>    height: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15</a:t>
            </a:r>
            <a:r>
              <a:rPr lang="en-US" sz="1600" dirty="0">
                <a:latin typeface="Calibri" charset="0"/>
              </a:rPr>
              <a:t>,</a:t>
            </a:r>
          </a:p>
          <a:p>
            <a:r>
              <a:rPr lang="en-US" sz="1600" dirty="0">
                <a:latin typeface="Calibri" charset="0"/>
              </a:rPr>
              <a:t>    show: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600" dirty="0">
                <a:latin typeface="Calibri" charset="0"/>
              </a:rPr>
              <a:t> () {</a:t>
            </a:r>
          </a:p>
          <a:p>
            <a:r>
              <a:rPr lang="en-US" sz="1600" dirty="0">
                <a:latin typeface="Calibri" charset="0"/>
              </a:rPr>
              <a:t>          </a:t>
            </a:r>
            <a:r>
              <a:rPr lang="en-US" sz="1600" dirty="0" err="1">
                <a:latin typeface="Calibri" charset="0"/>
              </a:rPr>
              <a:t>console.log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'dimensions: '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.width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 x "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.height</a:t>
            </a:r>
            <a:r>
              <a:rPr lang="en-US" sz="1600" dirty="0">
                <a:latin typeface="Calibri" charset="0"/>
              </a:rPr>
              <a:t>);</a:t>
            </a:r>
          </a:p>
          <a:p>
            <a:r>
              <a:rPr lang="en-US" sz="1600" dirty="0">
                <a:latin typeface="Calibri" charset="0"/>
              </a:rPr>
              <a:t>    }</a:t>
            </a:r>
          </a:p>
          <a:p>
            <a:r>
              <a:rPr lang="en-US" sz="1600" dirty="0">
                <a:latin typeface="Calibri" charset="0"/>
              </a:rPr>
              <a:t>};</a:t>
            </a:r>
            <a:br>
              <a:rPr lang="en-US" sz="1600" dirty="0">
                <a:latin typeface="Calibri" charset="0"/>
              </a:rPr>
            </a:br>
            <a:endParaRPr lang="en-US" sz="1600" dirty="0">
              <a:latin typeface="Calibri" charset="0"/>
            </a:endParaRPr>
          </a:p>
          <a:p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creates a new rectangle using rectangle1 as prototype</a:t>
            </a:r>
            <a:endParaRPr lang="en-US" sz="1600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600" dirty="0">
                <a:latin typeface="Calibri" charset="0"/>
              </a:rPr>
              <a:t> rectangle2instance = </a:t>
            </a:r>
            <a:r>
              <a:rPr lang="en-US" sz="1600" dirty="0" err="1">
                <a:latin typeface="Calibri" charset="0"/>
              </a:rPr>
              <a:t>Object.create</a:t>
            </a:r>
            <a:r>
              <a:rPr lang="en-US" sz="1600" dirty="0">
                <a:latin typeface="Calibri" charset="0"/>
              </a:rPr>
              <a:t>(rectangle1); </a:t>
            </a:r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Make rectangle2 inherit from rectangle1</a:t>
            </a:r>
            <a:endParaRPr lang="en-US" sz="1600" dirty="0">
              <a:latin typeface="Calibri" charset="0"/>
            </a:endParaRP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rectangle2instance.width =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20</a:t>
            </a:r>
            <a:r>
              <a:rPr lang="en-US" sz="1600" dirty="0">
                <a:latin typeface="Calibri" charset="0"/>
              </a:rPr>
              <a:t>; </a:t>
            </a:r>
          </a:p>
          <a:p>
            <a:r>
              <a:rPr lang="en-US" sz="1600" dirty="0">
                <a:latin typeface="Calibri" charset="0"/>
              </a:rPr>
              <a:t>rectangle2instance.height =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25</a:t>
            </a:r>
            <a:r>
              <a:rPr lang="en-US" sz="1600" dirty="0">
                <a:latin typeface="Calibri" charset="0"/>
              </a:rPr>
              <a:t>;</a:t>
            </a:r>
            <a:br>
              <a:rPr lang="en-US" sz="1600" dirty="0">
                <a:latin typeface="Calibri" charset="0"/>
              </a:rPr>
            </a:br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rectangle2instance.show();  </a:t>
            </a:r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dimensions: 20 x 25</a:t>
            </a:r>
            <a:endParaRPr lang="en-US" sz="1600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2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prototype property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1806012"/>
            <a:ext cx="77554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600" dirty="0">
                <a:latin typeface="Calibri" charset="0"/>
              </a:rPr>
              <a:t> rectangle1 = {</a:t>
            </a:r>
          </a:p>
          <a:p>
            <a:r>
              <a:rPr lang="en-US" sz="1600" dirty="0">
                <a:latin typeface="Calibri" charset="0"/>
              </a:rPr>
              <a:t>    width: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10</a:t>
            </a:r>
            <a:r>
              <a:rPr lang="en-US" sz="1600" dirty="0">
                <a:latin typeface="Calibri" charset="0"/>
              </a:rPr>
              <a:t>,</a:t>
            </a:r>
          </a:p>
          <a:p>
            <a:r>
              <a:rPr lang="en-US" sz="1600" dirty="0">
                <a:latin typeface="Calibri" charset="0"/>
              </a:rPr>
              <a:t>    height: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15</a:t>
            </a:r>
            <a:r>
              <a:rPr lang="en-US" sz="1600" dirty="0">
                <a:latin typeface="Calibri" charset="0"/>
              </a:rPr>
              <a:t>,</a:t>
            </a:r>
          </a:p>
          <a:p>
            <a:r>
              <a:rPr lang="en-US" sz="1600" dirty="0">
                <a:latin typeface="Calibri" charset="0"/>
              </a:rPr>
              <a:t>    show: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600" dirty="0">
                <a:latin typeface="Calibri" charset="0"/>
              </a:rPr>
              <a:t> () {</a:t>
            </a:r>
          </a:p>
          <a:p>
            <a:r>
              <a:rPr lang="en-US" sz="1600" dirty="0">
                <a:latin typeface="Calibri" charset="0"/>
              </a:rPr>
              <a:t>          </a:t>
            </a:r>
            <a:r>
              <a:rPr lang="en-US" sz="1600" dirty="0" err="1">
                <a:latin typeface="Calibri" charset="0"/>
              </a:rPr>
              <a:t>console.log</a:t>
            </a:r>
            <a:r>
              <a:rPr lang="en-US" sz="1600" dirty="0">
                <a:latin typeface="Calibri" charset="0"/>
              </a:rPr>
              <a:t>(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'dimensions: '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.width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" x "</a:t>
            </a:r>
            <a:r>
              <a:rPr lang="en-US" sz="1600" dirty="0">
                <a:latin typeface="Calibri" charset="0"/>
              </a:rPr>
              <a:t> +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.height</a:t>
            </a:r>
            <a:r>
              <a:rPr lang="en-US" sz="1600" dirty="0">
                <a:latin typeface="Calibri" charset="0"/>
              </a:rPr>
              <a:t>);</a:t>
            </a:r>
          </a:p>
          <a:p>
            <a:r>
              <a:rPr lang="en-US" sz="1600" dirty="0">
                <a:latin typeface="Calibri" charset="0"/>
              </a:rPr>
              <a:t>    }</a:t>
            </a:r>
          </a:p>
          <a:p>
            <a:r>
              <a:rPr lang="en-US" sz="1600" dirty="0">
                <a:latin typeface="Calibri" charset="0"/>
              </a:rPr>
              <a:t>};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600" dirty="0">
                <a:latin typeface="Calibri" charset="0"/>
              </a:rPr>
              <a:t> rectangle2() {</a:t>
            </a:r>
          </a:p>
          <a:p>
            <a:r>
              <a:rPr lang="en-US" sz="1600" dirty="0">
                <a:latin typeface="Calibri" charset="0"/>
              </a:rPr>
              <a:t>   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.width</a:t>
            </a:r>
            <a:r>
              <a:rPr lang="en-US" sz="1600" dirty="0">
                <a:latin typeface="Calibri" charset="0"/>
              </a:rPr>
              <a:t> =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20</a:t>
            </a:r>
            <a:r>
              <a:rPr lang="en-US" sz="1600" dirty="0">
                <a:latin typeface="Calibri" charset="0"/>
              </a:rPr>
              <a:t>;</a:t>
            </a:r>
          </a:p>
          <a:p>
            <a:r>
              <a:rPr lang="en-US" sz="1600" dirty="0">
                <a:latin typeface="Calibri" charset="0"/>
              </a:rPr>
              <a:t>    </a:t>
            </a:r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this</a:t>
            </a:r>
            <a:r>
              <a:rPr lang="en-US" sz="1600" dirty="0" err="1">
                <a:latin typeface="Calibri" charset="0"/>
              </a:rPr>
              <a:t>.height</a:t>
            </a:r>
            <a:r>
              <a:rPr lang="en-US" sz="1600" dirty="0">
                <a:latin typeface="Calibri" charset="0"/>
              </a:rPr>
              <a:t> = </a:t>
            </a:r>
            <a:r>
              <a:rPr lang="en-US" sz="1600" dirty="0">
                <a:solidFill>
                  <a:srgbClr val="0433FF"/>
                </a:solidFill>
                <a:latin typeface="Calibri" charset="0"/>
              </a:rPr>
              <a:t>25</a:t>
            </a:r>
            <a:r>
              <a:rPr lang="en-US" sz="1600" dirty="0">
                <a:latin typeface="Calibri" charset="0"/>
              </a:rPr>
              <a:t>;</a:t>
            </a:r>
          </a:p>
          <a:p>
            <a:r>
              <a:rPr lang="en-US" sz="1600" dirty="0">
                <a:latin typeface="Calibri" charset="0"/>
              </a:rPr>
              <a:t>}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rectangle2.prototype = rectangle1; </a:t>
            </a:r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make rectangle2 inherit from rectangle1</a:t>
            </a:r>
            <a:endParaRPr lang="en-US" sz="1600" dirty="0">
              <a:solidFill>
                <a:srgbClr val="009600"/>
              </a:solidFill>
              <a:latin typeface="Calibri" charset="0"/>
            </a:endParaRPr>
          </a:p>
          <a:p>
            <a:r>
              <a:rPr lang="en-US" sz="1600" b="1" dirty="0" err="1">
                <a:solidFill>
                  <a:srgbClr val="011993"/>
                </a:solidFill>
                <a:latin typeface="Calibri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rectangle2instance = </a:t>
            </a:r>
            <a:r>
              <a:rPr lang="en-US" sz="1600" b="1" dirty="0">
                <a:solidFill>
                  <a:srgbClr val="011993"/>
                </a:solidFill>
                <a:latin typeface="Calibri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libri" charset="0"/>
              </a:rPr>
              <a:t> rectangle2(); </a:t>
            </a:r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create a new instance of rectangle2</a:t>
            </a:r>
            <a:br>
              <a:rPr lang="en-US" sz="1600" dirty="0">
                <a:latin typeface="Calibri" charset="0"/>
              </a:rPr>
            </a:br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rectangle2instance.show();  </a:t>
            </a:r>
            <a:r>
              <a:rPr lang="en-US" sz="1600" i="1" dirty="0">
                <a:solidFill>
                  <a:srgbClr val="009600"/>
                </a:solidFill>
                <a:latin typeface="Calibri" charset="0"/>
              </a:rPr>
              <a:t>// dimensions: 20 x 25</a:t>
            </a:r>
            <a:endParaRPr lang="en-US" sz="1600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5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Model of subjects for School of ICT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  Create subject instances using the </a:t>
            </a:r>
            <a:r>
              <a:rPr lang="en-CA" dirty="0" err="1"/>
              <a:t>Object.create</a:t>
            </a:r>
            <a:r>
              <a:rPr lang="en-CA" dirty="0"/>
              <a:t> method.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3026" y="228775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subject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code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desc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prog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property is an array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the info property is an object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3025" y="4545655"/>
            <a:ext cx="66393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web222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subject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web222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code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'WEB222'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web222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desc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'Web Programming Principles'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web222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prog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'CPD'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'CPA'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web222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info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url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 https://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ict.senecacollege.ca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/course/web222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220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OOP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79" y="1845297"/>
            <a:ext cx="906713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btc140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subject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code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'BTC140'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desc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'Critical Thinking and Writing'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prog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'BSD'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'IFS'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info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url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'https://ict.senecacollege.ca/course/ btc140'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ipc144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subject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code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'IPC144'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desc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'Introduction to Programming Using C'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prog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'CPD'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'CPA'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'CTY'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info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url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https://ict.senecacollege.ca/course/ipc144'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16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bti220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Object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subject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code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'BTI220'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desc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'Internet Architecture and Development'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prog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'BSD'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info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url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 https://ict.senecacollege.ca/course/bti220'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60447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All subjects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329664"/>
            <a:ext cx="73947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Create a collection of all subject objects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web222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bti220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ipc144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btc140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Declare and initialize an accumulator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totalHours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Go through the collection, accumulate hours, dump to the Web Console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all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totalHours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all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info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all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Report the total hours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'Total hours is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totalHours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572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/>
              <a:t>  Part One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JavaScript Objects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Built-In Objects: Date, Math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/>
              <a:t>  Part Two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JavaScript Objects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User-Defined Objects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Prototypal Inheritance</a:t>
            </a:r>
          </a:p>
        </p:txBody>
      </p:sp>
    </p:spTree>
    <p:extLst>
      <p:ext uri="{BB962C8B-B14F-4D97-AF65-F5344CB8AC3E}">
        <p14:creationId xmlns:p14="http://schemas.microsoft.com/office/powerpoint/2010/main" val="90603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 Links (from MDN)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Introduction to Object-Oriented JavaScript | 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3"/>
              </a:rPr>
              <a:t>Inheritance and the prototype chain - JavaScript | 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4"/>
              </a:rPr>
              <a:t>Details of the object model - JavaScript | 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5"/>
              </a:rPr>
              <a:t>Closures - JavaScript | 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6"/>
              </a:rPr>
              <a:t>Standard built-in objects - JavaScript | MDN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4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sz="1600" dirty="0"/>
              <a:t>JavaScript Built-In Objects (Date &amp; Math)</a:t>
            </a:r>
          </a:p>
        </p:txBody>
      </p:sp>
    </p:spTree>
    <p:extLst>
      <p:ext uri="{BB962C8B-B14F-4D97-AF65-F5344CB8AC3E}">
        <p14:creationId xmlns:p14="http://schemas.microsoft.com/office/powerpoint/2010/main" val="67217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Enables basic storage and retrieval of dates and times.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Creates a Date object with current date and time: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Date string: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Will show the date string: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 date is  Mon Mar 10 2014 09:02:37 GMT-0400 (Eastern Standard Time)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539" y="2695694"/>
            <a:ext cx="3147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75539" y="3488082"/>
            <a:ext cx="4875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"The date is 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55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Creates a Date object with certain date and time: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8537" y="2317544"/>
            <a:ext cx="66794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2001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2001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date3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"May 10, 2001 11:13:15"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console</a:t>
            </a:r>
            <a:r>
              <a:rPr lang="en-US" sz="1600" b="1" dirty="0">
                <a:cs typeface="Courier New" panose="02070309020205020404" pitchFamily="49" charset="0"/>
              </a:rPr>
              <a:t>.</a:t>
            </a:r>
            <a:r>
              <a:rPr lang="en-US" sz="1600" dirty="0">
                <a:cs typeface="Courier New" panose="02070309020205020404" pitchFamily="49" charset="0"/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date1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date3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// Outputs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// Thu May 10 2001 00:00:00 GMT -0400 (Eastern Daylight Time)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// Thu May 10 2001 11:13:15 GMT -0400 (Eastern Daylight Time)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// Thu May 10 2001 11:13:15 GMT -0400 (Eastern Daylight Time)</a:t>
            </a:r>
            <a:endParaRPr lang="en-US" sz="1600" dirty="0"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7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get… Methods of 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getMonth</a:t>
            </a:r>
            <a:r>
              <a:rPr lang="en-US" b="1" dirty="0"/>
              <a:t>()</a:t>
            </a:r>
            <a:r>
              <a:rPr lang="en-US" dirty="0"/>
              <a:t>  method 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- 0 to 11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Represents the months of January through December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 err="1"/>
              <a:t>getDate</a:t>
            </a:r>
            <a:r>
              <a:rPr lang="en-US" b="1" dirty="0"/>
              <a:t>()</a:t>
            </a:r>
            <a:r>
              <a:rPr lang="en-US" dirty="0"/>
              <a:t> method  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- 1 to 31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7178" y="3308555"/>
            <a:ext cx="6966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getMonth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6 which is, July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07178" y="4977518"/>
            <a:ext cx="88479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outputs 3 (since this lecture is on the 3rd of June)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759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get… Methods of 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getDay</a:t>
            </a:r>
            <a:r>
              <a:rPr lang="en-US" b="1" dirty="0"/>
              <a:t>()</a:t>
            </a:r>
            <a:r>
              <a:rPr lang="en-US" dirty="0"/>
              <a:t>  method 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Number: 0 for Sunday, 1 for Monday, …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getFullYear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4 digit year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3636" y="2862832"/>
            <a:ext cx="8325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getDay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myDayOfWeek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outputs 5 (since this lecture is on a Friday)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881051" y="4734337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myYear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getFullYear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myYear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721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get… Methods of 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  </a:t>
            </a:r>
            <a:r>
              <a:rPr lang="en-US" b="1" dirty="0" err="1"/>
              <a:t>getHours</a:t>
            </a:r>
            <a:r>
              <a:rPr lang="en-US" b="1" dirty="0"/>
              <a:t>()</a:t>
            </a:r>
            <a:r>
              <a:rPr lang="en-US" dirty="0"/>
              <a:t> method 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of 0 to 23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getMinutes</a:t>
            </a:r>
            <a:r>
              <a:rPr lang="en-US" b="1" dirty="0"/>
              <a:t>()</a:t>
            </a:r>
            <a:r>
              <a:rPr lang="en-US" dirty="0"/>
              <a:t> method 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of 0 to 59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getSeconds</a:t>
            </a:r>
            <a:r>
              <a:rPr lang="en-US" b="1" dirty="0"/>
              <a:t>()</a:t>
            </a:r>
            <a:r>
              <a:rPr lang="en-US" dirty="0"/>
              <a:t> method  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of 0 to 59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getMilliseconds</a:t>
            </a:r>
            <a:r>
              <a:rPr lang="en-US" b="1" dirty="0"/>
              <a:t>()</a:t>
            </a:r>
            <a:r>
              <a:rPr lang="en-US" dirty="0"/>
              <a:t> method 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returns a number of 0 to 999</a:t>
            </a:r>
            <a:endParaRPr lang="en-US" sz="1400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798423" y="1853959"/>
            <a:ext cx="670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myHour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getHours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myMinutes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getMinutes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getSeconds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myHour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":"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myMinutes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":"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mySeconds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outputs 10:30:35 (If this statement was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executed at 10:30 and 35 seconds in the morning)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9173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8867</TotalTime>
  <Words>2209</Words>
  <Application>Microsoft Office PowerPoint</Application>
  <PresentationFormat>Widescreen</PresentationFormat>
  <Paragraphs>380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Retrospect</vt:lpstr>
      <vt:lpstr>WEB222</vt:lpstr>
      <vt:lpstr>Announcements</vt:lpstr>
      <vt:lpstr>Agenda</vt:lpstr>
      <vt:lpstr>Part 1</vt:lpstr>
      <vt:lpstr>Date Object</vt:lpstr>
      <vt:lpstr>Date Object</vt:lpstr>
      <vt:lpstr>The get… Methods of Date Object</vt:lpstr>
      <vt:lpstr>The get… Methods of Date Object</vt:lpstr>
      <vt:lpstr>The get… Methods of Date Object</vt:lpstr>
      <vt:lpstr>Date Object – Displaying Dates as Strings</vt:lpstr>
      <vt:lpstr>Math Object - Math functions </vt:lpstr>
      <vt:lpstr>Math Object – Math functions (rounding)</vt:lpstr>
      <vt:lpstr>Generating Random Numbers</vt:lpstr>
      <vt:lpstr>Part 2</vt:lpstr>
      <vt:lpstr>Creating User-defined Objects</vt:lpstr>
      <vt:lpstr>Creating Objects (Literal Notation)</vt:lpstr>
      <vt:lpstr>"this" when using Literal Notation</vt:lpstr>
      <vt:lpstr>Crating Objects (Function Constructor)</vt:lpstr>
      <vt:lpstr>"this" when using Function Constructors</vt:lpstr>
      <vt:lpstr>"new" when using Function Constructors</vt:lpstr>
      <vt:lpstr>Dynamically adding properties</vt:lpstr>
      <vt:lpstr>Creating User-Defined Objects (Advanced)</vt:lpstr>
      <vt:lpstr>Prototypal Inheritance</vt:lpstr>
      <vt:lpstr>Prototypal Chain (simplified)</vt:lpstr>
      <vt:lpstr>Example 1 - Object.create()</vt:lpstr>
      <vt:lpstr>Example 2 - prototype property</vt:lpstr>
      <vt:lpstr>JS OOP Example</vt:lpstr>
      <vt:lpstr>JS OOP Example</vt:lpstr>
      <vt:lpstr>JS OOP Example</vt:lpstr>
      <vt:lpstr>Useful Resource Links (from MDN)</vt:lpstr>
      <vt:lpstr>Questions? 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malam</cp:lastModifiedBy>
  <cp:revision>303</cp:revision>
  <cp:lastPrinted>2016-01-07T17:03:32Z</cp:lastPrinted>
  <dcterms:created xsi:type="dcterms:W3CDTF">2015-09-07T20:55:59Z</dcterms:created>
  <dcterms:modified xsi:type="dcterms:W3CDTF">2018-02-05T21:37:54Z</dcterms:modified>
</cp:coreProperties>
</file>