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2"/>
  </p:notesMasterIdLst>
  <p:sldIdLst>
    <p:sldId id="256" r:id="rId2"/>
    <p:sldId id="399" r:id="rId3"/>
    <p:sldId id="348" r:id="rId4"/>
    <p:sldId id="414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411" r:id="rId26"/>
    <p:sldId id="415" r:id="rId27"/>
    <p:sldId id="358" r:id="rId28"/>
    <p:sldId id="359" r:id="rId29"/>
    <p:sldId id="360" r:id="rId30"/>
    <p:sldId id="412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98" r:id="rId40"/>
    <p:sldId id="347" r:id="rId4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 autoAdjust="0"/>
    <p:restoredTop sz="94613"/>
  </p:normalViewPr>
  <p:slideViewPr>
    <p:cSldViewPr snapToGrid="0">
      <p:cViewPr varScale="1">
        <p:scale>
          <a:sx n="68" d="100"/>
          <a:sy n="68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att_audio_preload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source_type.asp" TargetMode="External"/><Relationship Id="rId2" Type="http://schemas.openxmlformats.org/officeDocument/2006/relationships/hyperlink" Target="http://www.w3schools.com/tags/att_source_src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att_source_media.as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video_width.asp" TargetMode="External"/><Relationship Id="rId2" Type="http://schemas.openxmlformats.org/officeDocument/2006/relationships/hyperlink" Target="http://www.w3schools.com/tags/att_video_heigh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att_video_poster.asp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gg" TargetMode="External"/><Relationship Id="rId2" Type="http://schemas.openxmlformats.org/officeDocument/2006/relationships/hyperlink" Target="http://en.wikipedia.org/wiki/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WebM" TargetMode="External"/><Relationship Id="rId4" Type="http://schemas.openxmlformats.org/officeDocument/2006/relationships/hyperlink" Target="http://en.wikipedia.org/wiki/Mp4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tag/Multimedia" TargetMode="External"/><Relationship Id="rId2" Type="http://schemas.openxmlformats.org/officeDocument/2006/relationships/hyperlink" Target="https://developer.mozilla.org/en/docs/Web/HTML/El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WEB222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More on HTML (Containers &amp; Media)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&lt;dl&gt; encloses a </a:t>
            </a:r>
            <a:r>
              <a:rPr lang="en-US" b="1" dirty="0"/>
              <a:t>definition</a:t>
            </a:r>
            <a:r>
              <a:rPr lang="en-US" dirty="0"/>
              <a:t> list.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definition list contains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terms</a:t>
            </a:r>
            <a:r>
              <a:rPr lang="en-US" dirty="0"/>
              <a:t>, which are defined with the &lt;</a:t>
            </a:r>
            <a:r>
              <a:rPr lang="en-US" dirty="0" err="1"/>
              <a:t>dt</a:t>
            </a:r>
            <a:r>
              <a:rPr lang="en-US" dirty="0"/>
              <a:t>&gt; tag, and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descriptions</a:t>
            </a:r>
            <a:r>
              <a:rPr lang="en-US" dirty="0"/>
              <a:t>, which are defined with the &lt;</a:t>
            </a:r>
            <a:r>
              <a:rPr lang="en-US" dirty="0" err="1"/>
              <a:t>dd</a:t>
            </a:r>
            <a:r>
              <a:rPr lang="en-US" dirty="0"/>
              <a:t>&gt; tag.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Each </a:t>
            </a:r>
            <a:r>
              <a:rPr lang="en-US" b="1" dirty="0"/>
              <a:t>&lt;dl&gt;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 </a:t>
            </a:r>
            <a:r>
              <a:rPr lang="en-US" dirty="0"/>
              <a:t>tag requires a closing tag (</a:t>
            </a:r>
            <a:r>
              <a:rPr lang="en-US" b="1" dirty="0"/>
              <a:t>&lt;/dl&gt;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&lt;/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By default, a browser will align terms on the left and indents each definition on a new line.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intent of a definition list is to display lists of terms and their corresponding descriptions, such as in a glossary.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98022" y="1912152"/>
          <a:ext cx="9957658" cy="266710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75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list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&lt;dl&gt; 	 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&lt;/dl&gt;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term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description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06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lists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72743"/>
            <a:ext cx="10058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Definition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First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First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First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Third description for the term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426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329646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</a:t>
            </a:r>
            <a:r>
              <a:rPr lang="en-US" sz="1800" b="1" dirty="0"/>
              <a:t>Ordered lists </a:t>
            </a:r>
            <a:r>
              <a:rPr lang="en-US" sz="1800" dirty="0"/>
              <a:t>and </a:t>
            </a:r>
            <a:r>
              <a:rPr lang="en-US" sz="1800" b="1" dirty="0"/>
              <a:t>Unordered lists </a:t>
            </a:r>
            <a:r>
              <a:rPr lang="en-US" sz="1800" dirty="0"/>
              <a:t>can be </a:t>
            </a:r>
            <a:r>
              <a:rPr lang="en-US" sz="1800" b="1" dirty="0"/>
              <a:t>nested</a:t>
            </a:r>
            <a:r>
              <a:rPr lang="en-US" sz="1800" dirty="0"/>
              <a:t> - a combination of the two can also be nested.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Each </a:t>
            </a:r>
            <a:r>
              <a:rPr lang="en-US" sz="1800" b="1" dirty="0"/>
              <a:t>level</a:t>
            </a:r>
            <a:r>
              <a:rPr lang="en-US" sz="1800" dirty="0"/>
              <a:t> will be </a:t>
            </a:r>
            <a:r>
              <a:rPr lang="en-US" sz="1800" b="1" dirty="0"/>
              <a:t>indented</a:t>
            </a:r>
            <a:r>
              <a:rPr lang="en-US" sz="1800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Nested lists may look complicated however you just need remember the basic structure for ordered and unordered lists.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83882" y="1948679"/>
          <a:ext cx="4110838" cy="31893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4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949">
                <a:tc>
                  <a:txBody>
                    <a:bodyPr/>
                    <a:lstStyle/>
                    <a:p>
                      <a:r>
                        <a:rPr lang="it-IT" sz="1600" dirty="0">
                          <a:effectLst/>
                        </a:rPr>
                        <a:t>&lt;ol&gt; </a:t>
                      </a:r>
                    </a:p>
                    <a:p>
                      <a:r>
                        <a:rPr lang="it-IT" sz="1600" dirty="0">
                          <a:effectLst/>
                        </a:rPr>
                        <a:t>   &lt;li&gt; ...... &lt;/li&gt;</a:t>
                      </a:r>
                    </a:p>
                    <a:p>
                      <a:r>
                        <a:rPr lang="it-IT" sz="1600" dirty="0">
                          <a:effectLst/>
                        </a:rPr>
                        <a:t>   </a:t>
                      </a:r>
                      <a:r>
                        <a:rPr lang="it-IT" sz="1600" b="1" dirty="0">
                          <a:effectLst/>
                        </a:rPr>
                        <a:t>&lt;li&gt; </a:t>
                      </a:r>
                      <a:r>
                        <a:rPr lang="it-IT" sz="1600" dirty="0">
                          <a:effectLst/>
                        </a:rPr>
                        <a:t>...... </a:t>
                      </a:r>
                    </a:p>
                    <a:p>
                      <a:r>
                        <a:rPr lang="it-IT" sz="1600" dirty="0">
                          <a:effectLst/>
                        </a:rPr>
                        <a:t>      </a:t>
                      </a:r>
                      <a:r>
                        <a:rPr lang="it-IT" sz="1600" b="1" dirty="0">
                          <a:effectLst/>
                        </a:rPr>
                        <a:t>&lt;ul&gt;</a:t>
                      </a:r>
                      <a:r>
                        <a:rPr lang="it-IT" sz="1600" dirty="0">
                          <a:effectLst/>
                        </a:rPr>
                        <a:t>	 </a:t>
                      </a:r>
                    </a:p>
                    <a:p>
                      <a:r>
                        <a:rPr lang="it-IT" sz="1600" dirty="0">
                          <a:effectLst/>
                        </a:rPr>
                        <a:t>         &lt;li&gt; ...... &lt;/li&gt;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</a:rPr>
                        <a:t>         &lt;li&gt; ...... &lt;/li&gt;</a:t>
                      </a:r>
                    </a:p>
                    <a:p>
                      <a:r>
                        <a:rPr lang="it-IT" sz="1600" dirty="0">
                          <a:effectLst/>
                        </a:rPr>
                        <a:t>      </a:t>
                      </a:r>
                      <a:r>
                        <a:rPr lang="it-IT" sz="1600" b="1" kern="1200" dirty="0">
                          <a:effectLst/>
                        </a:rPr>
                        <a:t>&lt;/ul&gt;</a:t>
                      </a:r>
                    </a:p>
                    <a:p>
                      <a:r>
                        <a:rPr lang="it-IT" sz="1600" b="1" dirty="0">
                          <a:effectLst/>
                        </a:rPr>
                        <a:t>   &lt;/li&gt;</a:t>
                      </a:r>
                    </a:p>
                    <a:p>
                      <a:r>
                        <a:rPr lang="it-IT" sz="1600" dirty="0">
                          <a:effectLst/>
                        </a:rPr>
                        <a:t>   &lt;li&gt; ...... &lt;/li&gt;</a:t>
                      </a:r>
                    </a:p>
                    <a:p>
                      <a:r>
                        <a:rPr lang="it-IT" sz="1600" dirty="0">
                          <a:effectLst/>
                        </a:rPr>
                        <a:t>   &lt;li&gt; ...... &lt;/li&gt;</a:t>
                      </a:r>
                    </a:p>
                    <a:p>
                      <a:r>
                        <a:rPr lang="it-IT" sz="1600" dirty="0">
                          <a:effectLst/>
                        </a:rPr>
                        <a:t>&lt;/ol&gt;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2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– Full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492" y="200002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Nested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one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two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 for item one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 for item one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this one ends "list item two" --&gt;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three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552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to generate lists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2019795"/>
            <a:ext cx="399723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alibri" charset="0"/>
              </a:rPr>
              <a:t>&lt;!</a:t>
            </a:r>
            <a:r>
              <a:rPr lang="en-US" sz="1600" dirty="0" err="1">
                <a:solidFill>
                  <a:srgbClr val="008080"/>
                </a:solidFill>
                <a:latin typeface="Calibri" charset="0"/>
              </a:rPr>
              <a:t>doctype</a:t>
            </a:r>
            <a:r>
              <a:rPr lang="en-US" sz="1600" dirty="0">
                <a:solidFill>
                  <a:srgbClr val="008080"/>
                </a:solidFill>
                <a:latin typeface="Calibri" charset="0"/>
              </a:rPr>
              <a:t> html&gt;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&lt;html&gt;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&lt;head&gt;</a:t>
            </a:r>
          </a:p>
          <a:p>
            <a:r>
              <a:rPr lang="en-US" sz="1600" dirty="0">
                <a:latin typeface="Calibri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&lt;title&gt;Week 6 - Output List&lt;/title&gt;</a:t>
            </a:r>
          </a:p>
          <a:p>
            <a:r>
              <a:rPr lang="en-US" sz="1600" dirty="0">
                <a:latin typeface="Calibri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&lt;script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</a:rPr>
              <a:t>src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js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/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outputList.js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&gt;&lt;/script&gt;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&lt;/head&gt;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&lt;body&gt;</a:t>
            </a:r>
          </a:p>
          <a:p>
            <a:r>
              <a:rPr lang="en-US" sz="1600" dirty="0">
                <a:latin typeface="Calibri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&lt;div 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</a:rPr>
              <a:t>id=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outputList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&gt;&lt;/div&gt;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&lt;/body&gt;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75365" y="2025733"/>
            <a:ext cx="57803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myList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= [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"Apples", "Oranges", "Pears", "Bananas"];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 err="1">
                <a:latin typeface="Calibri" charset="0"/>
              </a:rPr>
              <a:t>window.onload</a:t>
            </a:r>
            <a:r>
              <a:rPr lang="en-US" sz="1600" dirty="0">
                <a:latin typeface="Calibri" charset="0"/>
              </a:rPr>
              <a:t> =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function(){</a:t>
            </a:r>
          </a:p>
          <a:p>
            <a:r>
              <a:rPr lang="en-US" sz="1600" dirty="0">
                <a:latin typeface="Calibri" charset="0"/>
              </a:rPr>
              <a:t>     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listContainer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=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document.querySelector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"#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outputList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");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   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myListString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"&lt;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ul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&gt;"; </a:t>
            </a:r>
            <a:r>
              <a:rPr lang="en-US" sz="1600" b="1" i="1" dirty="0">
                <a:solidFill>
                  <a:srgbClr val="008800"/>
                </a:solidFill>
                <a:latin typeface="Calibri" charset="0"/>
              </a:rPr>
              <a:t>// opening &lt;</a:t>
            </a:r>
            <a:r>
              <a:rPr lang="en-US" sz="1600" b="1" i="1" dirty="0" err="1">
                <a:solidFill>
                  <a:srgbClr val="008800"/>
                </a:solidFill>
                <a:latin typeface="Calibri" charset="0"/>
              </a:rPr>
              <a:t>ul</a:t>
            </a:r>
            <a:r>
              <a:rPr lang="en-US" sz="1600" b="1" i="1" dirty="0">
                <a:solidFill>
                  <a:srgbClr val="008800"/>
                </a:solidFill>
                <a:latin typeface="Calibri" charset="0"/>
              </a:rPr>
              <a:t>&gt;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for(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0; 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 &lt; 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myList.length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; 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++){ </a:t>
            </a:r>
            <a:r>
              <a:rPr lang="en-US" sz="1600" b="1" i="1" dirty="0">
                <a:solidFill>
                  <a:srgbClr val="008800"/>
                </a:solidFill>
                <a:latin typeface="Calibri" charset="0"/>
              </a:rPr>
              <a:t>// list items &lt;li&gt;&lt;/li&gt;</a:t>
            </a:r>
          </a:p>
          <a:p>
            <a:r>
              <a:rPr lang="de-DE" sz="1600" dirty="0">
                <a:latin typeface="Calibri" charset="0"/>
              </a:rPr>
              <a:t>            </a:t>
            </a:r>
            <a:r>
              <a:rPr lang="de-DE" sz="1600" dirty="0" err="1">
                <a:latin typeface="Calibri" charset="0"/>
              </a:rPr>
              <a:t>myListString</a:t>
            </a:r>
            <a:r>
              <a:rPr lang="de-DE" sz="1600" dirty="0">
                <a:latin typeface="Calibri" charset="0"/>
              </a:rPr>
              <a:t> += </a:t>
            </a:r>
            <a:r>
              <a:rPr lang="de-DE" sz="1600" dirty="0">
                <a:solidFill>
                  <a:srgbClr val="0000FF"/>
                </a:solidFill>
                <a:latin typeface="Calibri" charset="0"/>
              </a:rPr>
              <a:t>"&lt;li&gt;" + </a:t>
            </a:r>
            <a:r>
              <a:rPr lang="de-DE" sz="1600" dirty="0" err="1">
                <a:solidFill>
                  <a:srgbClr val="0000FF"/>
                </a:solidFill>
                <a:latin typeface="Calibri" charset="0"/>
              </a:rPr>
              <a:t>myList</a:t>
            </a:r>
            <a:r>
              <a:rPr lang="de-DE" sz="1600" dirty="0">
                <a:solidFill>
                  <a:srgbClr val="0000FF"/>
                </a:solidFill>
                <a:latin typeface="Calibri" charset="0"/>
              </a:rPr>
              <a:t>[i] + "&lt;/li&gt;"</a:t>
            </a:r>
          </a:p>
          <a:p>
            <a:r>
              <a:rPr lang="de-DE" sz="1600" dirty="0">
                <a:latin typeface="Calibri" charset="0"/>
              </a:rPr>
              <a:t>      }</a:t>
            </a:r>
          </a:p>
          <a:p>
            <a:endParaRPr lang="de-DE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    </a:t>
            </a:r>
            <a:r>
              <a:rPr lang="en-US" sz="1600" dirty="0" err="1">
                <a:latin typeface="Calibri" charset="0"/>
              </a:rPr>
              <a:t>myListString</a:t>
            </a:r>
            <a:r>
              <a:rPr lang="en-US" sz="1600" dirty="0">
                <a:latin typeface="Calibri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"&lt;/</a:t>
            </a:r>
            <a:r>
              <a:rPr lang="en-US" sz="1600" dirty="0" err="1">
                <a:solidFill>
                  <a:srgbClr val="0000FF"/>
                </a:solidFill>
                <a:latin typeface="Calibri" charset="0"/>
              </a:rPr>
              <a:t>ul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&gt;"; </a:t>
            </a:r>
            <a:r>
              <a:rPr lang="en-US" sz="1600" i="1" dirty="0">
                <a:solidFill>
                  <a:srgbClr val="008800"/>
                </a:solidFill>
                <a:latin typeface="Calibri" charset="0"/>
              </a:rPr>
              <a:t>// closing &lt;/</a:t>
            </a:r>
            <a:r>
              <a:rPr lang="en-US" sz="1600" i="1" dirty="0" err="1">
                <a:solidFill>
                  <a:srgbClr val="008800"/>
                </a:solidFill>
                <a:latin typeface="Calibri" charset="0"/>
              </a:rPr>
              <a:t>ul</a:t>
            </a:r>
            <a:r>
              <a:rPr lang="en-US" sz="1600" i="1" dirty="0">
                <a:solidFill>
                  <a:srgbClr val="008800"/>
                </a:solidFill>
                <a:latin typeface="Calibri" charset="0"/>
              </a:rPr>
              <a:t>&gt;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    </a:t>
            </a:r>
            <a:r>
              <a:rPr lang="en-US" sz="1600" dirty="0" err="1">
                <a:latin typeface="Calibri" charset="0"/>
              </a:rPr>
              <a:t>listContainer.innerHTML</a:t>
            </a:r>
            <a:r>
              <a:rPr lang="en-US" sz="1600" dirty="0">
                <a:latin typeface="Calibri" charset="0"/>
              </a:rPr>
              <a:t> = </a:t>
            </a:r>
            <a:r>
              <a:rPr lang="en-US" sz="1600" dirty="0" err="1">
                <a:latin typeface="Calibri" charset="0"/>
              </a:rPr>
              <a:t>myListString</a:t>
            </a:r>
            <a:r>
              <a:rPr lang="en-US" sz="1600" dirty="0">
                <a:latin typeface="Calibri" charset="0"/>
              </a:rPr>
              <a:t>;</a:t>
            </a:r>
          </a:p>
          <a:p>
            <a:r>
              <a:rPr lang="uk-UA" sz="1600" dirty="0">
                <a:latin typeface="Calibri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9924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An HTML table is used for presenting tabular data in a grid-like fashion.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table is </a:t>
            </a:r>
            <a:r>
              <a:rPr lang="en-US" b="1" dirty="0"/>
              <a:t>not</a:t>
            </a:r>
            <a:r>
              <a:rPr lang="en-US" dirty="0"/>
              <a:t> for the purposes of laying out a web page, or the sections within a web page.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…unless you absolutely have to do so (</a:t>
            </a:r>
            <a:r>
              <a:rPr lang="en-US" dirty="0" err="1"/>
              <a:t>ie</a:t>
            </a:r>
            <a:r>
              <a:rPr lang="en-US" dirty="0"/>
              <a:t>: when creating an HTML formatted email)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Basic table tags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523584"/>
              </p:ext>
            </p:extLst>
          </p:nvPr>
        </p:nvGraphicFramePr>
        <p:xfrm>
          <a:off x="1325271" y="3565606"/>
          <a:ext cx="6403997" cy="201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74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Tag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Description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&lt;table&gt;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&lt;caption&gt;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caption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</a:t>
                      </a:r>
                      <a:r>
                        <a:rPr lang="en-CA" sz="1600" dirty="0" err="1"/>
                        <a:t>tr</a:t>
                      </a:r>
                      <a:r>
                        <a:rPr lang="en-CA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/>
                        <a:t>&lt;th&gt;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heading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74">
                <a:tc>
                  <a:txBody>
                    <a:bodyPr/>
                    <a:lstStyle/>
                    <a:p>
                      <a:r>
                        <a:rPr lang="en-CA" sz="1600" dirty="0"/>
                        <a:t>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 a table cell / 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0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Table structure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a table, each piece of information is displayed in a cell (&lt;td&gt;).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cells in a line across the page make up a row (&lt;</a:t>
            </a:r>
            <a:r>
              <a:rPr lang="en-US" sz="1400" dirty="0" err="1"/>
              <a:t>th</a:t>
            </a:r>
            <a:r>
              <a:rPr lang="en-US" sz="1400" dirty="0"/>
              <a:t>&gt; or &lt;</a:t>
            </a:r>
            <a:r>
              <a:rPr lang="en-US" sz="1400" dirty="0" err="1"/>
              <a:t>tr</a:t>
            </a:r>
            <a:r>
              <a:rPr lang="en-US" sz="1400" dirty="0"/>
              <a:t>&gt;).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cells in a line down the page make up a column.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Example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C:\SenecaCollege\INT222-BTI220\INT222-2015.4Smr\tmp\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38" y="4044567"/>
            <a:ext cx="2896500" cy="111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4644" y="3560758"/>
            <a:ext cx="6096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&lt;table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     &lt;caption&gt;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the table caption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&lt;/caption&gt;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1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2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 &lt;td&gt;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1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 &lt;td&gt;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2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1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2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&lt;/table&gt;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7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&lt;table&gt; Attributes –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&lt;table border='value'&gt;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value (integer) is the thickness of the table border in pixels.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This attribute has been </a:t>
            </a:r>
            <a:r>
              <a:rPr lang="en-US" b="1" dirty="0"/>
              <a:t>deprecated</a:t>
            </a:r>
            <a:r>
              <a:rPr lang="en-US" dirty="0"/>
              <a:t> in HTML5, so use it only when necessary.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Use CSS instead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By default, a table has no borders ( border="0")</a:t>
            </a:r>
          </a:p>
        </p:txBody>
      </p:sp>
    </p:spTree>
    <p:extLst>
      <p:ext uri="{BB962C8B-B14F-4D97-AF65-F5344CB8AC3E}">
        <p14:creationId xmlns:p14="http://schemas.microsoft.com/office/powerpoint/2010/main" val="194842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&lt;td&gt; &amp; &lt;</a:t>
            </a:r>
            <a:r>
              <a:rPr lang="en-US" dirty="0" err="1"/>
              <a:t>th</a:t>
            </a:r>
            <a:r>
              <a:rPr lang="en-US" dirty="0"/>
              <a:t>&gt; Attributes –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rowspan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 </a:t>
            </a:r>
            <a:r>
              <a:rPr lang="en-US" b="1" dirty="0" err="1"/>
              <a:t>rowspan</a:t>
            </a:r>
            <a:r>
              <a:rPr lang="en-US" b="1" dirty="0"/>
              <a:t>='value'&gt;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&lt;td </a:t>
            </a:r>
            <a:r>
              <a:rPr lang="en-US" b="1" dirty="0" err="1"/>
              <a:t>rowspan</a:t>
            </a:r>
            <a:r>
              <a:rPr lang="en-US" b="1" dirty="0"/>
              <a:t>='value'&gt;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value</a:t>
            </a:r>
            <a:r>
              <a:rPr lang="en-US" dirty="0"/>
              <a:t>: non-negative integer value that indicates how many rows the cell covers.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 value ='1'.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value ='0', it extends until the end of the table section (&lt;</a:t>
            </a:r>
            <a:r>
              <a:rPr lang="en-US" dirty="0" err="1"/>
              <a:t>thead</a:t>
            </a:r>
            <a:r>
              <a:rPr lang="en-US" dirty="0"/>
              <a:t>&gt;, &lt;</a:t>
            </a:r>
            <a:r>
              <a:rPr lang="en-US" dirty="0" err="1"/>
              <a:t>tbody</a:t>
            </a:r>
            <a:r>
              <a:rPr lang="en-US" dirty="0"/>
              <a:t>&gt; or &lt;</a:t>
            </a:r>
            <a:r>
              <a:rPr lang="en-US" dirty="0" err="1"/>
              <a:t>tfoot</a:t>
            </a:r>
            <a:r>
              <a:rPr lang="en-US" dirty="0"/>
              <a:t>&gt;).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Check due dates for Assignments in </a:t>
            </a:r>
            <a:r>
              <a:rPr lang="en-US"/>
              <a:t>my.seneca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&lt;td&gt; &amp; &lt;</a:t>
            </a:r>
            <a:r>
              <a:rPr lang="en-US" dirty="0" err="1"/>
              <a:t>th</a:t>
            </a:r>
            <a:r>
              <a:rPr lang="en-US" dirty="0"/>
              <a:t>&gt; Attributes –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6617" y="233368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&lt;caption&gt;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the table caption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&lt;/caption&gt;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rowspan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&lt;!--&lt;td&gt;This is row 2 cell 1&lt;/td&gt;--&gt;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&lt;/table&gt;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39" y="2988401"/>
            <a:ext cx="3284356" cy="11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&lt;td&gt; &amp; &lt;</a:t>
            </a:r>
            <a:r>
              <a:rPr lang="en-US" dirty="0" err="1"/>
              <a:t>th</a:t>
            </a:r>
            <a:r>
              <a:rPr lang="en-US" dirty="0"/>
              <a:t>&gt; Attributes – </a:t>
            </a:r>
            <a:r>
              <a:rPr lang="en-US" dirty="0" err="1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colspan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 </a:t>
            </a:r>
            <a:r>
              <a:rPr lang="en-US" b="1" dirty="0" err="1"/>
              <a:t>colspan</a:t>
            </a:r>
            <a:r>
              <a:rPr lang="en-US" b="1" dirty="0"/>
              <a:t>='value'&gt;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&lt;td </a:t>
            </a:r>
            <a:r>
              <a:rPr lang="en-US" b="1" dirty="0" err="1"/>
              <a:t>colspan</a:t>
            </a:r>
            <a:r>
              <a:rPr lang="en-US" b="1" dirty="0"/>
              <a:t>='value'&gt;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value</a:t>
            </a:r>
            <a:r>
              <a:rPr lang="en-US" dirty="0"/>
              <a:t>: non-negative integer value that indicates how many columns the cell covers.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 value ='1'.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value ='0', it extends until the end of the table section (&lt;</a:t>
            </a:r>
            <a:r>
              <a:rPr lang="en-US" dirty="0" err="1"/>
              <a:t>colgroup</a:t>
            </a:r>
            <a:r>
              <a:rPr lang="en-US" dirty="0"/>
              <a:t>&gt;).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1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&lt;td&gt; &amp; &lt;</a:t>
            </a:r>
            <a:r>
              <a:rPr lang="en-US" dirty="0" err="1"/>
              <a:t>th</a:t>
            </a:r>
            <a:r>
              <a:rPr lang="en-US" dirty="0"/>
              <a:t>&gt; Attributes – </a:t>
            </a:r>
            <a:r>
              <a:rPr lang="en-US" dirty="0" err="1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6617" y="2350890"/>
            <a:ext cx="38056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&lt;caption&gt;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the table caption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&lt;/caption&gt;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Column Heading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colspan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1 cell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&lt;!--&lt;td&gt;This is row 1 cell 2&lt;/td&gt;--&gt;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row 2 cell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&lt;/table&gt;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39" y="3007342"/>
            <a:ext cx="3284356" cy="11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1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 and </a:t>
            </a:r>
            <a:r>
              <a:rPr lang="en-US" dirty="0" err="1"/>
              <a:t>tfoot</a:t>
            </a:r>
            <a:r>
              <a:rPr lang="en-US" dirty="0"/>
              <a:t>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&lt;</a:t>
            </a:r>
            <a:r>
              <a:rPr lang="en-US" b="1" dirty="0" err="1"/>
              <a:t>thead</a:t>
            </a:r>
            <a:r>
              <a:rPr lang="en-US" b="1" dirty="0"/>
              <a:t>&gt;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tbody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</a:t>
            </a:r>
            <a:r>
              <a:rPr lang="en-US" b="1" dirty="0" err="1"/>
              <a:t>tfoot</a:t>
            </a:r>
            <a:r>
              <a:rPr lang="en-US" b="1" dirty="0"/>
              <a:t>&gt;</a:t>
            </a:r>
            <a:r>
              <a:rPr lang="en-US" dirty="0"/>
              <a:t> elements are used to specify each part/section of a table: table header, body and table footer.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thead</a:t>
            </a:r>
            <a:r>
              <a:rPr lang="en-US" b="1" dirty="0"/>
              <a:t>&gt; </a:t>
            </a:r>
            <a:r>
              <a:rPr lang="en-US" dirty="0"/>
              <a:t>- table head tags - group the first one or more rows of a table for formatting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tbody</a:t>
            </a:r>
            <a:r>
              <a:rPr lang="en-US" b="1" dirty="0"/>
              <a:t>&gt; </a:t>
            </a:r>
            <a:r>
              <a:rPr lang="en-US" dirty="0"/>
              <a:t>- table body tags - group the middle rows of a table for formatting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tfoot</a:t>
            </a:r>
            <a:r>
              <a:rPr lang="en-US" b="1" dirty="0"/>
              <a:t>&gt; </a:t>
            </a:r>
            <a:r>
              <a:rPr lang="en-US" dirty="0"/>
              <a:t>- table foot tags - group the last one or more rows of a table for formatting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97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 and </a:t>
            </a:r>
            <a:r>
              <a:rPr lang="en-US" dirty="0" err="1"/>
              <a:t>tfoot</a:t>
            </a:r>
            <a:r>
              <a:rPr lang="en-US" dirty="0"/>
              <a:t> tags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81797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&lt;table&gt;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background-color:lightblue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Header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thead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tfoot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background-color:lightgreen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Footer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tfoot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background-color:lightyellow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;"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2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3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Body content 4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tbody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&lt;/table&gt;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34" y="3154890"/>
            <a:ext cx="3394574" cy="12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21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to populate 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925828"/>
            <a:ext cx="39754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alibri" charset="0"/>
              </a:rPr>
              <a:t>&lt;!</a:t>
            </a:r>
            <a:r>
              <a:rPr lang="en-US" sz="1400" dirty="0" err="1">
                <a:solidFill>
                  <a:srgbClr val="008080"/>
                </a:solidFill>
                <a:latin typeface="Calibri" charset="0"/>
              </a:rPr>
              <a:t>doctype</a:t>
            </a:r>
            <a:r>
              <a:rPr lang="en-US" sz="1400" dirty="0">
                <a:solidFill>
                  <a:srgbClr val="008080"/>
                </a:solidFill>
                <a:latin typeface="Calibri" charset="0"/>
              </a:rPr>
              <a:t> html&gt;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&lt;html&gt;</a:t>
            </a:r>
          </a:p>
          <a:p>
            <a:r>
              <a:rPr lang="en-US" sz="1400" dirty="0">
                <a:latin typeface="Calibri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&lt;head&gt;</a:t>
            </a:r>
          </a:p>
          <a:p>
            <a:r>
              <a:rPr lang="en-US" sz="1400" dirty="0">
                <a:latin typeface="Calibri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&lt;title&gt;Week 6 - Output Table&lt;/title&gt;</a:t>
            </a:r>
          </a:p>
          <a:p>
            <a:r>
              <a:rPr lang="en-US" sz="1400" dirty="0">
                <a:latin typeface="Calibri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&lt;script </a:t>
            </a:r>
            <a:r>
              <a:rPr lang="en-US" sz="1400" b="1" dirty="0" err="1">
                <a:solidFill>
                  <a:srgbClr val="FF0000"/>
                </a:solidFill>
                <a:latin typeface="Calibri" charset="0"/>
              </a:rPr>
              <a:t>src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js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/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outputTable.js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&gt;&lt;/script&gt;</a:t>
            </a:r>
          </a:p>
          <a:p>
            <a:r>
              <a:rPr lang="en-US" sz="1400" dirty="0">
                <a:latin typeface="Calibri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&lt;/head&gt;</a:t>
            </a:r>
          </a:p>
          <a:p>
            <a:r>
              <a:rPr lang="en-US" sz="1400" dirty="0">
                <a:latin typeface="Calibri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&lt;body&gt;</a:t>
            </a:r>
          </a:p>
          <a:p>
            <a:r>
              <a:rPr lang="en-US" sz="1400" dirty="0">
                <a:latin typeface="Calibri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&lt;table 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id=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outputTable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 </a:t>
            </a:r>
            <a:r>
              <a:rPr lang="en-US" sz="1400" b="1" dirty="0">
                <a:solidFill>
                  <a:srgbClr val="FF0000"/>
                </a:solidFill>
                <a:latin typeface="Calibri" charset="0"/>
              </a:rPr>
              <a:t>border=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"1"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  <a:p>
            <a:r>
              <a:rPr lang="ro-RO" sz="1400" dirty="0">
                <a:latin typeface="Calibri" charset="0"/>
              </a:rPr>
              <a:t>            </a:t>
            </a:r>
            <a:r>
              <a:rPr lang="ro-RO" sz="1400" b="1" dirty="0">
                <a:solidFill>
                  <a:srgbClr val="000080"/>
                </a:solidFill>
                <a:latin typeface="Calibri" charset="0"/>
              </a:rPr>
              <a:t>&lt;tr&gt;</a:t>
            </a:r>
          </a:p>
          <a:p>
            <a:r>
              <a:rPr lang="en-US" sz="1400" dirty="0">
                <a:latin typeface="Calibri" charset="0"/>
              </a:rPr>
              <a:t>        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th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&gt;User&lt;/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th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  <a:p>
            <a:r>
              <a:rPr lang="en-US" sz="1400" dirty="0">
                <a:latin typeface="Calibri" charset="0"/>
              </a:rPr>
              <a:t>        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th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&gt;Address&lt;/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th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  <a:p>
            <a:r>
              <a:rPr lang="de-DE" sz="1400" dirty="0">
                <a:latin typeface="Calibri" charset="0"/>
              </a:rPr>
              <a:t>            </a:t>
            </a:r>
            <a:r>
              <a:rPr lang="de-DE" sz="1400" b="1" dirty="0">
                <a:solidFill>
                  <a:srgbClr val="000080"/>
                </a:solidFill>
                <a:latin typeface="Calibri" charset="0"/>
              </a:rPr>
              <a:t>&lt;/</a:t>
            </a:r>
            <a:r>
              <a:rPr lang="de-DE" sz="1400" b="1" dirty="0" err="1">
                <a:solidFill>
                  <a:srgbClr val="000080"/>
                </a:solidFill>
                <a:latin typeface="Calibri" charset="0"/>
              </a:rPr>
              <a:t>tr</a:t>
            </a:r>
            <a:r>
              <a:rPr lang="de-DE" sz="1400" b="1" dirty="0">
                <a:solidFill>
                  <a:srgbClr val="000080"/>
                </a:solidFill>
                <a:latin typeface="Calibri" charset="0"/>
              </a:rPr>
              <a:t>&gt;</a:t>
            </a:r>
          </a:p>
          <a:p>
            <a:r>
              <a:rPr lang="en-US" sz="1400" dirty="0">
                <a:latin typeface="Calibri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&lt;/table&gt;</a:t>
            </a:r>
          </a:p>
          <a:p>
            <a:r>
              <a:rPr lang="en-US" sz="1400" dirty="0">
                <a:latin typeface="Calibri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&lt;/body&gt;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2343" y="1925828"/>
            <a:ext cx="53448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myData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alibri" charset="0"/>
              </a:rPr>
              <a:t>[{</a:t>
            </a:r>
            <a:r>
              <a:rPr lang="en-US" sz="1400" dirty="0">
                <a:latin typeface="Calibri" charset="0"/>
              </a:rPr>
              <a:t>user</a:t>
            </a:r>
            <a:r>
              <a:rPr lang="en-US" sz="1400" dirty="0">
                <a:solidFill>
                  <a:srgbClr val="000080"/>
                </a:solidFill>
                <a:latin typeface="Calibri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"James", </a:t>
            </a:r>
            <a:r>
              <a:rPr lang="en-US" sz="1400" dirty="0">
                <a:latin typeface="Calibri" charset="0"/>
              </a:rPr>
              <a:t>address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: "123 </a:t>
            </a:r>
            <a:r>
              <a:rPr lang="en-US" sz="1400" dirty="0" err="1">
                <a:solidFill>
                  <a:srgbClr val="0000FF"/>
                </a:solidFill>
                <a:latin typeface="Calibri" charset="0"/>
              </a:rPr>
              <a:t>Keele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 St. Toronto, ON."},</a:t>
            </a:r>
          </a:p>
          <a:p>
            <a:r>
              <a:rPr lang="en-US" sz="1400" dirty="0">
                <a:latin typeface="Calibri" charset="0"/>
              </a:rPr>
              <a:t>            {user: 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"Mary", </a:t>
            </a:r>
            <a:r>
              <a:rPr lang="en-US" sz="1400" dirty="0">
                <a:latin typeface="Calibri" charset="0"/>
              </a:rPr>
              <a:t>address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: "92 Appleby Ave. Hamilton, ON."},</a:t>
            </a:r>
          </a:p>
          <a:p>
            <a:r>
              <a:rPr lang="en-US" sz="1400" dirty="0">
                <a:latin typeface="Calibri" charset="0"/>
              </a:rPr>
              <a:t>            {user: 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"Catherine", </a:t>
            </a:r>
            <a:r>
              <a:rPr lang="en-US" sz="1400" dirty="0">
                <a:latin typeface="Calibri" charset="0"/>
              </a:rPr>
              <a:t>address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: "1121 New St. Burlington, ON."}];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 err="1">
                <a:latin typeface="Calibri" charset="0"/>
              </a:rPr>
              <a:t>window.onload</a:t>
            </a:r>
            <a:r>
              <a:rPr lang="en-US" sz="1400" dirty="0">
                <a:latin typeface="Calibri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function(){</a:t>
            </a:r>
          </a:p>
          <a:p>
            <a:r>
              <a:rPr lang="en-US" sz="1400" dirty="0">
                <a:latin typeface="Calibri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tableContainer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 =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document.querySelector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"#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outputTable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");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myRows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"";</a:t>
            </a:r>
          </a:p>
          <a:p>
            <a:endParaRPr lang="en-US" sz="1400" dirty="0">
              <a:latin typeface="Calibri" charset="0"/>
            </a:endParaRPr>
          </a:p>
          <a:p>
            <a:r>
              <a:rPr lang="en-US" sz="1400" dirty="0">
                <a:latin typeface="Calibri" charset="0"/>
              </a:rPr>
              <a:t>      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for(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alibri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0; 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 &lt; 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myData.length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; </a:t>
            </a:r>
            <a:r>
              <a:rPr lang="en-US" sz="1400" b="1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Calibri" charset="0"/>
              </a:rPr>
              <a:t>++){ </a:t>
            </a:r>
          </a:p>
          <a:p>
            <a:r>
              <a:rPr lang="de-DE" sz="1400" dirty="0">
                <a:latin typeface="Calibri" charset="0"/>
              </a:rPr>
              <a:t>            </a:t>
            </a:r>
            <a:r>
              <a:rPr lang="de-DE" sz="1400" dirty="0" err="1">
                <a:latin typeface="Calibri" charset="0"/>
              </a:rPr>
              <a:t>myRows</a:t>
            </a:r>
            <a:r>
              <a:rPr lang="de-DE" sz="1400" dirty="0">
                <a:latin typeface="Calibri" charset="0"/>
              </a:rPr>
              <a:t> += </a:t>
            </a:r>
            <a:r>
              <a:rPr lang="de-DE" sz="1400" dirty="0">
                <a:solidFill>
                  <a:srgbClr val="0000FF"/>
                </a:solidFill>
                <a:latin typeface="Calibri" charset="0"/>
              </a:rPr>
              <a:t>"&lt;</a:t>
            </a:r>
            <a:r>
              <a:rPr lang="de-DE" sz="1400" dirty="0" err="1">
                <a:solidFill>
                  <a:srgbClr val="0000FF"/>
                </a:solidFill>
                <a:latin typeface="Calibri" charset="0"/>
              </a:rPr>
              <a:t>tr</a:t>
            </a:r>
            <a:r>
              <a:rPr lang="de-DE" sz="1400" dirty="0">
                <a:solidFill>
                  <a:srgbClr val="0000FF"/>
                </a:solidFill>
                <a:latin typeface="Calibri" charset="0"/>
              </a:rPr>
              <a:t>&gt;" +</a:t>
            </a:r>
          </a:p>
          <a:p>
            <a:r>
              <a:rPr lang="de-DE" sz="1400" dirty="0">
                <a:latin typeface="Calibri" charset="0"/>
              </a:rPr>
              <a:t>                                    </a:t>
            </a:r>
            <a:r>
              <a:rPr lang="de-DE" sz="1400" dirty="0">
                <a:solidFill>
                  <a:srgbClr val="0000FF"/>
                </a:solidFill>
                <a:latin typeface="Calibri" charset="0"/>
              </a:rPr>
              <a:t>"&lt;</a:t>
            </a:r>
            <a:r>
              <a:rPr lang="de-DE" sz="1400" dirty="0" err="1">
                <a:solidFill>
                  <a:srgbClr val="0000FF"/>
                </a:solidFill>
                <a:latin typeface="Calibri" charset="0"/>
              </a:rPr>
              <a:t>td</a:t>
            </a:r>
            <a:r>
              <a:rPr lang="de-DE" sz="1400" dirty="0">
                <a:solidFill>
                  <a:srgbClr val="0000FF"/>
                </a:solidFill>
                <a:latin typeface="Calibri" charset="0"/>
              </a:rPr>
              <a:t>&gt;" + </a:t>
            </a:r>
            <a:r>
              <a:rPr lang="de-DE" sz="1400" dirty="0" err="1">
                <a:solidFill>
                  <a:srgbClr val="0000FF"/>
                </a:solidFill>
                <a:latin typeface="Calibri" charset="0"/>
              </a:rPr>
              <a:t>myData</a:t>
            </a:r>
            <a:r>
              <a:rPr lang="de-DE" sz="1400" dirty="0">
                <a:solidFill>
                  <a:srgbClr val="0000FF"/>
                </a:solidFill>
                <a:latin typeface="Calibri" charset="0"/>
              </a:rPr>
              <a:t>[i].</a:t>
            </a:r>
            <a:r>
              <a:rPr lang="de-DE" sz="1400" dirty="0" err="1">
                <a:solidFill>
                  <a:srgbClr val="0000FF"/>
                </a:solidFill>
                <a:latin typeface="Calibri" charset="0"/>
              </a:rPr>
              <a:t>user</a:t>
            </a:r>
            <a:r>
              <a:rPr lang="de-DE" sz="1400" dirty="0">
                <a:solidFill>
                  <a:srgbClr val="0000FF"/>
                </a:solidFill>
                <a:latin typeface="Calibri" charset="0"/>
              </a:rPr>
              <a:t> + "&lt;/</a:t>
            </a:r>
            <a:r>
              <a:rPr lang="de-DE" sz="1400" dirty="0" err="1">
                <a:solidFill>
                  <a:srgbClr val="0000FF"/>
                </a:solidFill>
                <a:latin typeface="Calibri" charset="0"/>
              </a:rPr>
              <a:t>td</a:t>
            </a:r>
            <a:r>
              <a:rPr lang="de-DE" sz="1400" dirty="0">
                <a:solidFill>
                  <a:srgbClr val="0000FF"/>
                </a:solidFill>
                <a:latin typeface="Calibri" charset="0"/>
              </a:rPr>
              <a:t>&gt;" + </a:t>
            </a:r>
          </a:p>
          <a:p>
            <a:r>
              <a:rPr lang="en-US" sz="1400" dirty="0">
                <a:latin typeface="Calibri" charset="0"/>
              </a:rPr>
              <a:t>                                    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"&lt;td&gt;" + </a:t>
            </a:r>
            <a:r>
              <a:rPr lang="en-US" sz="1400" dirty="0" err="1">
                <a:solidFill>
                  <a:srgbClr val="0000FF"/>
                </a:solidFill>
                <a:latin typeface="Calibri" charset="0"/>
              </a:rPr>
              <a:t>myData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[</a:t>
            </a:r>
            <a:r>
              <a:rPr lang="en-US" sz="1400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alibri" charset="0"/>
              </a:rPr>
              <a:t>].address + "&lt;/td&gt;" + </a:t>
            </a:r>
          </a:p>
          <a:p>
            <a:r>
              <a:rPr lang="de-DE" sz="1400" dirty="0">
                <a:latin typeface="Calibri" charset="0"/>
              </a:rPr>
              <a:t>                              </a:t>
            </a:r>
            <a:r>
              <a:rPr lang="de-DE" sz="1400" dirty="0">
                <a:solidFill>
                  <a:srgbClr val="0000FF"/>
                </a:solidFill>
                <a:latin typeface="Calibri" charset="0"/>
              </a:rPr>
              <a:t>"&lt;/</a:t>
            </a:r>
            <a:r>
              <a:rPr lang="de-DE" sz="1400" dirty="0" err="1">
                <a:solidFill>
                  <a:srgbClr val="0000FF"/>
                </a:solidFill>
                <a:latin typeface="Calibri" charset="0"/>
              </a:rPr>
              <a:t>tr</a:t>
            </a:r>
            <a:r>
              <a:rPr lang="de-DE" sz="1400" dirty="0">
                <a:solidFill>
                  <a:srgbClr val="0000FF"/>
                </a:solidFill>
                <a:latin typeface="Calibri" charset="0"/>
              </a:rPr>
              <a:t>&gt;";</a:t>
            </a:r>
          </a:p>
          <a:p>
            <a:r>
              <a:rPr lang="de-DE" sz="1400" dirty="0">
                <a:latin typeface="Calibri" charset="0"/>
              </a:rPr>
              <a:t>      }</a:t>
            </a:r>
          </a:p>
          <a:p>
            <a:endParaRPr lang="de-DE" sz="1400" dirty="0">
              <a:latin typeface="Calibri" charset="0"/>
            </a:endParaRPr>
          </a:p>
          <a:p>
            <a:r>
              <a:rPr lang="de-DE" sz="1400" dirty="0">
                <a:latin typeface="Calibri" charset="0"/>
              </a:rPr>
              <a:t>      </a:t>
            </a:r>
            <a:r>
              <a:rPr lang="de-DE" sz="1400" dirty="0" err="1">
                <a:latin typeface="Calibri" charset="0"/>
              </a:rPr>
              <a:t>tableContainer.innerHTML</a:t>
            </a:r>
            <a:r>
              <a:rPr lang="de-DE" sz="1400" dirty="0">
                <a:latin typeface="Calibri" charset="0"/>
              </a:rPr>
              <a:t> += </a:t>
            </a:r>
            <a:r>
              <a:rPr lang="de-DE" sz="1400" dirty="0" err="1">
                <a:latin typeface="Calibri" charset="0"/>
              </a:rPr>
              <a:t>myRows</a:t>
            </a:r>
            <a:r>
              <a:rPr lang="de-DE" sz="1400" dirty="0">
                <a:latin typeface="Calibri" charset="0"/>
              </a:rPr>
              <a:t>; </a:t>
            </a:r>
            <a:r>
              <a:rPr lang="de-DE" sz="1400" i="1" dirty="0">
                <a:solidFill>
                  <a:srgbClr val="008800"/>
                </a:solidFill>
                <a:latin typeface="Calibri" charset="0"/>
              </a:rPr>
              <a:t>// </a:t>
            </a:r>
            <a:r>
              <a:rPr lang="de-DE" sz="1400" i="1" dirty="0" err="1">
                <a:solidFill>
                  <a:srgbClr val="008800"/>
                </a:solidFill>
                <a:latin typeface="Calibri" charset="0"/>
              </a:rPr>
              <a:t>append</a:t>
            </a:r>
            <a:r>
              <a:rPr lang="de-DE" sz="1400" i="1" dirty="0">
                <a:solidFill>
                  <a:srgbClr val="008800"/>
                </a:solidFill>
                <a:latin typeface="Calibri" charset="0"/>
              </a:rPr>
              <a:t> </a:t>
            </a:r>
            <a:r>
              <a:rPr lang="de-DE" sz="1400" i="1" dirty="0" err="1">
                <a:solidFill>
                  <a:srgbClr val="008800"/>
                </a:solidFill>
                <a:latin typeface="Calibri" charset="0"/>
              </a:rPr>
              <a:t>the</a:t>
            </a:r>
            <a:r>
              <a:rPr lang="de-DE" sz="1400" i="1" dirty="0">
                <a:solidFill>
                  <a:srgbClr val="008800"/>
                </a:solidFill>
                <a:latin typeface="Calibri" charset="0"/>
              </a:rPr>
              <a:t> </a:t>
            </a:r>
            <a:r>
              <a:rPr lang="de-DE" sz="1400" i="1" dirty="0" err="1">
                <a:solidFill>
                  <a:srgbClr val="008800"/>
                </a:solidFill>
                <a:latin typeface="Calibri" charset="0"/>
              </a:rPr>
              <a:t>new</a:t>
            </a:r>
            <a:r>
              <a:rPr lang="de-DE" sz="1400" i="1" dirty="0">
                <a:solidFill>
                  <a:srgbClr val="008800"/>
                </a:solidFill>
                <a:latin typeface="Calibri" charset="0"/>
              </a:rPr>
              <a:t> </a:t>
            </a:r>
            <a:r>
              <a:rPr lang="de-DE" sz="1400" i="1" dirty="0" err="1">
                <a:solidFill>
                  <a:srgbClr val="008800"/>
                </a:solidFill>
                <a:latin typeface="Calibri" charset="0"/>
              </a:rPr>
              <a:t>rows</a:t>
            </a:r>
            <a:endParaRPr lang="de-DE" sz="1400" i="1" dirty="0">
              <a:solidFill>
                <a:srgbClr val="008800"/>
              </a:solidFill>
              <a:latin typeface="Calibri" charset="0"/>
            </a:endParaRPr>
          </a:p>
          <a:p>
            <a:r>
              <a:rPr lang="uk-UA" sz="1400" dirty="0">
                <a:latin typeface="Calibri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5687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Image elements</a:t>
            </a:r>
          </a:p>
          <a:p>
            <a:pPr lvl="1"/>
            <a:r>
              <a:rPr lang="en-US" sz="1600" dirty="0"/>
              <a:t>figure elements</a:t>
            </a:r>
          </a:p>
          <a:p>
            <a:pPr lvl="1"/>
            <a:r>
              <a:rPr lang="en-US" sz="1400" dirty="0"/>
              <a:t>Multimedia - audio and video</a:t>
            </a:r>
          </a:p>
        </p:txBody>
      </p:sp>
    </p:spTree>
    <p:extLst>
      <p:ext uri="{BB962C8B-B14F-4D97-AF65-F5344CB8AC3E}">
        <p14:creationId xmlns:p14="http://schemas.microsoft.com/office/powerpoint/2010/main" val="12590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 HTML 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 tag defines an image in a HTML page.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e.g</a:t>
            </a:r>
            <a:r>
              <a:rPr lang="en-US" dirty="0"/>
              <a:t>: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&lt;</a:t>
            </a:r>
            <a:r>
              <a:rPr lang="en-US" dirty="0" err="1"/>
              <a:t>img</a:t>
            </a:r>
            <a:r>
              <a:rPr lang="en-US" dirty="0"/>
              <a:t>&gt; tag has 2 required attributes: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src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 of the image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alt</a:t>
            </a:r>
            <a:r>
              <a:rPr lang="en-US" dirty="0"/>
              <a:t>: alternate text for the image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5886" y="228722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img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"logo.png"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"Seneca College"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"195px"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"43px;"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2314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Links and 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Image link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Image map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Defines  clickable areas on an image.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Clicking on the clickable areas will activate different hyperlinks.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&lt;map&gt;</a:t>
            </a:r>
            <a:r>
              <a:rPr lang="en-US" dirty="0"/>
              <a:t> and </a:t>
            </a:r>
            <a:r>
              <a:rPr lang="en-US" b="1" dirty="0"/>
              <a:t>&lt;area&gt; </a:t>
            </a:r>
            <a:r>
              <a:rPr lang="en-US" dirty="0"/>
              <a:t>tags are used to define an image map.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2411" y="2245362"/>
            <a:ext cx="66098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"http://www.senecacollege.ca/"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&lt;img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"http://www.senecacollege.ca/images/logo.png"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"Seneca College"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002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79" y="1882621"/>
            <a:ext cx="102935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&lt;img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"https://scs.senecac.on.ca/~patrick.crawford/shared/fall-2016/int222/usemap.png"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"usemap"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usemap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"#tutorials"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&lt;map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"tutorials"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  &lt;area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shape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"poly"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coords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"74,0,113,29,98,72,52,72,38,27"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"http://www.senecacollege.ca/"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      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"Seneca College"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&lt;area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shape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rect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coords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"22,83,126,125"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      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"W3C"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"https://www.w3.org/"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&lt;area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shape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"circle"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coords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"73,168,32"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      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"ITC School"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"https://ict.senecac.on.ca/"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&lt;/map&gt;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4772294" y="2619916"/>
            <a:ext cx="4563295" cy="870857"/>
          </a:xfrm>
          <a:prstGeom prst="wedgeRectCallout">
            <a:avLst>
              <a:gd name="adj1" fmla="val -54112"/>
              <a:gd name="adj2" fmla="val -225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772294" y="3539119"/>
            <a:ext cx="4563295" cy="870857"/>
          </a:xfrm>
          <a:prstGeom prst="wedgeRectCallout">
            <a:avLst>
              <a:gd name="adj1" fmla="val -77307"/>
              <a:gd name="adj2" fmla="val -275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772295" y="4463137"/>
            <a:ext cx="4563294" cy="870857"/>
          </a:xfrm>
          <a:prstGeom prst="wedgeRectCallout">
            <a:avLst>
              <a:gd name="adj1" fmla="val -85048"/>
              <a:gd name="adj2" fmla="val -335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89858" y="2796814"/>
            <a:ext cx="428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coordinates in the form: x1,y1,x2,y2,x3,y3,etc… moving clockwise around the shape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9859" y="3599915"/>
            <a:ext cx="4280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coordinates in the form: x1,y1,x2,y2 where x1,y1 represent the top-left corner &amp; x2,y2 represent the bottom-right corner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9859" y="4632304"/>
            <a:ext cx="435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coordinates in the form: x1,y1,z where: x1,y1 is the center point and z is the radius of the circle</a:t>
            </a:r>
          </a:p>
        </p:txBody>
      </p:sp>
    </p:spTree>
    <p:extLst>
      <p:ext uri="{BB962C8B-B14F-4D97-AF65-F5344CB8AC3E}">
        <p14:creationId xmlns:p14="http://schemas.microsoft.com/office/powerpoint/2010/main" val="289577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  Part One  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on HTML &amp; DOM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lists, tables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  Part Two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Image elements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figure elements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Multimedia - audio and video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3808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DOM with Images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954297"/>
            <a:ext cx="45415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alibri" charset="0"/>
              </a:rPr>
              <a:t>&lt;!</a:t>
            </a:r>
            <a:r>
              <a:rPr lang="en-US" sz="1600" dirty="0" err="1">
                <a:solidFill>
                  <a:srgbClr val="008080"/>
                </a:solidFill>
                <a:latin typeface="Calibri" charset="0"/>
              </a:rPr>
              <a:t>doctype</a:t>
            </a:r>
            <a:r>
              <a:rPr lang="en-US" sz="1600" dirty="0">
                <a:solidFill>
                  <a:srgbClr val="008080"/>
                </a:solidFill>
                <a:latin typeface="Calibri" charset="0"/>
              </a:rPr>
              <a:t> html&gt;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&lt;html&gt;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&lt;head&gt;</a:t>
            </a:r>
          </a:p>
          <a:p>
            <a:r>
              <a:rPr lang="en-US" sz="1600" dirty="0">
                <a:latin typeface="Calibri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&lt;title&gt;Week 6 - Output Image&lt;/title&gt;</a:t>
            </a:r>
          </a:p>
          <a:p>
            <a:r>
              <a:rPr lang="en-US" sz="1600" dirty="0">
                <a:latin typeface="Calibri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&lt;script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</a:rPr>
              <a:t>src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js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/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outputImage.js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&gt;&lt;/script&gt;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&lt;/head&gt;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&lt;body&gt;</a:t>
            </a:r>
          </a:p>
          <a:p>
            <a:r>
              <a:rPr lang="en-US" sz="1600" dirty="0">
                <a:latin typeface="Calibri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&lt;div 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</a:rPr>
              <a:t>id=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"image"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&gt;&lt;/div&gt;</a:t>
            </a:r>
          </a:p>
          <a:p>
            <a:r>
              <a:rPr lang="en-US" sz="1600" dirty="0">
                <a:latin typeface="Calibri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&lt;/body&gt;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9571" y="1954297"/>
            <a:ext cx="6400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myImage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= {</a:t>
            </a:r>
          </a:p>
          <a:p>
            <a:r>
              <a:rPr lang="en-US" sz="1600" dirty="0">
                <a:latin typeface="Calibri" charset="0"/>
              </a:rPr>
              <a:t>      alt: 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"Mountains",</a:t>
            </a:r>
          </a:p>
          <a:p>
            <a:r>
              <a:rPr lang="en-US" sz="1600" dirty="0">
                <a:latin typeface="Calibri" charset="0"/>
              </a:rPr>
              <a:t>      </a:t>
            </a:r>
            <a:r>
              <a:rPr lang="en-US" sz="1600" dirty="0" err="1">
                <a:latin typeface="Calibri" charset="0"/>
              </a:rPr>
              <a:t>url</a:t>
            </a:r>
            <a:r>
              <a:rPr lang="en-US" sz="1600" dirty="0">
                <a:latin typeface="Calibri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"https://</a:t>
            </a:r>
            <a:r>
              <a:rPr lang="en-US" sz="1600" dirty="0" err="1">
                <a:solidFill>
                  <a:srgbClr val="0000FF"/>
                </a:solidFill>
                <a:latin typeface="Calibri" charset="0"/>
              </a:rPr>
              <a:t>upload.wikimedia.org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Calibri" charset="0"/>
              </a:rPr>
              <a:t>wikipedia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Calibri" charset="0"/>
              </a:rPr>
              <a:t>en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/1/1f/</a:t>
            </a:r>
            <a:r>
              <a:rPr lang="en-US" sz="1600" dirty="0" err="1">
                <a:solidFill>
                  <a:srgbClr val="0000FF"/>
                </a:solidFill>
                <a:latin typeface="Calibri" charset="0"/>
              </a:rPr>
              <a:t>NandaDevi.jpg</a:t>
            </a:r>
            <a:r>
              <a:rPr lang="en-US" sz="1600" dirty="0">
                <a:solidFill>
                  <a:srgbClr val="0000FF"/>
                </a:solidFill>
                <a:latin typeface="Calibri" charset="0"/>
              </a:rPr>
              <a:t>"</a:t>
            </a:r>
          </a:p>
          <a:p>
            <a:r>
              <a:rPr lang="uk-UA" sz="1600" dirty="0">
                <a:latin typeface="Calibri" charset="0"/>
              </a:rPr>
              <a:t>};</a:t>
            </a:r>
          </a:p>
          <a:p>
            <a:endParaRPr lang="uk-UA" sz="1600" dirty="0">
              <a:latin typeface="Calibri" charset="0"/>
            </a:endParaRPr>
          </a:p>
          <a:p>
            <a:r>
              <a:rPr lang="en-US" sz="1600" dirty="0" err="1">
                <a:latin typeface="Calibri" charset="0"/>
              </a:rPr>
              <a:t>window.onload</a:t>
            </a:r>
            <a:r>
              <a:rPr lang="en-US" sz="1600" dirty="0">
                <a:latin typeface="Calibri" charset="0"/>
              </a:rPr>
              <a:t> = 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function(){</a:t>
            </a:r>
          </a:p>
          <a:p>
            <a:r>
              <a:rPr lang="en-US" sz="1600" dirty="0">
                <a:latin typeface="Calibri" charset="0"/>
              </a:rPr>
              <a:t>     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imageContainer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=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document.querySelector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"#image");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     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alibri" charset="0"/>
              </a:rPr>
              <a:t>myImageStr</a:t>
            </a:r>
            <a:r>
              <a:rPr lang="en-US" sz="1600" b="1" dirty="0">
                <a:solidFill>
                  <a:srgbClr val="000080"/>
                </a:solidFill>
                <a:latin typeface="Calibri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"&lt;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img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 alt='" + </a:t>
            </a:r>
            <a:r>
              <a:rPr lang="en-US" sz="1600" b="1" dirty="0" err="1">
                <a:solidFill>
                  <a:srgbClr val="0000FF"/>
                </a:solidFill>
                <a:latin typeface="Calibri" charset="0"/>
              </a:rPr>
              <a:t>myImage.alt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</a:rPr>
              <a:t> + "'" + </a:t>
            </a:r>
          </a:p>
          <a:p>
            <a:r>
              <a:rPr lang="de-DE" sz="1600" dirty="0">
                <a:latin typeface="Calibri" charset="0"/>
              </a:rPr>
              <a:t>                        </a:t>
            </a:r>
            <a:r>
              <a:rPr lang="de-DE" sz="1600" dirty="0">
                <a:solidFill>
                  <a:srgbClr val="0000FF"/>
                </a:solidFill>
                <a:latin typeface="Calibri" charset="0"/>
              </a:rPr>
              <a:t>" </a:t>
            </a:r>
            <a:r>
              <a:rPr lang="de-DE" sz="1600" dirty="0" err="1">
                <a:solidFill>
                  <a:srgbClr val="0000FF"/>
                </a:solidFill>
                <a:latin typeface="Calibri" charset="0"/>
              </a:rPr>
              <a:t>src</a:t>
            </a:r>
            <a:r>
              <a:rPr lang="de-DE" sz="1600" dirty="0">
                <a:solidFill>
                  <a:srgbClr val="0000FF"/>
                </a:solidFill>
                <a:latin typeface="Calibri" charset="0"/>
              </a:rPr>
              <a:t>='" + </a:t>
            </a:r>
            <a:r>
              <a:rPr lang="de-DE" sz="1600" dirty="0" err="1">
                <a:solidFill>
                  <a:srgbClr val="0000FF"/>
                </a:solidFill>
                <a:latin typeface="Calibri" charset="0"/>
              </a:rPr>
              <a:t>myImage.url</a:t>
            </a:r>
            <a:r>
              <a:rPr lang="de-DE" sz="1600" dirty="0">
                <a:solidFill>
                  <a:srgbClr val="0000FF"/>
                </a:solidFill>
                <a:latin typeface="Calibri" charset="0"/>
              </a:rPr>
              <a:t> + "' /&gt;";</a:t>
            </a:r>
          </a:p>
          <a:p>
            <a:endParaRPr lang="de-DE" sz="1600" dirty="0">
              <a:latin typeface="Calibri" charset="0"/>
            </a:endParaRPr>
          </a:p>
          <a:p>
            <a:r>
              <a:rPr lang="de-DE" sz="1600" dirty="0">
                <a:latin typeface="Calibri" charset="0"/>
              </a:rPr>
              <a:t>      </a:t>
            </a:r>
            <a:r>
              <a:rPr lang="de-DE" sz="1600" dirty="0" err="1">
                <a:latin typeface="Calibri" charset="0"/>
              </a:rPr>
              <a:t>imageContainer.innerHTML</a:t>
            </a:r>
            <a:r>
              <a:rPr lang="de-DE" sz="1600" dirty="0">
                <a:latin typeface="Calibri" charset="0"/>
              </a:rPr>
              <a:t> = </a:t>
            </a:r>
            <a:r>
              <a:rPr lang="de-DE" sz="1600" dirty="0" err="1">
                <a:latin typeface="Calibri" charset="0"/>
              </a:rPr>
              <a:t>myImageStr</a:t>
            </a:r>
            <a:r>
              <a:rPr lang="de-DE" sz="1600" dirty="0">
                <a:latin typeface="Calibri" charset="0"/>
              </a:rPr>
              <a:t>; </a:t>
            </a:r>
            <a:r>
              <a:rPr lang="de-DE" sz="1600" i="1" dirty="0">
                <a:solidFill>
                  <a:srgbClr val="008800"/>
                </a:solidFill>
                <a:latin typeface="Calibri" charset="0"/>
              </a:rPr>
              <a:t>// </a:t>
            </a:r>
            <a:r>
              <a:rPr lang="de-DE" sz="1600" i="1" dirty="0" err="1">
                <a:solidFill>
                  <a:srgbClr val="008800"/>
                </a:solidFill>
                <a:latin typeface="Calibri" charset="0"/>
              </a:rPr>
              <a:t>add</a:t>
            </a:r>
            <a:r>
              <a:rPr lang="de-DE" sz="1600" i="1" dirty="0">
                <a:solidFill>
                  <a:srgbClr val="008800"/>
                </a:solidFill>
                <a:latin typeface="Calibri" charset="0"/>
              </a:rPr>
              <a:t> </a:t>
            </a:r>
            <a:r>
              <a:rPr lang="de-DE" sz="1600" i="1" dirty="0" err="1">
                <a:solidFill>
                  <a:srgbClr val="008800"/>
                </a:solidFill>
                <a:latin typeface="Calibri" charset="0"/>
              </a:rPr>
              <a:t>the</a:t>
            </a:r>
            <a:r>
              <a:rPr lang="de-DE" sz="1600" i="1" dirty="0">
                <a:solidFill>
                  <a:srgbClr val="008800"/>
                </a:solidFill>
                <a:latin typeface="Calibri" charset="0"/>
              </a:rPr>
              <a:t> </a:t>
            </a:r>
            <a:r>
              <a:rPr lang="de-DE" sz="1600" i="1" dirty="0" err="1">
                <a:solidFill>
                  <a:srgbClr val="008800"/>
                </a:solidFill>
                <a:latin typeface="Calibri" charset="0"/>
              </a:rPr>
              <a:t>new</a:t>
            </a:r>
            <a:r>
              <a:rPr lang="de-DE" sz="1600" i="1" dirty="0">
                <a:solidFill>
                  <a:srgbClr val="008800"/>
                </a:solidFill>
                <a:latin typeface="Calibri" charset="0"/>
              </a:rPr>
              <a:t> </a:t>
            </a:r>
            <a:r>
              <a:rPr lang="de-DE" sz="1600" i="1" dirty="0" err="1">
                <a:solidFill>
                  <a:srgbClr val="008800"/>
                </a:solidFill>
                <a:latin typeface="Calibri" charset="0"/>
              </a:rPr>
              <a:t>image</a:t>
            </a:r>
            <a:endParaRPr lang="de-DE" sz="1600" i="1" dirty="0">
              <a:solidFill>
                <a:srgbClr val="008800"/>
              </a:solidFill>
              <a:latin typeface="Calibri" charset="0"/>
            </a:endParaRPr>
          </a:p>
          <a:p>
            <a:r>
              <a:rPr lang="uk-UA" sz="1600" dirty="0">
                <a:latin typeface="Calibri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377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HTML5 - &lt;figure&gt; and &lt;</a:t>
            </a:r>
            <a:r>
              <a:rPr lang="en-US" dirty="0" err="1"/>
              <a:t>figcaption</a:t>
            </a:r>
            <a:r>
              <a:rPr lang="en-US" dirty="0"/>
              <a:t>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 HTML &lt;figure&gt; tag specifies self-contained content, frequently with a caption</a:t>
            </a:r>
            <a:br>
              <a:rPr lang="en-US" dirty="0"/>
            </a:br>
            <a:r>
              <a:rPr lang="en-US" dirty="0"/>
              <a:t>( &lt;</a:t>
            </a:r>
            <a:r>
              <a:rPr lang="en-US" dirty="0" err="1"/>
              <a:t>figcaption</a:t>
            </a:r>
            <a:r>
              <a:rPr lang="en-US" dirty="0"/>
              <a:t>&gt; ), and is typically referenced as a single unit.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 err="1"/>
              <a:t>figcaption</a:t>
            </a:r>
            <a:r>
              <a:rPr lang="en-US" dirty="0"/>
              <a:t> can be positioned either above or below the &lt;</a:t>
            </a:r>
            <a:r>
              <a:rPr lang="en-US" dirty="0" err="1"/>
              <a:t>img</a:t>
            </a:r>
            <a:r>
              <a:rPr lang="en-US" dirty="0"/>
              <a:t>&gt; element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86" y="3470425"/>
            <a:ext cx="7942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"picture"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&lt;figure&gt;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&lt;img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"https://scs.senecac.on.ca/~patrick.crawford/shared/fall-2016/int222/image-01.jpg"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"landscape 1"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</a:rPr>
              <a:t>title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n-N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"landscape 1"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This is a figure caption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&lt;/figure&gt;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190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&lt;audio&gt; and &lt;video&gt;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About multimedia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web, multimedia comes in many different formats.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It can be almost anything you can hear or see. e.g.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Pictures, music, sound, videos, records, films, animations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HTML5 introduced a built-in multimedia support via the &lt;audio&gt; and &lt;video&gt; elements, offering the standard and easy way to embed media into HTML documents.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Before HTML5, most audio/video files were played through a plug-in (like flash).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Supported by IE 9 (and onward), Firefox, Opera, Chrome, and Safari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3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&lt;audio&gt;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Multiple </a:t>
            </a:r>
            <a:r>
              <a:rPr lang="en-US" b="1" dirty="0"/>
              <a:t>&lt;source&gt;</a:t>
            </a:r>
            <a:r>
              <a:rPr lang="en-US" dirty="0"/>
              <a:t> elements can link to different audio files.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browser will use the first </a:t>
            </a:r>
            <a:r>
              <a:rPr lang="en-US" b="1" dirty="0"/>
              <a:t>recognized</a:t>
            </a:r>
            <a:r>
              <a:rPr lang="en-US" dirty="0"/>
              <a:t> format.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79" y="2365274"/>
            <a:ext cx="99190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&lt;figure&gt;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&lt;audio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controls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&lt;source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fr-FR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fr-FR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shared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/fall-2016/int222/Track03.mp3"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"audio/</a:t>
            </a:r>
            <a:r>
              <a:rPr lang="fr-FR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mpeg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&lt;source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fr-FR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fr-FR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shared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/fall-2016/int222/Track03.ogg"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"audio/</a:t>
            </a:r>
            <a:r>
              <a:rPr lang="fr-FR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ogg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Your browser does not support the audio tag used.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&lt;/audio&gt;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Audio 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&lt;/figure&gt;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7438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&lt;audio&gt;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controls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that audio controls should be displayed (such as a play/pause button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src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the URL of the audio file - </a:t>
            </a:r>
            <a:r>
              <a:rPr lang="en-US" sz="1400" b="1" dirty="0"/>
              <a:t>optional</a:t>
            </a:r>
            <a:r>
              <a:rPr lang="en-US" sz="1400" dirty="0"/>
              <a:t>. Typically, the &lt;source&gt; element with src attribute is used.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</a:t>
            </a:r>
            <a:r>
              <a:rPr lang="en-US" sz="1800" dirty="0" err="1"/>
              <a:t>autoplay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that the audio will start playing as soon as it is ready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loop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that the audio will start over again, every time it is finished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preload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if and how the author thinks the audio should be loaded when the page loads (</a:t>
            </a:r>
            <a:r>
              <a:rPr lang="en-US" sz="1400" dirty="0">
                <a:hlinkClick r:id="rId2"/>
              </a:rPr>
              <a:t>details here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muted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Specifies that the audio output should be muted</a:t>
            </a:r>
          </a:p>
        </p:txBody>
      </p:sp>
    </p:spTree>
    <p:extLst>
      <p:ext uri="{BB962C8B-B14F-4D97-AF65-F5344CB8AC3E}">
        <p14:creationId xmlns:p14="http://schemas.microsoft.com/office/powerpoint/2010/main" val="1463142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&lt;source&gt;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source element is used to specify multiple media resources for audio and video elements in HTML5. It is an empty element.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It is commonly used to serve the same media in multiple formats supported by different browsers.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Attributes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src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type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media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3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video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 specify the size of the video’s display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 err="1"/>
              <a:t>autoplay</a:t>
            </a:r>
            <a:r>
              <a:rPr lang="en-US" dirty="0"/>
              <a:t> and </a:t>
            </a:r>
            <a:r>
              <a:rPr lang="en-US" b="1" dirty="0"/>
              <a:t>loop</a:t>
            </a:r>
            <a:r>
              <a:rPr lang="en-US" dirty="0"/>
              <a:t> are additional attributes that can be used with the video tag.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7576" y="2332954"/>
            <a:ext cx="10023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&lt;figure&gt;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&lt;video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"320"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"240"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controls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/shared/fall-2016/int222/movie.mp4"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"video/mp4"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/shared/fall-2016/int222/movie.ogg"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"video/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ogg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       &lt;source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"https://scs.senecac.on.ca/~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patrick.crawford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/shared/fall-2016/int222/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movie.webm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"video/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webm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Your browser does not support the video tag / type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  &lt;/video&gt;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Video 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figcaption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&lt;/figure&gt;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4988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&lt;video&gt;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b="1" dirty="0"/>
              <a:t>&lt;video&gt; </a:t>
            </a:r>
            <a:r>
              <a:rPr lang="en-US" dirty="0"/>
              <a:t>Element shares many attributes with the </a:t>
            </a:r>
            <a:r>
              <a:rPr lang="en-US" b="1" dirty="0"/>
              <a:t>&lt;audio&gt; </a:t>
            </a:r>
            <a:r>
              <a:rPr lang="en-US" dirty="0"/>
              <a:t>element but has its own attributes: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height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width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poster</a:t>
            </a:r>
            <a:r>
              <a:rPr lang="en-US" dirty="0"/>
              <a:t> – specifies an image to show while the image is loading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3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Audio/Video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Audio file formats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mp3 audio format</a:t>
            </a:r>
            <a:r>
              <a:rPr lang="en-US" dirty="0"/>
              <a:t> (Wikipedia)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ogg audio/video format</a:t>
            </a:r>
            <a:r>
              <a:rPr lang="en-US" dirty="0"/>
              <a:t> (Wikipedia)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Video file formats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mp4 video format</a:t>
            </a:r>
            <a:r>
              <a:rPr lang="en-US" dirty="0"/>
              <a:t> (Wikipedia)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webm audio/video format</a:t>
            </a:r>
            <a:r>
              <a:rPr lang="en-US" dirty="0"/>
              <a:t> (Wikipedia)</a:t>
            </a:r>
          </a:p>
        </p:txBody>
      </p:sp>
    </p:spTree>
    <p:extLst>
      <p:ext uri="{BB962C8B-B14F-4D97-AF65-F5344CB8AC3E}">
        <p14:creationId xmlns:p14="http://schemas.microsoft.com/office/powerpoint/2010/main" val="369043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MDN - </a:t>
            </a:r>
            <a:r>
              <a:rPr lang="en-US" dirty="0">
                <a:hlinkClick r:id="rId2"/>
              </a:rPr>
              <a:t>HTML element reference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MDN - </a:t>
            </a:r>
            <a:r>
              <a:rPr lang="en-US" dirty="0">
                <a:hlinkClick r:id="rId3"/>
              </a:rPr>
              <a:t>Articles tagged: Multimedia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4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dirty="0"/>
              <a:t>More on HTML &amp; DOM (lists, tables)</a:t>
            </a:r>
          </a:p>
        </p:txBody>
      </p:sp>
    </p:spTree>
    <p:extLst>
      <p:ext uri="{BB962C8B-B14F-4D97-AF65-F5344CB8AC3E}">
        <p14:creationId xmlns:p14="http://schemas.microsoft.com/office/powerpoint/2010/main" val="1471661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Three types of list tags in HTML: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Unordered lists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Ordered lists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Definition lists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 </a:t>
            </a:r>
            <a:r>
              <a:rPr lang="en-US" dirty="0"/>
              <a:t>tag displays an unordered bulleted list. You can use CSS (</a:t>
            </a:r>
            <a:r>
              <a:rPr lang="en-US" b="1" dirty="0"/>
              <a:t>list-style-type</a:t>
            </a:r>
            <a:r>
              <a:rPr lang="en-US" dirty="0"/>
              <a:t> property) to control the bullet style.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&lt;li&gt; </a:t>
            </a:r>
            <a:r>
              <a:rPr lang="en-US" dirty="0"/>
              <a:t>tag is used to designate the individual list items in the list.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Both the 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 </a:t>
            </a:r>
            <a:r>
              <a:rPr lang="en-US" dirty="0"/>
              <a:t>and the </a:t>
            </a:r>
            <a:r>
              <a:rPr lang="en-US" b="1" dirty="0"/>
              <a:t>&lt;li&gt; </a:t>
            </a:r>
            <a:r>
              <a:rPr lang="en-US" dirty="0"/>
              <a:t>require a closing tag (</a:t>
            </a:r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&lt;/li&gt;</a:t>
            </a:r>
            <a:r>
              <a:rPr lang="en-US" dirty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52437" y="3512704"/>
          <a:ext cx="7128792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3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&gt;</a:t>
                      </a:r>
                      <a:endParaRPr lang="en-US" sz="16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an unordered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600" dirty="0"/>
                        <a:t>&lt;ul&gt; 	 </a:t>
                      </a:r>
                    </a:p>
                    <a:p>
                      <a:r>
                        <a:rPr lang="it-IT" sz="1600" dirty="0"/>
                        <a:t>   &lt;li&gt; ...... &lt;/li&gt;</a:t>
                      </a:r>
                    </a:p>
                    <a:p>
                      <a:r>
                        <a:rPr lang="it-IT" sz="1600" dirty="0"/>
                        <a:t>   &lt;li&gt; ...... &lt;/li&gt;</a:t>
                      </a:r>
                    </a:p>
                    <a:p>
                      <a:r>
                        <a:rPr lang="it-IT" sz="1600" dirty="0"/>
                        <a:t>    &lt;li&gt; ...... &lt;/li&gt;</a:t>
                      </a:r>
                    </a:p>
                    <a:p>
                      <a:r>
                        <a:rPr lang="it-IT" sz="1600" dirty="0"/>
                        <a:t>&lt;/ul&gt;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li</a:t>
                      </a:r>
                      <a:r>
                        <a:rPr lang="en-US" sz="1600" dirty="0"/>
                        <a:t>&gt;</a:t>
                      </a:r>
                      <a:endParaRPr lang="en-US" sz="16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9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 –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199" y="1987962"/>
            <a:ext cx="968393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4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an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Unordered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&lt;!--disc (default), or circle will work too --&gt;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list-style-type:square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one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two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three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four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0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</a:t>
            </a:r>
            <a:r>
              <a:rPr lang="en-US" dirty="0"/>
              <a:t>tag displays an ordered list. You can use CSS (</a:t>
            </a:r>
            <a:r>
              <a:rPr lang="en-US" b="1" dirty="0"/>
              <a:t>list-style-type</a:t>
            </a:r>
            <a:r>
              <a:rPr lang="en-US" dirty="0"/>
              <a:t> property) to control the sequence style.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&lt;li&gt; </a:t>
            </a:r>
            <a:r>
              <a:rPr lang="en-US" dirty="0"/>
              <a:t>tag is used to designate the individual list items in the list.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Both the </a:t>
            </a: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</a:t>
            </a:r>
            <a:r>
              <a:rPr lang="en-US" dirty="0"/>
              <a:t>and the </a:t>
            </a:r>
            <a:r>
              <a:rPr lang="en-US" b="1" dirty="0"/>
              <a:t>&lt;li&gt; </a:t>
            </a:r>
            <a:r>
              <a:rPr lang="en-US" dirty="0"/>
              <a:t>require a closing tag (</a:t>
            </a:r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&lt;/li&gt;</a:t>
            </a:r>
            <a:r>
              <a:rPr lang="en-US" dirty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00659" y="3454085"/>
          <a:ext cx="701040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ol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an 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600" dirty="0"/>
                        <a:t>&lt;ol&gt; 	 </a:t>
                      </a:r>
                    </a:p>
                    <a:p>
                      <a:r>
                        <a:rPr lang="it-IT" sz="1600" dirty="0"/>
                        <a:t>   &lt;li&gt; ...... &lt;/li&gt;</a:t>
                      </a:r>
                    </a:p>
                    <a:p>
                      <a:r>
                        <a:rPr lang="it-IT" sz="1600" dirty="0"/>
                        <a:t>   &lt;li&gt; ...... &lt;/li&gt;</a:t>
                      </a:r>
                    </a:p>
                    <a:p>
                      <a:r>
                        <a:rPr lang="it-IT" sz="1600" dirty="0"/>
                        <a:t>    &lt;li&gt; ...... &lt;/li&gt;</a:t>
                      </a:r>
                    </a:p>
                    <a:p>
                      <a:r>
                        <a:rPr lang="it-IT" sz="1600" dirty="0"/>
                        <a:t>&lt;/ol&gt;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li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9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 –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6947" y="1995832"/>
            <a:ext cx="97623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US" sz="14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&lt;meta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WEB222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is an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&lt;mark&gt;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Ordered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&lt;/mark&gt;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"3"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start="1" is the default --&gt;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one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two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three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item four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9015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9150</TotalTime>
  <Words>3682</Words>
  <Application>Microsoft Office PowerPoint</Application>
  <PresentationFormat>Widescreen</PresentationFormat>
  <Paragraphs>508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Retrospect</vt:lpstr>
      <vt:lpstr>WEB222</vt:lpstr>
      <vt:lpstr>Announcements</vt:lpstr>
      <vt:lpstr>Agenda</vt:lpstr>
      <vt:lpstr>Part 1</vt:lpstr>
      <vt:lpstr>HTML List Tags</vt:lpstr>
      <vt:lpstr>Unordered lists</vt:lpstr>
      <vt:lpstr>Unordered lists – Example </vt:lpstr>
      <vt:lpstr>Ordered lists</vt:lpstr>
      <vt:lpstr>Ordered lists – Example </vt:lpstr>
      <vt:lpstr>Definition lists</vt:lpstr>
      <vt:lpstr>Definition lists</vt:lpstr>
      <vt:lpstr>Definition lists - Example</vt:lpstr>
      <vt:lpstr>Nested lists</vt:lpstr>
      <vt:lpstr>Nested lists – Full example</vt:lpstr>
      <vt:lpstr>Using the DOM to generate lists</vt:lpstr>
      <vt:lpstr>HTML Table</vt:lpstr>
      <vt:lpstr>Table Structure</vt:lpstr>
      <vt:lpstr>&lt;table&gt; Attributes – border</vt:lpstr>
      <vt:lpstr>&lt;td&gt; &amp; &lt;th&gt; Attributes – rowspan</vt:lpstr>
      <vt:lpstr>&lt;td&gt; &amp; &lt;th&gt; Attributes – rowspan</vt:lpstr>
      <vt:lpstr>&lt;td&gt; &amp; &lt;th&gt; Attributes – colspan</vt:lpstr>
      <vt:lpstr>&lt;td&gt; &amp; &lt;th&gt; Attributes – colspan</vt:lpstr>
      <vt:lpstr>Table with thead, tbody and tfoot tags</vt:lpstr>
      <vt:lpstr>Table with thead, tbody and tfoot tags</vt:lpstr>
      <vt:lpstr>Using the DOM to populate tables</vt:lpstr>
      <vt:lpstr>Part 2</vt:lpstr>
      <vt:lpstr>HTML Image</vt:lpstr>
      <vt:lpstr>Image Links and Image Maps</vt:lpstr>
      <vt:lpstr>Image Map - Example</vt:lpstr>
      <vt:lpstr>Updating the DOM with Images</vt:lpstr>
      <vt:lpstr>HTML5 - &lt;figure&gt; and &lt;figcaption&gt; tags</vt:lpstr>
      <vt:lpstr>&lt;audio&gt; and &lt;video&gt; tags</vt:lpstr>
      <vt:lpstr>HTML5 &lt;audio&gt; Tags</vt:lpstr>
      <vt:lpstr>Attributes of &lt;audio&gt; Elements</vt:lpstr>
      <vt:lpstr>The &lt;source&gt; element</vt:lpstr>
      <vt:lpstr>HTML5 video Tags</vt:lpstr>
      <vt:lpstr>Attributes of &lt;video&gt; Element</vt:lpstr>
      <vt:lpstr>About Audio/Video Formats</vt:lpstr>
      <vt:lpstr>Resource Links</vt:lpstr>
      <vt:lpstr>Questions? 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malam</cp:lastModifiedBy>
  <cp:revision>353</cp:revision>
  <cp:lastPrinted>2016-01-07T17:03:32Z</cp:lastPrinted>
  <dcterms:created xsi:type="dcterms:W3CDTF">2015-09-07T20:55:59Z</dcterms:created>
  <dcterms:modified xsi:type="dcterms:W3CDTF">2017-05-31T00:49:38Z</dcterms:modified>
</cp:coreProperties>
</file>