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5" r:id="rId2"/>
    <p:sldId id="289" r:id="rId3"/>
    <p:sldId id="274" r:id="rId4"/>
    <p:sldId id="290" r:id="rId5"/>
    <p:sldId id="291" r:id="rId6"/>
    <p:sldId id="292" r:id="rId7"/>
    <p:sldId id="304" r:id="rId8"/>
    <p:sldId id="300" r:id="rId9"/>
    <p:sldId id="301" r:id="rId10"/>
    <p:sldId id="302" r:id="rId11"/>
    <p:sldId id="303" r:id="rId12"/>
    <p:sldId id="299" r:id="rId13"/>
    <p:sldId id="305" r:id="rId14"/>
    <p:sldId id="306" r:id="rId15"/>
    <p:sldId id="307" r:id="rId16"/>
    <p:sldId id="296" r:id="rId17"/>
    <p:sldId id="309" r:id="rId18"/>
    <p:sldId id="310" r:id="rId19"/>
    <p:sldId id="311" r:id="rId20"/>
    <p:sldId id="321" r:id="rId21"/>
    <p:sldId id="312" r:id="rId22"/>
    <p:sldId id="313" r:id="rId23"/>
    <p:sldId id="315" r:id="rId24"/>
    <p:sldId id="316" r:id="rId25"/>
    <p:sldId id="317" r:id="rId26"/>
    <p:sldId id="318" r:id="rId27"/>
    <p:sldId id="320"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95" autoAdjust="0"/>
  </p:normalViewPr>
  <p:slideViewPr>
    <p:cSldViewPr>
      <p:cViewPr varScale="1">
        <p:scale>
          <a:sx n="86" d="100"/>
          <a:sy n="86" d="100"/>
        </p:scale>
        <p:origin x="424" y="64"/>
      </p:cViewPr>
      <p:guideLst>
        <p:guide pos="3840"/>
        <p:guide pos="6816"/>
        <p:guide pos="816"/>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41048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3827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majority</a:t>
            </a:r>
            <a:r>
              <a:rPr lang="en-CA" baseline="0" dirty="0"/>
              <a:t> of rural areas in Canada still have dial up speeds. Don’t forget this!!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56184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talk more about MAC spoofing or ARP Cache poisoning in later lectures.</a:t>
            </a:r>
          </a:p>
          <a:p>
            <a:endParaRPr lang="en-CA" dirty="0"/>
          </a:p>
          <a:p>
            <a:r>
              <a:rPr lang="en-CA" dirty="0"/>
              <a:t>On a local area network, the IP address is not used, only the 48bit physical or Ethernet address. The ARP Cache maintains a mapping of IP addresses to Ethernet addresses, like DNS keeps a mapping of domain names to IP addresses.  If an attack can over-write the Ethernet addresses of two or more victims he/she can place themselves in the middle of a conversation.</a:t>
            </a:r>
          </a:p>
        </p:txBody>
      </p:sp>
      <p:sp>
        <p:nvSpPr>
          <p:cNvPr id="4" name="Slide Number Placeholder 3"/>
          <p:cNvSpPr>
            <a:spLocks noGrp="1"/>
          </p:cNvSpPr>
          <p:nvPr>
            <p:ph type="sldNum" sz="quarter" idx="10"/>
          </p:nvPr>
        </p:nvSpPr>
        <p:spPr/>
        <p:txBody>
          <a:bodyPr/>
          <a:lstStyle/>
          <a:p>
            <a:fld id="{7FB667E1-E601-4AAF-B95C-B25720D70A60}" type="slidenum">
              <a:rPr lang="en-CA" smtClean="0"/>
              <a:t>18</a:t>
            </a:fld>
            <a:endParaRPr lang="en-CA"/>
          </a:p>
        </p:txBody>
      </p:sp>
    </p:spTree>
    <p:extLst>
      <p:ext uri="{BB962C8B-B14F-4D97-AF65-F5344CB8AC3E}">
        <p14:creationId xmlns:p14="http://schemas.microsoft.com/office/powerpoint/2010/main" val="11766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By network he meant that the cloud is now our computer. Let’s take a brief history of Communication Networks to understand how we got to this stage.</a:t>
            </a:r>
          </a:p>
        </p:txBody>
      </p:sp>
      <p:sp>
        <p:nvSpPr>
          <p:cNvPr id="4" name="Slide Number Placeholder 3"/>
          <p:cNvSpPr>
            <a:spLocks noGrp="1"/>
          </p:cNvSpPr>
          <p:nvPr>
            <p:ph type="sldNum" sz="quarter" idx="10"/>
          </p:nvPr>
        </p:nvSpPr>
        <p:spPr/>
        <p:txBody>
          <a:bodyPr/>
          <a:lstStyle/>
          <a:p>
            <a:fld id="{7FB667E1-E601-4AAF-B95C-B25720D70A60}" type="slidenum">
              <a:rPr lang="en-CA" smtClean="0"/>
              <a:t>19</a:t>
            </a:fld>
            <a:endParaRPr lang="en-CA"/>
          </a:p>
        </p:txBody>
      </p:sp>
    </p:spTree>
    <p:extLst>
      <p:ext uri="{BB962C8B-B14F-4D97-AF65-F5344CB8AC3E}">
        <p14:creationId xmlns:p14="http://schemas.microsoft.com/office/powerpoint/2010/main" val="14179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0056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5/17/2020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5/17/2020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5/17/2020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5/17/2020</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5/17/2020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5/17/2020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5/17/2020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5/17/2020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5/17/2020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5/17/2020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www2.technologyreview.com/article/418545/tr10-cloud-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my.senecacollege.ca/" TargetMode="External"/><Relationship Id="rId2" Type="http://schemas.openxmlformats.org/officeDocument/2006/relationships/hyperlink" Target="https://ict.senecacollege.ca/course/dcf2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1 | Introduction to Course and Data Communication Networks</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Networking :</a:t>
            </a:r>
          </a:p>
          <a:p>
            <a:r>
              <a:rPr lang="en-US" dirty="0"/>
              <a:t>“begins when point-to-point circuits are joined together into a collection of computers for the exchange information and the sharing of resources.”</a:t>
            </a:r>
            <a:endParaRPr lang="en-CA" dirty="0"/>
          </a:p>
          <a:p>
            <a:endParaRPr lang="en-US" dirty="0"/>
          </a:p>
        </p:txBody>
      </p:sp>
      <p:pic>
        <p:nvPicPr>
          <p:cNvPr id="4" name="Picture 3" descr="external image Network_mobi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412776"/>
            <a:ext cx="4956043" cy="3717032"/>
          </a:xfrm>
          <a:prstGeom prst="rect">
            <a:avLst/>
          </a:prstGeom>
        </p:spPr>
      </p:pic>
    </p:spTree>
    <p:extLst>
      <p:ext uri="{BB962C8B-B14F-4D97-AF65-F5344CB8AC3E}">
        <p14:creationId xmlns:p14="http://schemas.microsoft.com/office/powerpoint/2010/main" val="31009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41120" y="1901953"/>
            <a:ext cx="3530744" cy="1959096"/>
          </a:xfrm>
        </p:spPr>
        <p:txBody>
          <a:bodyPr/>
          <a:lstStyle/>
          <a:p>
            <a:r>
              <a:rPr lang="en-CA" dirty="0"/>
              <a:t>Data Communications is concerned with bits and bytes of digital data getting from point A to point B across a direct link.</a:t>
            </a:r>
          </a:p>
          <a:p>
            <a:endParaRPr lang="en-US" dirty="0"/>
          </a:p>
        </p:txBody>
      </p:sp>
      <p:pic>
        <p:nvPicPr>
          <p:cNvPr id="5" name="Picture 4" descr="Bits And Bytes - CS205 - Fundamentals &amp; Issues of Using the Intern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83031"/>
            <a:ext cx="4032448" cy="2016224"/>
          </a:xfrm>
          <a:prstGeom prst="rect">
            <a:avLst/>
          </a:prstGeom>
        </p:spPr>
      </p:pic>
      <p:sp>
        <p:nvSpPr>
          <p:cNvPr id="6" name="Content Placeholder 2"/>
          <p:cNvSpPr txBox="1">
            <a:spLocks/>
          </p:cNvSpPr>
          <p:nvPr/>
        </p:nvSpPr>
        <p:spPr>
          <a:xfrm>
            <a:off x="1341120" y="4135532"/>
            <a:ext cx="3530744" cy="195909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Networking is concerned with the interoperability and exchange of information among applications</a:t>
            </a:r>
          </a:p>
          <a:p>
            <a:endParaRPr lang="en-US" dirty="0"/>
          </a:p>
        </p:txBody>
      </p:sp>
      <p:pic>
        <p:nvPicPr>
          <p:cNvPr id="10" name="Picture 9" descr="... be able to be easily added as a device supported by Exchange 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3464013"/>
            <a:ext cx="3755678" cy="3038175"/>
          </a:xfrm>
          <a:prstGeom prst="rect">
            <a:avLst/>
          </a:prstGeom>
        </p:spPr>
      </p:pic>
    </p:spTree>
    <p:extLst>
      <p:ext uri="{BB962C8B-B14F-4D97-AF65-F5344CB8AC3E}">
        <p14:creationId xmlns:p14="http://schemas.microsoft.com/office/powerpoint/2010/main" val="28461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5BB78"/>
                                      </p:to>
                                    </p:animClr>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6">
                                            <p:txEl>
                                              <p:pRg st="0" end="0"/>
                                            </p:txEl>
                                          </p:spTgt>
                                        </p:tgtEl>
                                        <p:attrNameLst>
                                          <p:attrName>style.color</p:attrName>
                                        </p:attrNameLst>
                                      </p:cBhvr>
                                      <p:to>
                                        <a:srgbClr val="BD6C0C"/>
                                      </p:to>
                                    </p:animClr>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Communications v Networking</a:t>
            </a:r>
          </a:p>
        </p:txBody>
      </p:sp>
      <p:sp>
        <p:nvSpPr>
          <p:cNvPr id="3" name="Content Placeholder 2"/>
          <p:cNvSpPr>
            <a:spLocks noGrp="1"/>
          </p:cNvSpPr>
          <p:nvPr>
            <p:ph type="body" idx="1"/>
          </p:nvPr>
        </p:nvSpPr>
        <p:spPr/>
        <p:txBody>
          <a:bodyPr/>
          <a:lstStyle/>
          <a:p>
            <a:pPr lvl="0"/>
            <a:r>
              <a:rPr lang="en-US" b="1" dirty="0"/>
              <a:t>I’m a programmer, why do I need to know about data communications</a:t>
            </a:r>
            <a:r>
              <a:rPr lang="en-US" dirty="0"/>
              <a:t>? </a:t>
            </a:r>
          </a:p>
        </p:txBody>
      </p:sp>
    </p:spTree>
    <p:extLst>
      <p:ext uri="{BB962C8B-B14F-4D97-AF65-F5344CB8AC3E}">
        <p14:creationId xmlns:p14="http://schemas.microsoft.com/office/powerpoint/2010/main" val="27679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Programmers need to know what happens in the 	network cloud to write useful applications</a:t>
            </a:r>
            <a:r>
              <a:rPr lang="en-US" dirty="0"/>
              <a:t>.</a:t>
            </a:r>
            <a:br>
              <a:rPr lang="en-CA" dirty="0"/>
            </a:br>
            <a:endParaRPr lang="en-US" dirty="0"/>
          </a:p>
        </p:txBody>
      </p:sp>
      <p:sp>
        <p:nvSpPr>
          <p:cNvPr id="3" name="Content Placeholder 2"/>
          <p:cNvSpPr>
            <a:spLocks noGrp="1"/>
          </p:cNvSpPr>
          <p:nvPr>
            <p:ph idx="1"/>
          </p:nvPr>
        </p:nvSpPr>
        <p:spPr>
          <a:xfrm>
            <a:off x="1341120" y="1901952"/>
            <a:ext cx="6267048" cy="4119336"/>
          </a:xfrm>
        </p:spPr>
        <p:txBody>
          <a:bodyPr>
            <a:normAutofit/>
          </a:bodyPr>
          <a:lstStyle/>
          <a:p>
            <a:r>
              <a:rPr lang="en-CA" dirty="0"/>
              <a:t>Early days of networking not necessary for programmers to understand networking</a:t>
            </a:r>
          </a:p>
          <a:p>
            <a:r>
              <a:rPr lang="en-CA" dirty="0"/>
              <a:t>Today programming and networking “converging”</a:t>
            </a:r>
          </a:p>
          <a:p>
            <a:r>
              <a:rPr lang="en-US" dirty="0"/>
              <a:t>Program code and data no longer on same machine. Now stored on different machines. </a:t>
            </a:r>
          </a:p>
          <a:p>
            <a:r>
              <a:rPr lang="en-US" dirty="0"/>
              <a:t>To write effective programs, programmers need to understand how the network is structured</a:t>
            </a:r>
          </a:p>
          <a:p>
            <a:r>
              <a:rPr lang="en-US" dirty="0"/>
              <a:t>Networking personnel must understand programming in order to set up the ACLs properly </a:t>
            </a:r>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Tree>
    <p:extLst>
      <p:ext uri="{BB962C8B-B14F-4D97-AF65-F5344CB8AC3E}">
        <p14:creationId xmlns:p14="http://schemas.microsoft.com/office/powerpoint/2010/main" val="31462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How many bits and how long to transport one 81/2 X 11 page of information?</a:t>
            </a:r>
            <a:endParaRPr lang="en-US" dirty="0"/>
          </a:p>
        </p:txBody>
      </p:sp>
      <p:sp>
        <p:nvSpPr>
          <p:cNvPr id="3" name="Content Placeholder 2"/>
          <p:cNvSpPr>
            <a:spLocks noGrp="1"/>
          </p:cNvSpPr>
          <p:nvPr>
            <p:ph idx="1"/>
          </p:nvPr>
        </p:nvSpPr>
        <p:spPr>
          <a:xfrm>
            <a:off x="1341120" y="1901952"/>
            <a:ext cx="6267048" cy="3038687"/>
          </a:xfrm>
        </p:spPr>
        <p:txBody>
          <a:bodyPr>
            <a:normAutofit/>
          </a:bodyPr>
          <a:lstStyle/>
          <a:p>
            <a:r>
              <a:rPr lang="en-US" dirty="0"/>
              <a:t>10 characters X 6.5 inches X 27 lines  = 1,755 characters</a:t>
            </a:r>
            <a:endParaRPr lang="en-CA" dirty="0"/>
          </a:p>
          <a:p>
            <a:r>
              <a:rPr lang="en-US" dirty="0"/>
              <a:t>Using </a:t>
            </a:r>
            <a:r>
              <a:rPr lang="en-US" dirty="0" err="1"/>
              <a:t>UniCode</a:t>
            </a:r>
            <a:r>
              <a:rPr lang="en-US" dirty="0"/>
              <a:t> encoding:</a:t>
            </a:r>
            <a:br>
              <a:rPr lang="en-US" dirty="0"/>
            </a:br>
            <a:r>
              <a:rPr lang="en-US" dirty="0"/>
              <a:t> 1755 characters X 16 bits = 28,080 bits per page</a:t>
            </a:r>
            <a:endParaRPr lang="en-CA" dirty="0"/>
          </a:p>
          <a:p>
            <a:r>
              <a:rPr lang="en-US" dirty="0"/>
              <a:t>How long will it take to transmit?</a:t>
            </a:r>
            <a:endParaRPr lang="en-CA" dirty="0"/>
          </a:p>
          <a:p>
            <a:pPr lvl="1"/>
            <a:r>
              <a:rPr lang="en-US" dirty="0"/>
              <a:t>Dialup @ 56000 bps  = 28,080 / 56000 =0.5 seconds approximately</a:t>
            </a:r>
            <a:endParaRPr lang="en-CA" dirty="0"/>
          </a:p>
          <a:p>
            <a:pPr lvl="1"/>
            <a:r>
              <a:rPr lang="en-US" dirty="0"/>
              <a:t>4G @ 1.5Mbps =  28,080 / 1500000 = 0.019 approximately</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5039596"/>
            <a:ext cx="88537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 properly design a mobile application the programmer must be able to </a:t>
            </a:r>
            <a:r>
              <a:rPr lang="en-US" dirty="0"/>
              <a:t>estimate the total amount of data to be transmitted within a particular time period (seconds, minutes, hours) to know how much throughput is needed by the network</a:t>
            </a:r>
            <a:endParaRPr lang="en-CA" dirty="0"/>
          </a:p>
        </p:txBody>
      </p:sp>
    </p:spTree>
    <p:extLst>
      <p:ext uri="{BB962C8B-B14F-4D97-AF65-F5344CB8AC3E}">
        <p14:creationId xmlns:p14="http://schemas.microsoft.com/office/powerpoint/2010/main" val="366564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3" end="3"/>
                                            </p:txEl>
                                          </p:spTgt>
                                        </p:tgtEl>
                                        <p:attrNameLst>
                                          <p:attrName>style.color</p:attrName>
                                        </p:attrNameLst>
                                      </p:cBhvr>
                                      <p:to>
                                        <a:srgbClr val="BD6C0C"/>
                                      </p:to>
                                    </p:animClr>
                                  </p:childTnLst>
                                </p:cTn>
                              </p:par>
                              <p:par>
                                <p:cTn id="17" presetID="3" presetClass="emph" presetSubtype="2" fill="hold" grpId="0" nodeType="withEffect">
                                  <p:stCondLst>
                                    <p:cond delay="0"/>
                                  </p:stCondLst>
                                  <p:childTnLst>
                                    <p:animClr clrSpc="rgb" dir="cw">
                                      <p:cBhvr override="childStyle">
                                        <p:cTn id="18" dur="2000" fill="hold"/>
                                        <p:tgtEl>
                                          <p:spTgt spid="3">
                                            <p:txEl>
                                              <p:pRg st="4" end="4"/>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speed is affected by:</a:t>
            </a:r>
          </a:p>
        </p:txBody>
      </p:sp>
      <p:sp>
        <p:nvSpPr>
          <p:cNvPr id="3" name="Content Placeholder 2"/>
          <p:cNvSpPr>
            <a:spLocks noGrp="1"/>
          </p:cNvSpPr>
          <p:nvPr>
            <p:ph idx="1"/>
          </p:nvPr>
        </p:nvSpPr>
        <p:spPr>
          <a:xfrm>
            <a:off x="1341120" y="1901952"/>
            <a:ext cx="6267048" cy="3038687"/>
          </a:xfrm>
        </p:spPr>
        <p:txBody>
          <a:bodyPr>
            <a:normAutofit fontScale="92500" lnSpcReduction="10000"/>
          </a:bodyPr>
          <a:lstStyle/>
          <a:p>
            <a:pPr lvl="0"/>
            <a:r>
              <a:rPr lang="en-US" dirty="0"/>
              <a:t>Weather – rain or snow can slows the network</a:t>
            </a:r>
            <a:endParaRPr lang="en-CA" dirty="0"/>
          </a:p>
          <a:p>
            <a:pPr lvl="0"/>
            <a:r>
              <a:rPr lang="en-US" dirty="0"/>
              <a:t>Bandwidth is share so the more users the slower the network</a:t>
            </a:r>
            <a:endParaRPr lang="en-CA" dirty="0"/>
          </a:p>
          <a:p>
            <a:pPr lvl="0"/>
            <a:r>
              <a:rPr lang="en-US" dirty="0"/>
              <a:t>Distance from Cell tower – the further way the slower the network</a:t>
            </a:r>
            <a:endParaRPr lang="en-CA" dirty="0"/>
          </a:p>
          <a:p>
            <a:pPr lvl="0"/>
            <a:r>
              <a:rPr lang="en-US" dirty="0"/>
              <a:t>Amount of Network Congestion – latency at towers and routers slows the network</a:t>
            </a:r>
            <a:endParaRPr lang="en-CA" dirty="0"/>
          </a:p>
          <a:p>
            <a:pPr marL="45720" indent="0">
              <a:buNone/>
            </a:pPr>
            <a:r>
              <a:rPr lang="en-US" dirty="0"/>
              <a:t>  </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4417945"/>
            <a:ext cx="8853724" cy="148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understanding the layers of abstraction below the network level you will be better able to write and to troubleshoot a network application.  </a:t>
            </a:r>
            <a:br>
              <a:rPr lang="en-US" dirty="0"/>
            </a:br>
            <a:br>
              <a:rPr lang="en-US" dirty="0"/>
            </a:br>
            <a:r>
              <a:rPr lang="en-US" b="1" dirty="0"/>
              <a:t>The goal is for you to be a more productive programmer.</a:t>
            </a:r>
            <a:endParaRPr lang="en-CA" dirty="0"/>
          </a:p>
          <a:p>
            <a:pPr algn="ctr"/>
            <a:endParaRPr lang="en-CA" dirty="0"/>
          </a:p>
        </p:txBody>
      </p:sp>
    </p:spTree>
    <p:extLst>
      <p:ext uri="{BB962C8B-B14F-4D97-AF65-F5344CB8AC3E}">
        <p14:creationId xmlns:p14="http://schemas.microsoft.com/office/powerpoint/2010/main" val="36113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nchor="b">
            <a:normAutofit/>
          </a:bodyPr>
          <a:lstStyle/>
          <a:p>
            <a:r>
              <a:rPr lang="en-US" dirty="0"/>
              <a:t>Canadian Network Speeds Summary</a:t>
            </a:r>
          </a:p>
        </p:txBody>
      </p:sp>
      <p:pic>
        <p:nvPicPr>
          <p:cNvPr id="5" name="Picture 4">
            <a:extLst>
              <a:ext uri="{FF2B5EF4-FFF2-40B4-BE49-F238E27FC236}">
                <a16:creationId xmlns:a16="http://schemas.microsoft.com/office/drawing/2014/main" id="{DC3C5BF1-3507-4A44-B6B8-90C931874E75}"/>
              </a:ext>
            </a:extLst>
          </p:cNvPr>
          <p:cNvPicPr/>
          <p:nvPr/>
        </p:nvPicPr>
        <p:blipFill>
          <a:blip r:embed="rId3"/>
          <a:stretch>
            <a:fillRect/>
          </a:stretch>
        </p:blipFill>
        <p:spPr>
          <a:xfrm>
            <a:off x="1341120" y="1103839"/>
            <a:ext cx="9651424" cy="3941052"/>
          </a:xfrm>
          <a:prstGeom prst="rect">
            <a:avLst/>
          </a:prstGeom>
          <a:noFill/>
        </p:spPr>
      </p:pic>
      <p:pic>
        <p:nvPicPr>
          <p:cNvPr id="10" name="Picture 9">
            <a:extLst>
              <a:ext uri="{FF2B5EF4-FFF2-40B4-BE49-F238E27FC236}">
                <a16:creationId xmlns:a16="http://schemas.microsoft.com/office/drawing/2014/main" id="{C21E3FBB-6EFC-421F-8DEF-1045DFCEC6B1}"/>
              </a:ext>
            </a:extLst>
          </p:cNvPr>
          <p:cNvPicPr>
            <a:picLocks noChangeAspect="1"/>
          </p:cNvPicPr>
          <p:nvPr/>
        </p:nvPicPr>
        <p:blipFill>
          <a:blip r:embed="rId4"/>
          <a:stretch>
            <a:fillRect/>
          </a:stretch>
        </p:blipFill>
        <p:spPr>
          <a:xfrm>
            <a:off x="1775520" y="5157192"/>
            <a:ext cx="5544616" cy="1400643"/>
          </a:xfrm>
          <a:prstGeom prst="rect">
            <a:avLst/>
          </a:prstGeom>
        </p:spPr>
      </p:pic>
      <p:sp>
        <p:nvSpPr>
          <p:cNvPr id="11" name="TextBox 10">
            <a:extLst>
              <a:ext uri="{FF2B5EF4-FFF2-40B4-BE49-F238E27FC236}">
                <a16:creationId xmlns:a16="http://schemas.microsoft.com/office/drawing/2014/main" id="{CFC5AA4C-FC02-4B35-9261-33202E7463A4}"/>
              </a:ext>
            </a:extLst>
          </p:cNvPr>
          <p:cNvSpPr txBox="1"/>
          <p:nvPr/>
        </p:nvSpPr>
        <p:spPr>
          <a:xfrm>
            <a:off x="695400" y="5373216"/>
            <a:ext cx="902811" cy="369332"/>
          </a:xfrm>
          <a:prstGeom prst="rect">
            <a:avLst/>
          </a:prstGeom>
          <a:noFill/>
        </p:spPr>
        <p:txBody>
          <a:bodyPr wrap="none" rtlCol="0">
            <a:spAutoFit/>
          </a:bodyPr>
          <a:lstStyle/>
          <a:p>
            <a:r>
              <a:rPr lang="en-CA" dirty="0"/>
              <a:t>Legend</a:t>
            </a:r>
          </a:p>
        </p:txBody>
      </p:sp>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844824"/>
            <a:ext cx="5400600" cy="4392488"/>
          </a:xfrm>
        </p:spPr>
        <p:txBody>
          <a:bodyPr>
            <a:normAutofit/>
          </a:bodyPr>
          <a:lstStyle/>
          <a:p>
            <a:r>
              <a:rPr lang="en-US" dirty="0"/>
              <a:t>Writing secure applications means you understand how hackers can exploit applications for malicious purposes</a:t>
            </a:r>
          </a:p>
          <a:p>
            <a:r>
              <a:rPr lang="en-US" dirty="0"/>
              <a:t> Programmers need to understand how hackers will try and use the application in ways it was not intended. </a:t>
            </a:r>
          </a:p>
          <a:p>
            <a:r>
              <a:rPr lang="en-US" dirty="0"/>
              <a:t>Buffer Overflow, SQL infection attacks are examples where the programmer was overly trusting of user input.</a:t>
            </a:r>
          </a:p>
        </p:txBody>
      </p:sp>
      <p:pic>
        <p:nvPicPr>
          <p:cNvPr id="6" name="Picture 5" descr="Un montón de hackers se disponen a tumbar los populares router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1556792"/>
            <a:ext cx="4626352" cy="3987593"/>
          </a:xfrm>
          <a:prstGeom prst="rect">
            <a:avLst/>
          </a:prstGeom>
        </p:spPr>
      </p:pic>
    </p:spTree>
    <p:extLst>
      <p:ext uri="{BB962C8B-B14F-4D97-AF65-F5344CB8AC3E}">
        <p14:creationId xmlns:p14="http://schemas.microsoft.com/office/powerpoint/2010/main" val="162904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340768"/>
            <a:ext cx="4824536" cy="5184576"/>
          </a:xfrm>
        </p:spPr>
        <p:txBody>
          <a:bodyPr>
            <a:normAutofit/>
          </a:bodyPr>
          <a:lstStyle/>
          <a:p>
            <a:r>
              <a:rPr lang="en-US" dirty="0"/>
              <a:t>Everyone knows about IP address such as 192.168.0.1, but as programmers, we need to understand the process of using sockets in applications and how application data can be changed by malicious individuals.</a:t>
            </a:r>
          </a:p>
          <a:p>
            <a:r>
              <a:rPr lang="en-US" dirty="0"/>
              <a:t>A good mobile application will have a “choke-point” where all input data will be checked to ensure the data is in the format and length expected by the application.</a:t>
            </a:r>
          </a:p>
          <a:p>
            <a:r>
              <a:rPr lang="en-US" dirty="0"/>
              <a:t> And if not, how to sanitize the input using stored procedures or regular expressions</a:t>
            </a:r>
          </a:p>
          <a:p>
            <a:r>
              <a:rPr lang="en-US" dirty="0"/>
              <a:t>A common exploit is MAC spoofing or ARP Cache poisoning</a:t>
            </a:r>
          </a:p>
        </p:txBody>
      </p:sp>
      <p:pic>
        <p:nvPicPr>
          <p:cNvPr id="5" name="Picture 4"/>
          <p:cNvPicPr/>
          <p:nvPr/>
        </p:nvPicPr>
        <p:blipFill>
          <a:blip r:embed="rId3"/>
          <a:stretch>
            <a:fillRect/>
          </a:stretch>
        </p:blipFill>
        <p:spPr>
          <a:xfrm>
            <a:off x="6096000" y="1452833"/>
            <a:ext cx="5995174" cy="4168358"/>
          </a:xfrm>
          <a:prstGeom prst="rect">
            <a:avLst/>
          </a:prstGeom>
        </p:spPr>
      </p:pic>
    </p:spTree>
    <p:extLst>
      <p:ext uri="{BB962C8B-B14F-4D97-AF65-F5344CB8AC3E}">
        <p14:creationId xmlns:p14="http://schemas.microsoft.com/office/powerpoint/2010/main" val="19175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052736"/>
            <a:ext cx="9509760" cy="1233424"/>
          </a:xfrm>
        </p:spPr>
        <p:txBody>
          <a:bodyPr>
            <a:normAutofit fontScale="90000"/>
          </a:bodyPr>
          <a:lstStyle/>
          <a:p>
            <a:r>
              <a:rPr lang="en-US" b="1" dirty="0"/>
              <a:t>3.	John Gage has described the IT environment of 	today as “The network is the computer.”</a:t>
            </a:r>
            <a:br>
              <a:rPr lang="en-CA" dirty="0"/>
            </a:br>
            <a:br>
              <a:rPr lang="en-CA" dirty="0"/>
            </a:br>
            <a:endParaRPr lang="en-US" dirty="0"/>
          </a:p>
        </p:txBody>
      </p:sp>
      <p:pic>
        <p:nvPicPr>
          <p:cNvPr id="4" name="Picture 3" descr="Cloud computing by gsagri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0735" y="1337458"/>
            <a:ext cx="3723817" cy="3675718"/>
          </a:xfrm>
          <a:prstGeom prst="rect">
            <a:avLst/>
          </a:prstGeom>
        </p:spPr>
      </p:pic>
      <p:sp>
        <p:nvSpPr>
          <p:cNvPr id="6" name="Content Placeholder 2"/>
          <p:cNvSpPr txBox="1">
            <a:spLocks/>
          </p:cNvSpPr>
          <p:nvPr/>
        </p:nvSpPr>
        <p:spPr>
          <a:xfrm>
            <a:off x="1559496" y="2348880"/>
            <a:ext cx="4680520" cy="36724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The Cloud is now a development platform</a:t>
            </a:r>
          </a:p>
          <a:p>
            <a:r>
              <a:rPr lang="en-US" dirty="0"/>
              <a:t> The cloud can run programs and store data just like the computer</a:t>
            </a:r>
          </a:p>
          <a:p>
            <a:r>
              <a:rPr lang="en-US" dirty="0"/>
              <a:t>And through virtualization the cloud is a network of thousands of computers with unparalleled processing power.  </a:t>
            </a:r>
          </a:p>
        </p:txBody>
      </p:sp>
    </p:spTree>
    <p:extLst>
      <p:ext uri="{BB962C8B-B14F-4D97-AF65-F5344CB8AC3E}">
        <p14:creationId xmlns:p14="http://schemas.microsoft.com/office/powerpoint/2010/main" val="26311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400" dirty="0"/>
              <a:t>Overview of Course and Expectations</a:t>
            </a:r>
          </a:p>
          <a:p>
            <a:r>
              <a:rPr lang="en-US" sz="2400" dirty="0"/>
              <a:t>Understanding basic terminology – Data Communications v Networking</a:t>
            </a:r>
          </a:p>
          <a:p>
            <a:r>
              <a:rPr lang="en-US" sz="2400" dirty="0"/>
              <a:t>Why do programmers need to understand data communications?</a:t>
            </a:r>
          </a:p>
          <a:p>
            <a:r>
              <a:rPr lang="en-US" sz="2400" dirty="0"/>
              <a:t>Brief history of Data Communication Networks</a:t>
            </a:r>
          </a:p>
          <a:p>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Communication Networks</a:t>
            </a:r>
          </a:p>
        </p:txBody>
      </p:sp>
      <p:sp>
        <p:nvSpPr>
          <p:cNvPr id="3" name="Content Placeholder 2"/>
          <p:cNvSpPr>
            <a:spLocks noGrp="1"/>
          </p:cNvSpPr>
          <p:nvPr>
            <p:ph type="body" idx="1"/>
          </p:nvPr>
        </p:nvSpPr>
        <p:spPr/>
        <p:txBody>
          <a:bodyPr/>
          <a:lstStyle/>
          <a:p>
            <a:pPr lvl="0"/>
            <a:r>
              <a:rPr lang="en-US" b="1" dirty="0"/>
              <a:t>A Brief History</a:t>
            </a:r>
            <a:endParaRPr lang="en-US" dirty="0"/>
          </a:p>
        </p:txBody>
      </p:sp>
    </p:spTree>
    <p:extLst>
      <p:ext uri="{BB962C8B-B14F-4D97-AF65-F5344CB8AC3E}">
        <p14:creationId xmlns:p14="http://schemas.microsoft.com/office/powerpoint/2010/main" val="291870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9509760" cy="1417402"/>
          </a:xfrm>
        </p:spPr>
        <p:txBody>
          <a:bodyPr>
            <a:normAutofit fontScale="90000"/>
          </a:bodyPr>
          <a:lstStyle/>
          <a:p>
            <a:r>
              <a:rPr lang="en-US" b="1" dirty="0"/>
              <a:t>Host to Mainframe: 1950-1979</a:t>
            </a:r>
            <a:br>
              <a:rPr lang="en-US" b="1" dirty="0"/>
            </a:b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139321"/>
          </a:xfrm>
          <a:prstGeom prst="rect">
            <a:avLst/>
          </a:prstGeom>
        </p:spPr>
        <p:txBody>
          <a:bodyPr wrap="square">
            <a:spAutoFit/>
          </a:bodyPr>
          <a:lstStyle/>
          <a:p>
            <a:pPr marL="285750" indent="-285750">
              <a:buFont typeface="Arial" panose="020B0604020202020204" pitchFamily="34" charset="0"/>
              <a:buChar char="•"/>
            </a:pPr>
            <a:r>
              <a:rPr lang="en-US" dirty="0"/>
              <a:t>Mainframe is a large powerful unit</a:t>
            </a:r>
            <a:br>
              <a:rPr lang="en-US" dirty="0"/>
            </a:br>
            <a:endParaRPr lang="en-US" dirty="0"/>
          </a:p>
          <a:p>
            <a:pPr marL="285750" indent="-285750">
              <a:buFont typeface="Arial" panose="020B0604020202020204" pitchFamily="34" charset="0"/>
              <a:buChar char="•"/>
            </a:pPr>
            <a:r>
              <a:rPr lang="en-US" dirty="0"/>
              <a:t>Centralized processing, meaning that the data and executable code ran on the same machine</a:t>
            </a:r>
            <a:br>
              <a:rPr lang="en-US" dirty="0"/>
            </a:br>
            <a:endParaRPr lang="en-US" dirty="0"/>
          </a:p>
          <a:p>
            <a:pPr marL="285750" indent="-285750">
              <a:buFont typeface="Arial" panose="020B0604020202020204" pitchFamily="34" charset="0"/>
              <a:buChar char="•"/>
            </a:pPr>
            <a:r>
              <a:rPr lang="en-US" dirty="0"/>
              <a:t>Mainframes can only “talk” to dumb terminals, not PCs</a:t>
            </a:r>
            <a:br>
              <a:rPr lang="en-US" dirty="0"/>
            </a:br>
            <a:endParaRPr lang="en-US" dirty="0"/>
          </a:p>
          <a:p>
            <a:pPr marL="285750" indent="-285750">
              <a:buFont typeface="Arial" panose="020B0604020202020204" pitchFamily="34" charset="0"/>
              <a:buChar char="•"/>
            </a:pPr>
            <a:r>
              <a:rPr lang="en-US" dirty="0"/>
              <a:t>Very expensive, and usually hardware and software sold from same vendor</a:t>
            </a:r>
            <a:endParaRPr lang="en-CA" dirty="0"/>
          </a:p>
        </p:txBody>
      </p:sp>
      <p:sp>
        <p:nvSpPr>
          <p:cNvPr id="5" name="Rectangle 4"/>
          <p:cNvSpPr/>
          <p:nvPr/>
        </p:nvSpPr>
        <p:spPr>
          <a:xfrm>
            <a:off x="5298727" y="1681988"/>
            <a:ext cx="209341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p:cNvGrpSpPr/>
          <p:nvPr/>
        </p:nvGrpSpPr>
        <p:grpSpPr>
          <a:xfrm>
            <a:off x="5327576" y="1681988"/>
            <a:ext cx="6461744" cy="3771900"/>
            <a:chOff x="5327576" y="1681988"/>
            <a:chExt cx="6461744" cy="3771900"/>
          </a:xfrm>
        </p:grpSpPr>
        <p:pic>
          <p:nvPicPr>
            <p:cNvPr id="7" name="Picture 6"/>
            <p:cNvPicPr>
              <a:picLocks noChangeAspect="1"/>
            </p:cNvPicPr>
            <p:nvPr/>
          </p:nvPicPr>
          <p:blipFill>
            <a:blip r:embed="rId2"/>
            <a:stretch>
              <a:fillRect/>
            </a:stretch>
          </p:blipFill>
          <p:spPr>
            <a:xfrm>
              <a:off x="5350420" y="1681988"/>
              <a:ext cx="6438900" cy="3771900"/>
            </a:xfrm>
            <a:prstGeom prst="rect">
              <a:avLst/>
            </a:prstGeom>
          </p:spPr>
        </p:pic>
        <p:sp>
          <p:nvSpPr>
            <p:cNvPr id="8" name="Rectangle 7"/>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59230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4">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4">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4">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r>
              <a:rPr lang="en-US" b="1" dirty="0"/>
              <a:t>Client-Server: 1980-1990</a:t>
            </a: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Rectangle 4"/>
          <p:cNvSpPr/>
          <p:nvPr/>
        </p:nvSpPr>
        <p:spPr>
          <a:xfrm>
            <a:off x="695400" y="1485939"/>
            <a:ext cx="4415332" cy="4247317"/>
          </a:xfrm>
          <a:prstGeom prst="rect">
            <a:avLst/>
          </a:prstGeom>
        </p:spPr>
        <p:txBody>
          <a:bodyPr wrap="square">
            <a:spAutoFit/>
          </a:bodyPr>
          <a:lstStyle/>
          <a:p>
            <a:pPr marL="285750" indent="-285750">
              <a:buFont typeface="Arial" panose="020B0604020202020204" pitchFamily="34" charset="0"/>
              <a:buChar char="•"/>
            </a:pPr>
            <a:r>
              <a:rPr lang="en-US" dirty="0"/>
              <a:t>Client-Server architecture developed from the marketing of the PC</a:t>
            </a:r>
            <a:br>
              <a:rPr lang="en-US" dirty="0"/>
            </a:br>
            <a:endParaRPr lang="en-US" dirty="0"/>
          </a:p>
          <a:p>
            <a:pPr marL="285750" indent="-285750">
              <a:buFont typeface="Arial" panose="020B0604020202020204" pitchFamily="34" charset="0"/>
              <a:buChar char="•"/>
            </a:pPr>
            <a:r>
              <a:rPr lang="en-US" dirty="0"/>
              <a:t>Processing was distributed, meaning that the code and data did not have to be on the same computer.</a:t>
            </a:r>
            <a:br>
              <a:rPr lang="en-US" dirty="0"/>
            </a:br>
            <a:endParaRPr lang="en-US" dirty="0"/>
          </a:p>
          <a:p>
            <a:pPr marL="285750" indent="-285750">
              <a:buFont typeface="Arial" panose="020B0604020202020204" pitchFamily="34" charset="0"/>
              <a:buChar char="•"/>
            </a:pPr>
            <a:r>
              <a:rPr lang="en-US" dirty="0"/>
              <a:t>Led to a heterogeneous system where hardware and software not provided from same vendor</a:t>
            </a:r>
            <a:br>
              <a:rPr lang="en-US" dirty="0"/>
            </a:br>
            <a:endParaRPr lang="en-US" dirty="0"/>
          </a:p>
          <a:p>
            <a:pPr marL="285750" indent="-285750">
              <a:buFont typeface="Arial" panose="020B0604020202020204" pitchFamily="34" charset="0"/>
              <a:buChar char="•"/>
            </a:pPr>
            <a:r>
              <a:rPr lang="en-US" dirty="0"/>
              <a:t>Client-Server more affordable and led to 2-Tier programming. Client interface front end with a server processing back end</a:t>
            </a:r>
          </a:p>
        </p:txBody>
      </p:sp>
    </p:spTree>
    <p:extLst>
      <p:ext uri="{BB962C8B-B14F-4D97-AF65-F5344CB8AC3E}">
        <p14:creationId xmlns:p14="http://schemas.microsoft.com/office/powerpoint/2010/main" val="1697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Internet: 1991-2009</a:t>
            </a:r>
            <a:endParaRPr lang="en-US" dirty="0"/>
          </a:p>
        </p:txBody>
      </p:sp>
      <p:sp>
        <p:nvSpPr>
          <p:cNvPr id="3" name="Content Placeholder 2"/>
          <p:cNvSpPr>
            <a:spLocks noGrp="1"/>
          </p:cNvSpPr>
          <p:nvPr>
            <p:ph idx="1"/>
          </p:nvPr>
        </p:nvSpPr>
        <p:spPr>
          <a:xfrm>
            <a:off x="1141239" y="1866654"/>
            <a:ext cx="3816424" cy="3672408"/>
          </a:xfrm>
        </p:spPr>
        <p:txBody>
          <a:bodyPr>
            <a:normAutofit lnSpcReduction="10000"/>
          </a:bodyPr>
          <a:lstStyle/>
          <a:p>
            <a:r>
              <a:rPr lang="en-US" dirty="0"/>
              <a:t>Led to n-Tier Programming where the client interface, business logic, and data are stored on different machines </a:t>
            </a:r>
          </a:p>
          <a:p>
            <a:r>
              <a:rPr lang="en-US" dirty="0"/>
              <a:t>Led to a more heterogeneous system because vendor’s started producing “middleware” to make software and hardware from different vendors work together </a:t>
            </a:r>
          </a:p>
          <a:p>
            <a:r>
              <a:rPr lang="en-US" dirty="0"/>
              <a:t>Greatly lowered the cost of </a:t>
            </a:r>
            <a:r>
              <a:rPr lang="en-US"/>
              <a:t>LAN networks</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1078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466545"/>
            <a:ext cx="9509760" cy="873408"/>
          </a:xfrm>
        </p:spPr>
        <p:txBody>
          <a:bodyPr>
            <a:normAutofit fontScale="90000"/>
          </a:bodyPr>
          <a:lstStyle/>
          <a:p>
            <a:br>
              <a:rPr lang="en-CA" dirty="0"/>
            </a:br>
            <a:br>
              <a:rPr lang="en-US" b="1" dirty="0"/>
            </a:br>
            <a:br>
              <a:rPr lang="en-CA" dirty="0"/>
            </a:br>
            <a:r>
              <a:rPr lang="en-CA" b="1" dirty="0"/>
              <a:t>n-Tier Programming</a:t>
            </a:r>
            <a:endParaRPr lang="en-US" b="1"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6" name="Picture 5"/>
          <p:cNvPicPr>
            <a:picLocks noChangeAspect="1"/>
          </p:cNvPicPr>
          <p:nvPr/>
        </p:nvPicPr>
        <p:blipFill>
          <a:blip r:embed="rId2"/>
          <a:stretch>
            <a:fillRect/>
          </a:stretch>
        </p:blipFill>
        <p:spPr>
          <a:xfrm>
            <a:off x="3114675" y="1339953"/>
            <a:ext cx="5962650" cy="5133975"/>
          </a:xfrm>
          <a:prstGeom prst="rect">
            <a:avLst/>
          </a:prstGeom>
        </p:spPr>
      </p:pic>
    </p:spTree>
    <p:extLst>
      <p:ext uri="{BB962C8B-B14F-4D97-AF65-F5344CB8AC3E}">
        <p14:creationId xmlns:p14="http://schemas.microsoft.com/office/powerpoint/2010/main" val="35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CA" b="1" dirty="0"/>
              <a:t>Expedia Example</a:t>
            </a:r>
            <a:r>
              <a:rPr lang="en-CA" dirty="0"/>
              <a:t>:</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3" name="Picture 2"/>
          <p:cNvPicPr>
            <a:picLocks noChangeAspect="1"/>
          </p:cNvPicPr>
          <p:nvPr/>
        </p:nvPicPr>
        <p:blipFill>
          <a:blip r:embed="rId2"/>
          <a:stretch>
            <a:fillRect/>
          </a:stretch>
        </p:blipFill>
        <p:spPr>
          <a:xfrm>
            <a:off x="6068540" y="1572990"/>
            <a:ext cx="5286375" cy="4181475"/>
          </a:xfrm>
          <a:prstGeom prst="rect">
            <a:avLst/>
          </a:prstGeom>
        </p:spPr>
      </p:pic>
      <p:sp>
        <p:nvSpPr>
          <p:cNvPr id="5" name="Rectangle 4"/>
          <p:cNvSpPr/>
          <p:nvPr/>
        </p:nvSpPr>
        <p:spPr>
          <a:xfrm>
            <a:off x="820313" y="1610844"/>
            <a:ext cx="4712631" cy="4801314"/>
          </a:xfrm>
          <a:prstGeom prst="rect">
            <a:avLst/>
          </a:prstGeom>
        </p:spPr>
        <p:txBody>
          <a:bodyPr wrap="square">
            <a:spAutoFit/>
          </a:bodyPr>
          <a:lstStyle/>
          <a:p>
            <a:pPr marL="285750" indent="-285750">
              <a:buFont typeface="Arial" panose="020B0604020202020204" pitchFamily="34" charset="0"/>
              <a:buChar char="•"/>
            </a:pPr>
            <a:r>
              <a:rPr lang="en-US" dirty="0"/>
              <a:t>Originally developed by Microsoft as a research project in n-Tier Programming Expedia is now a premier travel provider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Hotels have time sensitive inventory for example a block of rooms which sell for $170 a night, but have not sold and its early afternoon.</a:t>
            </a:r>
          </a:p>
          <a:p>
            <a:pPr marL="285750" indent="-285750">
              <a:buFont typeface="Arial" panose="020B0604020202020204" pitchFamily="34" charset="0"/>
              <a:buChar char="•"/>
            </a:pPr>
            <a:r>
              <a:rPr lang="en-US" dirty="0"/>
              <a:t>Hotels use Expedia’s Quick Connect software to list that block of rooms available for sale directly to Expedia’s Data Management Layer.  Expedia buys these rooms, e.g. $95</a:t>
            </a:r>
            <a:br>
              <a:rPr lang="en-US" dirty="0"/>
            </a:br>
            <a:endParaRPr lang="en-US" dirty="0"/>
          </a:p>
          <a:p>
            <a:pPr marL="285750" indent="-285750">
              <a:buFont typeface="Arial" panose="020B0604020202020204" pitchFamily="34" charset="0"/>
              <a:buChar char="•"/>
            </a:pPr>
            <a:r>
              <a:rPr lang="en-US" dirty="0"/>
              <a:t>When you go on the Internet to search for deals, Expedia’s User Presentation Layer displays the rooms which Expedia resells to you e.g. $120-$130</a:t>
            </a:r>
          </a:p>
        </p:txBody>
      </p:sp>
    </p:spTree>
    <p:extLst>
      <p:ext uri="{BB962C8B-B14F-4D97-AF65-F5344CB8AC3E}">
        <p14:creationId xmlns:p14="http://schemas.microsoft.com/office/powerpoint/2010/main" val="366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2" end="2"/>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3" end="3"/>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Cloud-Computing: 2010- present</a:t>
            </a:r>
            <a:r>
              <a:rPr lang="en-US" dirty="0"/>
              <a:t> </a:t>
            </a:r>
            <a:br>
              <a:rPr lang="en-CA" dirty="0"/>
            </a:b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sp>
        <p:nvSpPr>
          <p:cNvPr id="5" name="Rectangle 4"/>
          <p:cNvSpPr/>
          <p:nvPr/>
        </p:nvSpPr>
        <p:spPr>
          <a:xfrm>
            <a:off x="695400" y="954639"/>
            <a:ext cx="4712631" cy="5909310"/>
          </a:xfrm>
          <a:prstGeom prst="rect">
            <a:avLst/>
          </a:prstGeom>
        </p:spPr>
        <p:txBody>
          <a:bodyPr wrap="square">
            <a:spAutoFit/>
          </a:bodyPr>
          <a:lstStyle/>
          <a:p>
            <a:pPr marL="285750" indent="-285750">
              <a:buFont typeface="Arial" panose="020B0604020202020204" pitchFamily="34" charset="0"/>
              <a:buChar char="•"/>
            </a:pPr>
            <a:r>
              <a:rPr lang="en-US" dirty="0"/>
              <a:t>Cloud computing is an extensive of Client-Server architecture</a:t>
            </a:r>
            <a:br>
              <a:rPr lang="en-US" dirty="0"/>
            </a:br>
            <a:endParaRPr lang="en-US" dirty="0"/>
          </a:p>
          <a:p>
            <a:pPr marL="285750" indent="-285750">
              <a:buFont typeface="Arial" panose="020B0604020202020204" pitchFamily="34" charset="0"/>
              <a:buChar char="•"/>
            </a:pPr>
            <a:r>
              <a:rPr lang="en-US" dirty="0"/>
              <a:t>Cloud is “data-centric” allowing users to connect to the network with a smart phone or computer and access information from anywhere</a:t>
            </a:r>
            <a:br>
              <a:rPr lang="en-US" dirty="0"/>
            </a:br>
            <a:endParaRPr lang="en-US" dirty="0"/>
          </a:p>
          <a:p>
            <a:pPr marL="285750" indent="-285750">
              <a:buFont typeface="Arial" panose="020B0604020202020204" pitchFamily="34" charset="0"/>
              <a:buChar char="•"/>
            </a:pPr>
            <a:r>
              <a:rPr lang="en-US" dirty="0"/>
              <a:t>Cloud computing increases the use of “out-sourcing” for software (SaaS), infrastructure (IaaS), or platform (PaaS) services</a:t>
            </a:r>
            <a:br>
              <a:rPr lang="en-US" dirty="0"/>
            </a:br>
            <a:endParaRPr lang="en-US" dirty="0"/>
          </a:p>
          <a:p>
            <a:pPr marL="285750" indent="-285750">
              <a:buFont typeface="Arial" panose="020B0604020202020204" pitchFamily="34" charset="0"/>
              <a:buChar char="•"/>
            </a:pPr>
            <a:r>
              <a:rPr lang="en-US" dirty="0"/>
              <a:t>Cloud computing will revolutionize how IT handles network services, fewer personnel will be needed</a:t>
            </a:r>
            <a:br>
              <a:rPr lang="en-US" dirty="0"/>
            </a:br>
            <a:endParaRPr lang="en-US" dirty="0"/>
          </a:p>
          <a:p>
            <a:pPr marL="285750" indent="-285750">
              <a:buFont typeface="Arial" panose="020B0604020202020204" pitchFamily="34" charset="0"/>
              <a:buChar char="•"/>
            </a:pPr>
            <a:r>
              <a:rPr lang="en-US" dirty="0"/>
              <a:t>Cloud has thousands of virtual clients which can process data faster than in-house systems. This will change the nature of business systems, such as buying and, selling</a:t>
            </a:r>
          </a:p>
          <a:p>
            <a:pPr marL="285750" indent="-285750">
              <a:buFont typeface="Arial" panose="020B0604020202020204" pitchFamily="34" charset="0"/>
              <a:buChar char="•"/>
            </a:pPr>
            <a:endParaRPr lang="en-US"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2669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5">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5">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5">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and Programming</a:t>
            </a:r>
            <a:br>
              <a:rPr lang="en-CA" dirty="0"/>
            </a:br>
            <a:endParaRPr lang="en-CA" dirty="0"/>
          </a:p>
        </p:txBody>
      </p:sp>
      <p:sp>
        <p:nvSpPr>
          <p:cNvPr id="3" name="Content Placeholder 2"/>
          <p:cNvSpPr>
            <a:spLocks noGrp="1"/>
          </p:cNvSpPr>
          <p:nvPr>
            <p:ph idx="1"/>
          </p:nvPr>
        </p:nvSpPr>
        <p:spPr>
          <a:xfrm>
            <a:off x="1341120" y="1901952"/>
            <a:ext cx="4826888" cy="4127627"/>
          </a:xfrm>
        </p:spPr>
        <p:txBody>
          <a:bodyPr>
            <a:normAutofit fontScale="92500" lnSpcReduction="20000"/>
          </a:bodyPr>
          <a:lstStyle/>
          <a:p>
            <a:r>
              <a:rPr lang="en-CA" dirty="0"/>
              <a:t>The Cloud has now become a development platform,</a:t>
            </a:r>
            <a:r>
              <a:rPr lang="en-US" dirty="0"/>
              <a:t>Microsoft Azure, Google’s Cloud</a:t>
            </a:r>
          </a:p>
          <a:p>
            <a:r>
              <a:rPr lang="en-US" dirty="0"/>
              <a:t>. The 15</a:t>
            </a:r>
            <a:r>
              <a:rPr lang="en-US" baseline="30000" dirty="0"/>
              <a:t>th</a:t>
            </a:r>
            <a:r>
              <a:rPr lang="en-US" dirty="0"/>
              <a:t> version of MSOffice is fully compatible with the cloud to allow users to use the cloud as their local PC.</a:t>
            </a:r>
          </a:p>
          <a:p>
            <a:r>
              <a:rPr lang="en-US" dirty="0"/>
              <a:t>Developers are rewriting existing programs to run on clouds</a:t>
            </a:r>
          </a:p>
          <a:p>
            <a:r>
              <a:rPr lang="en-US" dirty="0"/>
              <a:t>Popular programming languages for cloud are: SQL, Python, R Math, Erlang, XML Data,</a:t>
            </a:r>
            <a:r>
              <a:rPr lang="en-CA" b="1" dirty="0"/>
              <a:t> </a:t>
            </a:r>
            <a:r>
              <a:rPr lang="en-CA" dirty="0"/>
              <a:t>Clojure Math Language, GO,GFM domain, RUBY, PHP, JAVA etc.</a:t>
            </a:r>
            <a:endParaRPr lang="en-US" dirty="0"/>
          </a:p>
          <a:p>
            <a:r>
              <a:rPr lang="en-US" dirty="0"/>
              <a:t>Joseph </a:t>
            </a:r>
            <a:r>
              <a:rPr lang="en-US" dirty="0" err="1"/>
              <a:t>Hellerstein</a:t>
            </a:r>
            <a:r>
              <a:rPr lang="en-US" dirty="0"/>
              <a:t> has developed a new language called </a:t>
            </a:r>
            <a:r>
              <a:rPr lang="en-US" dirty="0">
                <a:hlinkClick r:id="rId2"/>
              </a:rPr>
              <a:t>BLOOM </a:t>
            </a:r>
            <a:r>
              <a:rPr lang="en-US" dirty="0"/>
              <a:t>which will help programmers write complex data-centric cloud applications.</a:t>
            </a:r>
            <a:endParaRPr lang="en-CA" dirty="0"/>
          </a:p>
        </p:txBody>
      </p:sp>
      <p:pic>
        <p:nvPicPr>
          <p:cNvPr id="4" name="Picture 3" descr="Windows Azure: Programming in the Cloud | pdc2008 | Channel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1922199"/>
            <a:ext cx="5340424" cy="4005318"/>
          </a:xfrm>
          <a:prstGeom prst="rect">
            <a:avLst/>
          </a:prstGeom>
        </p:spPr>
      </p:pic>
    </p:spTree>
    <p:extLst>
      <p:ext uri="{BB962C8B-B14F-4D97-AF65-F5344CB8AC3E}">
        <p14:creationId xmlns:p14="http://schemas.microsoft.com/office/powerpoint/2010/main" val="12696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lstStyle/>
          <a:p>
            <a:pPr marL="502920" indent="-457200">
              <a:buFont typeface="+mj-lt"/>
              <a:buAutoNum type="arabicPeriod"/>
            </a:pPr>
            <a:r>
              <a:rPr lang="en-US" dirty="0"/>
              <a:t>Programmers should understand data communications in order to be better programmers, designing useful mobile applications that are consistent with network speeds and throughput.</a:t>
            </a:r>
          </a:p>
          <a:p>
            <a:pPr marL="502920" indent="-457200">
              <a:buFont typeface="+mj-lt"/>
              <a:buAutoNum type="arabicPeriod"/>
            </a:pPr>
            <a:r>
              <a:rPr lang="en-US" dirty="0"/>
              <a:t>Programmers should understand data communications in order to know how hackers can take advantage of programming mistakes.  This will help programmers to write more secure applications</a:t>
            </a:r>
          </a:p>
          <a:p>
            <a:pPr marL="502920" indent="-457200">
              <a:buFont typeface="+mj-lt"/>
              <a:buAutoNum type="arabicPeriod"/>
            </a:pPr>
            <a:r>
              <a:rPr lang="en-US" dirty="0"/>
              <a:t>Lastly, programmers should understand data communications because the world of networking and programming is forever changed with the advent of client-server architecture and cloud computing.  The latter is changing the nature of programming and business.</a:t>
            </a:r>
          </a:p>
          <a:p>
            <a:pPr marL="502920" indent="-457200">
              <a:buFont typeface="+mj-lt"/>
              <a:buAutoNum type="arabicPeriod"/>
            </a:pPr>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type="body" idx="1"/>
          </p:nvPr>
        </p:nvSpPr>
        <p:spPr/>
        <p:txBody>
          <a:bodyPr/>
          <a:lstStyle/>
          <a:p>
            <a:pPr lvl="0"/>
            <a:r>
              <a:rPr lang="en-US" dirty="0"/>
              <a:t>Brief description of DCF255 Expectations</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a:xfrm>
            <a:off x="1341120" y="1901953"/>
            <a:ext cx="9509760" cy="1022992"/>
          </a:xfrm>
        </p:spPr>
        <p:txBody>
          <a:bodyPr>
            <a:normAutofit fontScale="92500" lnSpcReduction="10000"/>
          </a:bodyPr>
          <a:lstStyle/>
          <a:p>
            <a:r>
              <a:rPr lang="en-CA" dirty="0">
                <a:hlinkClick r:id="rId2"/>
              </a:rPr>
              <a:t>DCF255</a:t>
            </a:r>
            <a:r>
              <a:rPr lang="en-CA" dirty="0"/>
              <a:t> </a:t>
            </a:r>
          </a:p>
          <a:p>
            <a:r>
              <a:rPr lang="en-CA"/>
              <a:t>Weekly addendum is available under Course Information Link under DCF255 course on My Seneca</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6" name="Title 1"/>
          <p:cNvSpPr txBox="1">
            <a:spLocks/>
          </p:cNvSpPr>
          <p:nvPr/>
        </p:nvSpPr>
        <p:spPr>
          <a:xfrm>
            <a:off x="1341120" y="2132856"/>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Course Web Site</a:t>
            </a:r>
          </a:p>
        </p:txBody>
      </p:sp>
      <p:sp>
        <p:nvSpPr>
          <p:cNvPr id="8" name="Content Placeholder 2"/>
          <p:cNvSpPr txBox="1">
            <a:spLocks/>
          </p:cNvSpPr>
          <p:nvPr/>
        </p:nvSpPr>
        <p:spPr>
          <a:xfrm>
            <a:off x="1341120" y="3508055"/>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err="1">
                <a:hlinkClick r:id="rId3"/>
              </a:rPr>
              <a:t>MySeneca</a:t>
            </a:r>
            <a:endParaRPr lang="en-US"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01400"/>
          </a:xfrm>
        </p:spPr>
        <p:txBody>
          <a:bodyPr/>
          <a:lstStyle/>
          <a:p>
            <a:r>
              <a:rPr lang="en-US" dirty="0"/>
              <a:t>Course Evaluation</a:t>
            </a:r>
          </a:p>
        </p:txBody>
      </p:sp>
      <p:sp>
        <p:nvSpPr>
          <p:cNvPr id="3" name="Content Placeholder 2"/>
          <p:cNvSpPr>
            <a:spLocks noGrp="1"/>
          </p:cNvSpPr>
          <p:nvPr>
            <p:ph idx="1"/>
          </p:nvPr>
        </p:nvSpPr>
        <p:spPr>
          <a:xfrm>
            <a:off x="1127448" y="1556792"/>
            <a:ext cx="9723432" cy="4680520"/>
          </a:xfrm>
        </p:spPr>
        <p:txBody>
          <a:bodyPr>
            <a:normAutofit fontScale="77500" lnSpcReduction="20000"/>
          </a:bodyPr>
          <a:lstStyle/>
          <a:p>
            <a:r>
              <a:rPr lang="en-US" dirty="0"/>
              <a:t>Lab Assignments: (8) 1.875 each 		15%		</a:t>
            </a:r>
          </a:p>
          <a:p>
            <a:r>
              <a:rPr lang="en-US" dirty="0"/>
              <a:t>Assignments: 2				</a:t>
            </a:r>
          </a:p>
          <a:p>
            <a:pPr lvl="1"/>
            <a:r>
              <a:rPr lang="en-US" dirty="0"/>
              <a:t>1 individual assignment 			5%</a:t>
            </a:r>
          </a:p>
          <a:p>
            <a:pPr lvl="1"/>
            <a:r>
              <a:rPr lang="en-US" dirty="0"/>
              <a:t>Group Assignment			10%	Total	30%</a:t>
            </a:r>
            <a:br>
              <a:rPr lang="en-US" dirty="0"/>
            </a:br>
            <a:br>
              <a:rPr lang="en-US" dirty="0"/>
            </a:br>
            <a:r>
              <a:rPr lang="en-US" dirty="0"/>
              <a:t>Working in groups of 3 students each </a:t>
            </a:r>
            <a:br>
              <a:rPr lang="en-US" dirty="0"/>
            </a:br>
            <a:r>
              <a:rPr lang="en-US" dirty="0"/>
              <a:t>group will provide a 4-6 page report</a:t>
            </a:r>
            <a:br>
              <a:rPr lang="en-US" dirty="0"/>
            </a:br>
            <a:r>
              <a:rPr lang="en-US" dirty="0"/>
              <a:t>on an Internet protocol. The report will </a:t>
            </a:r>
            <a:br>
              <a:rPr lang="en-US" dirty="0"/>
            </a:br>
            <a:r>
              <a:rPr lang="en-US" dirty="0"/>
              <a:t>be submitted using BB portfolio tool as </a:t>
            </a:r>
            <a:br>
              <a:rPr lang="en-US" dirty="0"/>
            </a:br>
            <a:r>
              <a:rPr lang="en-US" dirty="0"/>
              <a:t>well as a hard copy of the report</a:t>
            </a:r>
            <a:endParaRPr lang="en-CA" dirty="0"/>
          </a:p>
          <a:p>
            <a:r>
              <a:rPr lang="en-US" dirty="0"/>
              <a:t>Quizzes: (best 8 out of 9)			35%	</a:t>
            </a:r>
          </a:p>
          <a:p>
            <a:r>
              <a:rPr lang="en-CA" dirty="0"/>
              <a:t>Test 1 – weeks 1-5 (Data Comm)		15%	    	</a:t>
            </a:r>
          </a:p>
          <a:p>
            <a:r>
              <a:rPr lang="en-US" dirty="0"/>
              <a:t>Final Exam</a:t>
            </a:r>
            <a:r>
              <a:rPr lang="en-US" b="1" dirty="0"/>
              <a:t> – </a:t>
            </a:r>
            <a:r>
              <a:rPr lang="en-US" dirty="0"/>
              <a:t>weeks 7-11 (Networking)		20%	Total 	70%</a:t>
            </a:r>
            <a:endParaRPr lang="en-CA" dirty="0"/>
          </a:p>
          <a:p>
            <a:r>
              <a:rPr lang="en-US" b="1" dirty="0"/>
              <a:t>Grand Total						100%</a:t>
            </a:r>
          </a:p>
          <a:p>
            <a:pPr defTabSz="630238"/>
            <a:r>
              <a:rPr lang="en-CA" b="1" dirty="0"/>
              <a:t>Note:</a:t>
            </a:r>
            <a:br>
              <a:rPr lang="en-CA" b="1" dirty="0"/>
            </a:br>
            <a:r>
              <a:rPr lang="en-CA" b="1" dirty="0"/>
              <a:t>	To obtain a  credit: Students must pass the Final exam with 50% or more and weighted average of 50% or more on all tests (that includes quizzes as well). Satisfactorily complete all labs and assignments and achieve a grade of 50% or more on the overall course</a:t>
            </a:r>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2" end="2"/>
                                            </p:txEl>
                                          </p:spTgt>
                                        </p:tgtEl>
                                        <p:attrNameLst>
                                          <p:attrName>style.color</p:attrName>
                                        </p:attrNameLst>
                                      </p:cBhvr>
                                      <p:to>
                                        <a:srgbClr val="BD6C0C"/>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3" end="3"/>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BD6C0C"/>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BD6C0C"/>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3">
                                            <p:txEl>
                                              <p:pRg st="7" end="7"/>
                                            </p:txEl>
                                          </p:spTgt>
                                        </p:tgtEl>
                                        <p:attrNameLst>
                                          <p:attrName>style.color</p:attrName>
                                        </p:attrNameLst>
                                      </p:cBhvr>
                                      <p:to>
                                        <a:srgbClr val="BD6C0C"/>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3">
                                            <p:txEl>
                                              <p:pRg st="8" end="8"/>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Factors Summary</a:t>
            </a:r>
          </a:p>
        </p:txBody>
      </p:sp>
      <p:sp>
        <p:nvSpPr>
          <p:cNvPr id="3" name="Content Placeholder 2"/>
          <p:cNvSpPr>
            <a:spLocks noGrp="1"/>
          </p:cNvSpPr>
          <p:nvPr>
            <p:ph idx="1"/>
          </p:nvPr>
        </p:nvSpPr>
        <p:spPr>
          <a:xfrm>
            <a:off x="983432" y="1844824"/>
            <a:ext cx="9509760" cy="4127627"/>
          </a:xfrm>
        </p:spPr>
        <p:txBody>
          <a:bodyPr>
            <a:normAutofit lnSpcReduction="10000"/>
          </a:bodyPr>
          <a:lstStyle/>
          <a:p>
            <a:r>
              <a:rPr lang="en-US" dirty="0"/>
              <a:t>Complete weekly assigned task</a:t>
            </a:r>
          </a:p>
          <a:p>
            <a:pPr lvl="1"/>
            <a:r>
              <a:rPr lang="en-US" dirty="0"/>
              <a:t>Review lectures and notes</a:t>
            </a:r>
          </a:p>
          <a:p>
            <a:pPr lvl="1"/>
            <a:r>
              <a:rPr lang="en-US" dirty="0"/>
              <a:t>Make notes from Word document file</a:t>
            </a:r>
          </a:p>
          <a:p>
            <a:pPr lvl="1"/>
            <a:r>
              <a:rPr lang="en-US" dirty="0"/>
              <a:t>Come prepared to ask questions in during online session (timings will be shared prior to the class weekly)</a:t>
            </a:r>
          </a:p>
          <a:p>
            <a:pPr lvl="1"/>
            <a:r>
              <a:rPr lang="en-US" dirty="0"/>
              <a:t>Complete course work on time</a:t>
            </a:r>
          </a:p>
          <a:p>
            <a:pPr lvl="1"/>
            <a:r>
              <a:rPr lang="en-US" dirty="0"/>
              <a:t>Write all the quizzes and study hard to do your best </a:t>
            </a:r>
          </a:p>
          <a:p>
            <a:pPr lvl="1"/>
            <a:r>
              <a:rPr lang="en-US" dirty="0"/>
              <a:t>Submit lab assignments before due date (In case of late submission penalty of 0.1 mark from total marks obtained)</a:t>
            </a:r>
          </a:p>
          <a:p>
            <a:pPr lvl="1"/>
            <a:r>
              <a:rPr lang="en-CA" dirty="0"/>
              <a:t>Participate in weekly discussions or post your queries or questions via Discussion Board on under DCF255 on My Seneca</a:t>
            </a:r>
          </a:p>
          <a:p>
            <a:pPr lvl="1"/>
            <a:r>
              <a:rPr lang="en-CA" dirty="0"/>
              <a:t>A complete DCF255 course navigation guide is available under Getting Started link on the left hand side menu</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type="body" idx="1"/>
          </p:nvPr>
        </p:nvSpPr>
        <p:spPr/>
        <p:txBody>
          <a:bodyPr/>
          <a:lstStyle/>
          <a:p>
            <a:pPr lvl="0"/>
            <a:r>
              <a:rPr lang="en-US" dirty="0"/>
              <a:t>Data Communications v Networking</a:t>
            </a:r>
          </a:p>
        </p:txBody>
      </p:sp>
    </p:spTree>
    <p:extLst>
      <p:ext uri="{BB962C8B-B14F-4D97-AF65-F5344CB8AC3E}">
        <p14:creationId xmlns:p14="http://schemas.microsoft.com/office/powerpoint/2010/main" val="83769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A computer is a programmable machine that can perform various computations, store data, and create documents </a:t>
            </a:r>
          </a:p>
          <a:p>
            <a:r>
              <a:rPr lang="en-US" dirty="0"/>
              <a:t>It follows a set of prerecorded instructions called a program.  </a:t>
            </a:r>
          </a:p>
          <a:p>
            <a:r>
              <a:rPr lang="en-US" dirty="0"/>
              <a:t>The data generated or stored by the computer is a collection of zeros and ones.</a:t>
            </a:r>
            <a:endParaRPr lang="en-CA" dirty="0"/>
          </a:p>
          <a:p>
            <a:endParaRPr lang="en-US" dirty="0"/>
          </a:p>
        </p:txBody>
      </p:sp>
      <p:pic>
        <p:nvPicPr>
          <p:cNvPr id="4" name="Picture 3" descr="Description MSI Laptop comput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096" y="1556792"/>
            <a:ext cx="5203522" cy="3855870"/>
          </a:xfrm>
          <a:prstGeom prst="rect">
            <a:avLst/>
          </a:prstGeom>
        </p:spPr>
      </p:pic>
    </p:spTree>
    <p:extLst>
      <p:ext uri="{BB962C8B-B14F-4D97-AF65-F5344CB8AC3E}">
        <p14:creationId xmlns:p14="http://schemas.microsoft.com/office/powerpoint/2010/main" val="483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Data communications :</a:t>
            </a:r>
          </a:p>
          <a:p>
            <a:r>
              <a:rPr lang="en-US" dirty="0"/>
              <a:t>“is the sending of signals that represent zeros and ones over a point-to-point circuit between two computers.”</a:t>
            </a:r>
            <a:endParaRPr lang="en-CA" dirty="0"/>
          </a:p>
          <a:p>
            <a:endParaRPr lang="en-US" dirty="0"/>
          </a:p>
        </p:txBody>
      </p:sp>
      <p:pic>
        <p:nvPicPr>
          <p:cNvPr id="8" name="Picture 7" descr="Digital signal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4784"/>
            <a:ext cx="5429448" cy="4442276"/>
          </a:xfrm>
          <a:prstGeom prst="rect">
            <a:avLst/>
          </a:prstGeom>
        </p:spPr>
      </p:pic>
    </p:spTree>
    <p:extLst>
      <p:ext uri="{BB962C8B-B14F-4D97-AF65-F5344CB8AC3E}">
        <p14:creationId xmlns:p14="http://schemas.microsoft.com/office/powerpoint/2010/main" val="107650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F9BE3D4153BE469632BA355AAA1378" ma:contentTypeVersion="4" ma:contentTypeDescription="Create a new document." ma:contentTypeScope="" ma:versionID="f8faed9266144f47750ded80800a75e8">
  <xsd:schema xmlns:xsd="http://www.w3.org/2001/XMLSchema" xmlns:xs="http://www.w3.org/2001/XMLSchema" xmlns:p="http://schemas.microsoft.com/office/2006/metadata/properties" xmlns:ns2="a7b47db1-65f8-4996-898a-41880c5b0271" targetNamespace="http://schemas.microsoft.com/office/2006/metadata/properties" ma:root="true" ma:fieldsID="e1a5f9bb0f6096590c0495065c26972f" ns2:_="">
    <xsd:import namespace="a7b47db1-65f8-4996-898a-41880c5b02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47db1-65f8-4996-898a-41880c5b0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949FBD-7C3A-46B4-9634-2DBEAD597DFC}"/>
</file>

<file path=customXml/itemProps2.xml><?xml version="1.0" encoding="utf-8"?>
<ds:datastoreItem xmlns:ds="http://schemas.openxmlformats.org/officeDocument/2006/customXml" ds:itemID="{A85D2674-33D3-4C88-8ED3-21E18F3B97EF}"/>
</file>

<file path=customXml/itemProps3.xml><?xml version="1.0" encoding="utf-8"?>
<ds:datastoreItem xmlns:ds="http://schemas.openxmlformats.org/officeDocument/2006/customXml" ds:itemID="{46A95914-531B-422D-B266-5F519F0BD7F2}"/>
</file>

<file path=docProps/app.xml><?xml version="1.0" encoding="utf-8"?>
<Properties xmlns="http://schemas.openxmlformats.org/officeDocument/2006/extended-properties" xmlns:vt="http://schemas.openxmlformats.org/officeDocument/2006/docPropsVTypes">
  <TotalTime>74</TotalTime>
  <Words>1270</Words>
  <Application>Microsoft Office PowerPoint</Application>
  <PresentationFormat>Widescreen</PresentationFormat>
  <Paragraphs>144</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Corbel</vt:lpstr>
      <vt:lpstr>Euphemia</vt:lpstr>
      <vt:lpstr>Wingdings</vt:lpstr>
      <vt:lpstr>Banded Design Blue 16x9</vt:lpstr>
      <vt:lpstr>DCF255</vt:lpstr>
      <vt:lpstr>Agenda</vt:lpstr>
      <vt:lpstr>Course Overview</vt:lpstr>
      <vt:lpstr>Course Description</vt:lpstr>
      <vt:lpstr>Course Evaluation</vt:lpstr>
      <vt:lpstr>Success Factors Summary</vt:lpstr>
      <vt:lpstr>Terminology</vt:lpstr>
      <vt:lpstr>Terminology</vt:lpstr>
      <vt:lpstr>Terminology</vt:lpstr>
      <vt:lpstr>Terminology</vt:lpstr>
      <vt:lpstr>Summary</vt:lpstr>
      <vt:lpstr>Data Communications v Networking</vt:lpstr>
      <vt:lpstr>1. Programmers need to know what happens in the  network cloud to write useful applications. </vt:lpstr>
      <vt:lpstr>Example: How many bits and how long to transport one 81/2 X 11 page of information?</vt:lpstr>
      <vt:lpstr>Network speed is affected by:</vt:lpstr>
      <vt:lpstr>Canadian Network Speeds Summary</vt:lpstr>
      <vt:lpstr>2. Programmers must also know how hackers can  exploit applications </vt:lpstr>
      <vt:lpstr>Programmers must also know how hackers can exploit applications </vt:lpstr>
      <vt:lpstr>3. John Gage has described the IT environment of  today as “The network is the computer.”  </vt:lpstr>
      <vt:lpstr> Communication Networks</vt:lpstr>
      <vt:lpstr>Host to Mainframe: 1950-1979  </vt:lpstr>
      <vt:lpstr>Client-Server: 1980-1990 </vt:lpstr>
      <vt:lpstr>   Internet: 1991-2009</vt:lpstr>
      <vt:lpstr>   n-Tier Programming</vt:lpstr>
      <vt:lpstr>   Expedia Example:</vt:lpstr>
      <vt:lpstr>   Cloud-Computing: 2010- present  </vt:lpstr>
      <vt:lpstr>Cloud and Programming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Najma Ismat</dc:creator>
  <cp:lastModifiedBy>Najma Ismat</cp:lastModifiedBy>
  <cp:revision>3</cp:revision>
  <dcterms:created xsi:type="dcterms:W3CDTF">2020-05-06T18:53:16Z</dcterms:created>
  <dcterms:modified xsi:type="dcterms:W3CDTF">2020-05-17T06:07:41Z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0x01010028F9BE3D4153BE469632BA355AAA1378</vt:lpwstr>
  </property>
</Properties>
</file>