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48AF-4D5F-4309-85E3-551EBE98F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9600" dirty="0">
                <a:latin typeface="IranNastaliq" panose="02020505000000020003" pitchFamily="18" charset="0"/>
                <a:cs typeface="IranNastaliq" panose="02020505000000020003" pitchFamily="18" charset="0"/>
              </a:rPr>
              <a:t>         بسم الله الرحمن الرحیم</a:t>
            </a:r>
            <a:endParaRPr lang="en-US" sz="9600" dirty="0"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9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72A0-C8B0-4908-804C-1C26695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400" dirty="0">
                <a:latin typeface="Arial" panose="020B0604020202020204" pitchFamily="34" charset="0"/>
                <a:cs typeface="Arial" panose="020B0604020202020204" pitchFamily="34" charset="0"/>
              </a:rPr>
              <a:t>معایب: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DCD7-EFB2-4050-BA4C-4499D6D5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Calisto MT" panose="02040603050505030304" pitchFamily="18" charset="0"/>
              </a:rPr>
              <a:t>Transistor</a:t>
            </a:r>
          </a:p>
          <a:p>
            <a:r>
              <a:rPr lang="en-US" sz="3200" dirty="0">
                <a:solidFill>
                  <a:schemeClr val="accent3"/>
                </a:solidFill>
                <a:latin typeface="Calisto MT" panose="02040603050505030304" pitchFamily="18" charset="0"/>
              </a:rPr>
              <a:t>heat</a:t>
            </a:r>
          </a:p>
          <a:p>
            <a:r>
              <a:rPr lang="en-US" sz="3200" dirty="0">
                <a:solidFill>
                  <a:schemeClr val="accent3"/>
                </a:solidFill>
                <a:latin typeface="Calisto MT" panose="02040603050505030304" pitchFamily="18" charset="0"/>
              </a:rPr>
              <a:t>Size</a:t>
            </a:r>
          </a:p>
          <a:p>
            <a:r>
              <a:rPr lang="en-US" sz="3200" dirty="0">
                <a:solidFill>
                  <a:schemeClr val="accent3"/>
                </a:solidFill>
                <a:latin typeface="Calisto MT" panose="02040603050505030304" pitchFamily="18" charset="0"/>
              </a:rPr>
              <a:t>Cost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A43A6F3-B7B4-4F8D-A39D-58110370D865}"/>
              </a:ext>
            </a:extLst>
          </p:cNvPr>
          <p:cNvSpPr/>
          <p:nvPr/>
        </p:nvSpPr>
        <p:spPr>
          <a:xfrm rot="10800000">
            <a:off x="3103529" y="2160589"/>
            <a:ext cx="113571" cy="55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C6EAF02-F788-43B3-A4E8-04D6FF5BBE49}"/>
              </a:ext>
            </a:extLst>
          </p:cNvPr>
          <p:cNvSpPr/>
          <p:nvPr/>
        </p:nvSpPr>
        <p:spPr>
          <a:xfrm rot="10800000">
            <a:off x="2096364" y="2793799"/>
            <a:ext cx="113571" cy="55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24C52D5-95D3-40DB-9ED4-872FAC39515F}"/>
              </a:ext>
            </a:extLst>
          </p:cNvPr>
          <p:cNvSpPr/>
          <p:nvPr/>
        </p:nvSpPr>
        <p:spPr>
          <a:xfrm rot="10800000">
            <a:off x="2440920" y="3348138"/>
            <a:ext cx="113571" cy="55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CA2206B-4E1F-4F2B-9055-00729BDF7EDC}"/>
              </a:ext>
            </a:extLst>
          </p:cNvPr>
          <p:cNvSpPr/>
          <p:nvPr/>
        </p:nvSpPr>
        <p:spPr>
          <a:xfrm rot="10800000">
            <a:off x="2129164" y="3994600"/>
            <a:ext cx="113571" cy="55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8494-690F-458A-A63B-201D5E1B9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r>
              <a:rPr lang="fa-IR" sz="3600" dirty="0">
                <a:latin typeface="Arial" panose="020B0604020202020204" pitchFamily="34" charset="0"/>
                <a:cs typeface="Arial" panose="020B0604020202020204" pitchFamily="34" charset="0"/>
              </a:rPr>
              <a:t>چرا استفاده از طراحی سیسک بسیار رایج است؟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7B0DE-B286-4A18-BF27-E0355075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745" y="3268955"/>
            <a:ext cx="6165942" cy="1096899"/>
          </a:xfrm>
        </p:spPr>
        <p:txBody>
          <a:bodyPr>
            <a:normAutofit/>
          </a:bodyPr>
          <a:lstStyle/>
          <a:p>
            <a:pPr algn="l" rtl="1"/>
            <a:r>
              <a:rPr lang="fa-IR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انتخاب برنامه نویسان و حافظه </a:t>
            </a:r>
            <a:r>
              <a:rPr lang="en-US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fa-IR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کمتر</a:t>
            </a:r>
            <a:endParaRPr lang="en-US" sz="3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8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A8BA-FAAC-4840-ADD3-7DA2D78D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22711"/>
            <a:ext cx="8596668" cy="1826581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latin typeface="Calisto MT" panose="02040603050505030304" pitchFamily="18" charset="0"/>
              </a:rPr>
              <a:t>Which one is better?</a:t>
            </a:r>
            <a:endParaRPr lang="en-US" sz="5400" dirty="0">
              <a:latin typeface="Calisto MT" panose="0204060305050503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FA80-1F63-468C-A618-336D74A9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5143" y="2711900"/>
            <a:ext cx="8596668" cy="860400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accent3"/>
                </a:solidFill>
                <a:latin typeface="Calisto MT" panose="02040603050505030304" pitchFamily="18" charset="0"/>
              </a:rPr>
              <a:t>RISC                       CISC</a:t>
            </a:r>
            <a:endParaRPr lang="en-US" sz="6000" dirty="0">
              <a:solidFill>
                <a:schemeClr val="accent3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2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FB6D-E902-4D8E-B87E-A96046F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Calisto MT" panose="02040603050505030304" pitchFamily="18" charset="0"/>
              </a:rPr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2623-1C07-48EE-9012-76826CE0F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3"/>
                </a:solidFill>
                <a:latin typeface="Calisto MT" panose="02040603050505030304" pitchFamily="18" charset="0"/>
              </a:rPr>
              <a:t>Byte gate</a:t>
            </a:r>
          </a:p>
          <a:p>
            <a:r>
              <a:rPr lang="en-US" dirty="0">
                <a:solidFill>
                  <a:schemeClr val="accent3"/>
                </a:solidFill>
                <a:latin typeface="Calisto MT" panose="02040603050505030304" pitchFamily="18" charset="0"/>
              </a:rPr>
              <a:t>Wikipedia</a:t>
            </a:r>
          </a:p>
          <a:p>
            <a:r>
              <a:rPr lang="en-US" dirty="0">
                <a:solidFill>
                  <a:schemeClr val="accent3"/>
                </a:solidFill>
                <a:latin typeface="Calisto MT" panose="02040603050505030304" pitchFamily="18" charset="0"/>
              </a:rPr>
              <a:t>Ken Corner</a:t>
            </a:r>
          </a:p>
          <a:p>
            <a:endParaRPr lang="en-US" dirty="0">
              <a:solidFill>
                <a:schemeClr val="accent3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1EC73-662B-46D6-9FD1-C30802C02F89}"/>
              </a:ext>
            </a:extLst>
          </p:cNvPr>
          <p:cNvSpPr txBox="1"/>
          <p:nvPr/>
        </p:nvSpPr>
        <p:spPr>
          <a:xfrm>
            <a:off x="2756452" y="1695439"/>
            <a:ext cx="5097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406107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8F7-DB58-4DC4-87B5-C413D7C5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sto MT" panose="02040603050505030304" pitchFamily="18" charset="0"/>
              </a:rPr>
              <a:t>Types of microprocessors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96FA-11AC-44B9-8724-C9AFA5F2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solidFill>
                  <a:schemeClr val="accent3"/>
                </a:solidFill>
                <a:cs typeface="B Titr" panose="00000700000000000000" pitchFamily="2" charset="-78"/>
              </a:rPr>
              <a:t>  درس: آزمایشگاه ریزپردازنده</a:t>
            </a:r>
          </a:p>
          <a:p>
            <a:pPr algn="r" rtl="1"/>
            <a:r>
              <a:rPr lang="fa-IR" sz="3200" dirty="0">
                <a:solidFill>
                  <a:schemeClr val="accent3"/>
                </a:solidFill>
                <a:cs typeface="B Titr" panose="00000700000000000000" pitchFamily="2" charset="-78"/>
              </a:rPr>
              <a:t>  استاد: سرکار خانم دکتر مرضیه بهرامی</a:t>
            </a:r>
          </a:p>
          <a:p>
            <a:pPr algn="r" rtl="1"/>
            <a:r>
              <a:rPr lang="fa-IR" sz="3200" dirty="0">
                <a:solidFill>
                  <a:schemeClr val="accent3"/>
                </a:solidFill>
                <a:cs typeface="B Titr" panose="00000700000000000000" pitchFamily="2" charset="-78"/>
              </a:rPr>
              <a:t>  دانشجو: متینه فیروزی</a:t>
            </a:r>
            <a:endParaRPr lang="en-US" sz="3200" dirty="0">
              <a:solidFill>
                <a:schemeClr val="accent3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197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E57C-B9E4-4646-B625-A8D8519B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sto MT" panose="02040603050505030304" pitchFamily="18" charset="0"/>
              </a:rPr>
              <a:t>What is microprocessor?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CDF9-9FC6-4D2D-B0E5-1796C445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accent3"/>
                </a:solidFill>
                <a:latin typeface="Calisto MT" panose="02040603050505030304" pitchFamily="18" charset="0"/>
              </a:rPr>
              <a:t>Mathematical operation</a:t>
            </a:r>
          </a:p>
          <a:p>
            <a:pPr algn="l"/>
            <a:r>
              <a:rPr lang="en-US" sz="3600" dirty="0">
                <a:solidFill>
                  <a:schemeClr val="accent3"/>
                </a:solidFill>
                <a:latin typeface="Calisto MT" panose="02040603050505030304" pitchFamily="18" charset="0"/>
              </a:rPr>
              <a:t>Data transfer</a:t>
            </a:r>
          </a:p>
          <a:p>
            <a:pPr algn="l"/>
            <a:r>
              <a:rPr lang="en-US" sz="3600" dirty="0">
                <a:solidFill>
                  <a:schemeClr val="accent3"/>
                </a:solidFill>
                <a:latin typeface="Calisto MT" panose="02040603050505030304" pitchFamily="18" charset="0"/>
              </a:rPr>
              <a:t>Decision making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3185-5411-4211-AEB1-0391D113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sto MT" panose="02040603050505030304" pitchFamily="18" charset="0"/>
              </a:rPr>
              <a:t>Processor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64B0-F2F3-46B9-9A62-3D94D887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accent3"/>
                </a:solidFill>
                <a:latin typeface="Calisto MT" panose="02040603050505030304" pitchFamily="18" charset="0"/>
              </a:rPr>
              <a:t>Transistors</a:t>
            </a:r>
          </a:p>
          <a:p>
            <a:pPr algn="l"/>
            <a:r>
              <a:rPr lang="en-US" sz="3600" dirty="0">
                <a:solidFill>
                  <a:schemeClr val="accent3"/>
                </a:solidFill>
                <a:latin typeface="Calisto MT" panose="02040603050505030304" pitchFamily="18" charset="0"/>
              </a:rPr>
              <a:t>Clock pulse</a:t>
            </a:r>
          </a:p>
          <a:p>
            <a:pPr algn="l"/>
            <a:r>
              <a:rPr lang="en-US" sz="3600" dirty="0">
                <a:solidFill>
                  <a:schemeClr val="accent3"/>
                </a:solidFill>
                <a:latin typeface="Calisto MT" panose="02040603050505030304" pitchFamily="18" charset="0"/>
              </a:rPr>
              <a:t>CPU temperature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C697-F972-4F18-A1C1-76E09579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Calisto MT" panose="02040603050505030304" pitchFamily="18" charset="0"/>
              </a:rPr>
              <a:t>Types of microprocessors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6507-2543-4577-8B77-32AEEE93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/>
                </a:solidFill>
                <a:latin typeface="Calisto MT" panose="02040603050505030304" pitchFamily="18" charset="0"/>
              </a:rPr>
              <a:t>RISC processor</a:t>
            </a:r>
          </a:p>
          <a:p>
            <a:r>
              <a:rPr lang="en-US" sz="3600" dirty="0">
                <a:solidFill>
                  <a:schemeClr val="accent3"/>
                </a:solidFill>
                <a:latin typeface="Calisto MT" panose="02040603050505030304" pitchFamily="18" charset="0"/>
              </a:rPr>
              <a:t>CISC processor</a:t>
            </a:r>
          </a:p>
          <a:p>
            <a:r>
              <a:rPr lang="en-US" sz="3600" dirty="0">
                <a:solidFill>
                  <a:schemeClr val="accent3"/>
                </a:solidFill>
                <a:latin typeface="Calisto MT" panose="02040603050505030304" pitchFamily="18" charset="0"/>
              </a:rPr>
              <a:t>Special processors</a:t>
            </a:r>
          </a:p>
        </p:txBody>
      </p:sp>
    </p:spTree>
    <p:extLst>
      <p:ext uri="{BB962C8B-B14F-4D97-AF65-F5344CB8AC3E}">
        <p14:creationId xmlns:p14="http://schemas.microsoft.com/office/powerpoint/2010/main" val="225612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A644-95FF-4B35-A695-571F604E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sto MT" panose="02040603050505030304" pitchFamily="18" charset="0"/>
              </a:rPr>
              <a:t>Reduced instruction set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DD0F-E092-4048-804F-43537C7C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ساده سازی و بهینه کردن دستورات</a:t>
            </a:r>
          </a:p>
          <a:p>
            <a:pPr algn="r" rtl="1"/>
            <a:r>
              <a:rPr lang="fa-IR" sz="3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دسترسی به حافظه رم</a:t>
            </a:r>
            <a:endParaRPr lang="en-US" sz="3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4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0295-8F99-46C6-A8EC-FD54A25F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>
                <a:latin typeface="Arial" panose="020B0604020202020204" pitchFamily="34" charset="0"/>
                <a:cs typeface="Arial" panose="020B0604020202020204" pitchFamily="34" charset="0"/>
              </a:rPr>
              <a:t>معایب: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AFBA-3CCD-4120-9A15-B8ABFE72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pulse </a:t>
            </a:r>
          </a:p>
          <a:p>
            <a:pPr algn="l"/>
            <a:r>
              <a:rPr lang="en-US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algn="l"/>
            <a:r>
              <a:rPr lang="en-US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 </a:t>
            </a:r>
          </a:p>
          <a:p>
            <a:pPr algn="r" rtl="1"/>
            <a:endParaRPr lang="en-US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FDAD7C-FA11-4529-8B0A-CFE6C8FDCFBC}"/>
              </a:ext>
            </a:extLst>
          </p:cNvPr>
          <p:cNvSpPr/>
          <p:nvPr/>
        </p:nvSpPr>
        <p:spPr>
          <a:xfrm rot="5400000">
            <a:off x="3157894" y="2342243"/>
            <a:ext cx="495830" cy="132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7206111-28ED-4195-BE22-47CEDC5E242D}"/>
              </a:ext>
            </a:extLst>
          </p:cNvPr>
          <p:cNvSpPr/>
          <p:nvPr/>
        </p:nvSpPr>
        <p:spPr>
          <a:xfrm rot="10800000">
            <a:off x="2917998" y="2874662"/>
            <a:ext cx="113571" cy="55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AD903C7-D830-4A7F-AD4F-6A76D8DC9DFE}"/>
              </a:ext>
            </a:extLst>
          </p:cNvPr>
          <p:cNvSpPr/>
          <p:nvPr/>
        </p:nvSpPr>
        <p:spPr>
          <a:xfrm rot="10800000">
            <a:off x="2392017" y="3429000"/>
            <a:ext cx="113571" cy="55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8494-690F-458A-A63B-201D5E1B9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r>
              <a:rPr lang="fa-IR" sz="3600" dirty="0">
                <a:latin typeface="Arial" panose="020B0604020202020204" pitchFamily="34" charset="0"/>
                <a:cs typeface="Arial" panose="020B0604020202020204" pitchFamily="34" charset="0"/>
              </a:rPr>
              <a:t>چرا استفاده از طراحی ریسک بسیار رایج است؟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7B0DE-B286-4A18-BF27-E0355075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29198"/>
            <a:ext cx="6165942" cy="1096899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کم بودن تعداد ترانزیستور</a:t>
            </a:r>
            <a:endParaRPr lang="en-US" sz="3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8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3D1A-1B15-4822-8979-8759D41D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Calisto MT" panose="02040603050505030304" pitchFamily="18" charset="0"/>
              </a:rPr>
              <a:t>Complex instruction set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CE10-ED1B-4F2D-880F-447D4629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3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جمع آوری مجموعه ای از دستورات </a:t>
            </a:r>
            <a:r>
              <a:rPr lang="en-US" sz="3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low-level</a:t>
            </a:r>
          </a:p>
          <a:p>
            <a:pPr marL="0" indent="0" algn="r" rtl="1">
              <a:buNone/>
            </a:pPr>
            <a:endParaRPr lang="en-US" sz="3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62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138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IranNastaliq</vt:lpstr>
      <vt:lpstr>Trebuchet MS</vt:lpstr>
      <vt:lpstr>Wingdings 3</vt:lpstr>
      <vt:lpstr>Facet</vt:lpstr>
      <vt:lpstr>         بسم الله الرحمن الرحیم</vt:lpstr>
      <vt:lpstr>Types of microprocessors</vt:lpstr>
      <vt:lpstr>What is microprocessor?</vt:lpstr>
      <vt:lpstr>Processor technology</vt:lpstr>
      <vt:lpstr>Types of microprocessors</vt:lpstr>
      <vt:lpstr>Reduced instruction set computer</vt:lpstr>
      <vt:lpstr>معایب:</vt:lpstr>
      <vt:lpstr>چرا استفاده از طراحی ریسک بسیار رایج است؟</vt:lpstr>
      <vt:lpstr>Complex instruction set computer</vt:lpstr>
      <vt:lpstr>معایب:</vt:lpstr>
      <vt:lpstr>چرا استفاده از طراحی سیسک بسیار رایج است؟</vt:lpstr>
      <vt:lpstr>Which one is better?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MTBN</dc:creator>
  <cp:lastModifiedBy>MTBN</cp:lastModifiedBy>
  <cp:revision>16</cp:revision>
  <dcterms:created xsi:type="dcterms:W3CDTF">2022-04-18T10:59:12Z</dcterms:created>
  <dcterms:modified xsi:type="dcterms:W3CDTF">2022-04-21T08:01:05Z</dcterms:modified>
</cp:coreProperties>
</file>