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288292-C3AE-4075-AF5C-6928C912CAA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13AB5-6C45-42E6-A85B-9C70FA342D2E}">
      <dgm:prSet/>
      <dgm:spPr/>
      <dgm:t>
        <a:bodyPr/>
        <a:lstStyle/>
        <a:p>
          <a:r>
            <a:rPr lang="en-US" b="1" dirty="0"/>
            <a:t>Presented by:</a:t>
          </a:r>
          <a:endParaRPr lang="en-US" dirty="0"/>
        </a:p>
      </dgm:t>
    </dgm:pt>
    <dgm:pt modelId="{2C91E60E-B97A-4C46-A946-8CE55FD7A5BF}" type="parTrans" cxnId="{5EE34784-8E3B-423E-AA82-DC0B44023797}">
      <dgm:prSet/>
      <dgm:spPr/>
      <dgm:t>
        <a:bodyPr/>
        <a:lstStyle/>
        <a:p>
          <a:endParaRPr lang="en-US"/>
        </a:p>
      </dgm:t>
    </dgm:pt>
    <dgm:pt modelId="{D61DAD49-9A19-465A-B076-D1062253D59C}" type="sibTrans" cxnId="{5EE34784-8E3B-423E-AA82-DC0B44023797}">
      <dgm:prSet/>
      <dgm:spPr/>
      <dgm:t>
        <a:bodyPr/>
        <a:lstStyle/>
        <a:p>
          <a:endParaRPr lang="en-US"/>
        </a:p>
      </dgm:t>
    </dgm:pt>
    <dgm:pt modelId="{3948DF77-E6A2-45B4-83B4-417C04931C82}">
      <dgm:prSet/>
      <dgm:spPr/>
      <dgm:t>
        <a:bodyPr/>
        <a:lstStyle/>
        <a:p>
          <a:r>
            <a:rPr lang="en-US" b="1" dirty="0"/>
            <a:t>Matiur Rahman</a:t>
          </a:r>
          <a:endParaRPr lang="en-US" dirty="0"/>
        </a:p>
      </dgm:t>
    </dgm:pt>
    <dgm:pt modelId="{6EF16D2A-5EB0-4E91-8B0F-0BF1B39BECF5}" type="parTrans" cxnId="{CD6C0317-40DD-44DE-9D2B-A94C6976AE36}">
      <dgm:prSet/>
      <dgm:spPr/>
      <dgm:t>
        <a:bodyPr/>
        <a:lstStyle/>
        <a:p>
          <a:endParaRPr lang="en-US"/>
        </a:p>
      </dgm:t>
    </dgm:pt>
    <dgm:pt modelId="{FE491511-6347-45BA-B2B6-D5A29446D87B}" type="sibTrans" cxnId="{CD6C0317-40DD-44DE-9D2B-A94C6976AE36}">
      <dgm:prSet/>
      <dgm:spPr/>
      <dgm:t>
        <a:bodyPr/>
        <a:lstStyle/>
        <a:p>
          <a:endParaRPr lang="en-US"/>
        </a:p>
      </dgm:t>
    </dgm:pt>
    <dgm:pt modelId="{81DB0E23-0247-46F5-AAAB-D5D016C82EE0}">
      <dgm:prSet/>
      <dgm:spPr/>
      <dgm:t>
        <a:bodyPr/>
        <a:lstStyle/>
        <a:p>
          <a:r>
            <a:rPr lang="en-US" b="1"/>
            <a:t>Dept. of ME</a:t>
          </a:r>
          <a:endParaRPr lang="en-US"/>
        </a:p>
      </dgm:t>
    </dgm:pt>
    <dgm:pt modelId="{9519DDD4-C51B-40EF-BFBD-9B44B80B987D}" type="parTrans" cxnId="{138005C8-3B53-4FDF-A9AF-B180427AC01C}">
      <dgm:prSet/>
      <dgm:spPr/>
      <dgm:t>
        <a:bodyPr/>
        <a:lstStyle/>
        <a:p>
          <a:endParaRPr lang="en-US"/>
        </a:p>
      </dgm:t>
    </dgm:pt>
    <dgm:pt modelId="{A1D8A2C4-EAB2-457D-80DE-373002F41985}" type="sibTrans" cxnId="{138005C8-3B53-4FDF-A9AF-B180427AC01C}">
      <dgm:prSet/>
      <dgm:spPr/>
      <dgm:t>
        <a:bodyPr/>
        <a:lstStyle/>
        <a:p>
          <a:endParaRPr lang="en-US"/>
        </a:p>
      </dgm:t>
    </dgm:pt>
    <dgm:pt modelId="{1FFEAD1C-179E-4649-8418-82308F8B51D5}">
      <dgm:prSet/>
      <dgm:spPr/>
      <dgm:t>
        <a:bodyPr/>
        <a:lstStyle/>
        <a:p>
          <a:r>
            <a:rPr lang="en-US" b="1"/>
            <a:t>ID:2003176</a:t>
          </a:r>
          <a:endParaRPr lang="en-US"/>
        </a:p>
      </dgm:t>
    </dgm:pt>
    <dgm:pt modelId="{98EB974F-35D5-46AE-8B5A-3CE586EBAA53}" type="parTrans" cxnId="{40A02A34-D340-4F76-B517-1DE21E078A37}">
      <dgm:prSet/>
      <dgm:spPr/>
      <dgm:t>
        <a:bodyPr/>
        <a:lstStyle/>
        <a:p>
          <a:endParaRPr lang="en-US"/>
        </a:p>
      </dgm:t>
    </dgm:pt>
    <dgm:pt modelId="{38D517B0-6940-4244-A3B6-42A35F04D9E5}" type="sibTrans" cxnId="{40A02A34-D340-4F76-B517-1DE21E078A37}">
      <dgm:prSet/>
      <dgm:spPr/>
      <dgm:t>
        <a:bodyPr/>
        <a:lstStyle/>
        <a:p>
          <a:endParaRPr lang="en-US"/>
        </a:p>
      </dgm:t>
    </dgm:pt>
    <dgm:pt modelId="{CF004EA4-8889-4BB8-84EB-AA27B6453651}" type="pres">
      <dgm:prSet presAssocID="{20288292-C3AE-4075-AF5C-6928C912CAAA}" presName="linearFlow" presStyleCnt="0">
        <dgm:presLayoutVars>
          <dgm:dir/>
          <dgm:resizeHandles val="exact"/>
        </dgm:presLayoutVars>
      </dgm:prSet>
      <dgm:spPr/>
    </dgm:pt>
    <dgm:pt modelId="{7B709B28-D3B7-4EDE-BE78-56D73E584F56}" type="pres">
      <dgm:prSet presAssocID="{E0813AB5-6C45-42E6-A85B-9C70FA342D2E}" presName="composite" presStyleCnt="0"/>
      <dgm:spPr/>
    </dgm:pt>
    <dgm:pt modelId="{5F3BA273-9BD2-4728-9668-D2E297744183}" type="pres">
      <dgm:prSet presAssocID="{E0813AB5-6C45-42E6-A85B-9C70FA342D2E}" presName="imgShp" presStyleLbl="fgImgPlace1" presStyleIdx="0" presStyleCnt="4"/>
      <dgm:spPr/>
    </dgm:pt>
    <dgm:pt modelId="{93006DFD-BE09-438A-9309-2D0BBE3A8D7C}" type="pres">
      <dgm:prSet presAssocID="{E0813AB5-6C45-42E6-A85B-9C70FA342D2E}" presName="txShp" presStyleLbl="node1" presStyleIdx="0" presStyleCnt="4">
        <dgm:presLayoutVars>
          <dgm:bulletEnabled val="1"/>
        </dgm:presLayoutVars>
      </dgm:prSet>
      <dgm:spPr/>
    </dgm:pt>
    <dgm:pt modelId="{0EC47BE7-359C-4B95-A645-22328F7E53E7}" type="pres">
      <dgm:prSet presAssocID="{D61DAD49-9A19-465A-B076-D1062253D59C}" presName="spacing" presStyleCnt="0"/>
      <dgm:spPr/>
    </dgm:pt>
    <dgm:pt modelId="{DC4B59BB-E526-4516-95CA-5BFA3F3480BC}" type="pres">
      <dgm:prSet presAssocID="{3948DF77-E6A2-45B4-83B4-417C04931C82}" presName="composite" presStyleCnt="0"/>
      <dgm:spPr/>
    </dgm:pt>
    <dgm:pt modelId="{7B2BBBFC-9D69-4D00-B904-C75D5986D137}" type="pres">
      <dgm:prSet presAssocID="{3948DF77-E6A2-45B4-83B4-417C04931C82}" presName="imgShp" presStyleLbl="fgImgPlace1" presStyleIdx="1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67E4372-88D1-4A82-B99C-5C5084069BFD}" type="pres">
      <dgm:prSet presAssocID="{3948DF77-E6A2-45B4-83B4-417C04931C82}" presName="txShp" presStyleLbl="node1" presStyleIdx="1" presStyleCnt="4">
        <dgm:presLayoutVars>
          <dgm:bulletEnabled val="1"/>
        </dgm:presLayoutVars>
      </dgm:prSet>
      <dgm:spPr/>
    </dgm:pt>
    <dgm:pt modelId="{17DDF0EE-FC05-49A2-A7B1-1865C9E6DE3E}" type="pres">
      <dgm:prSet presAssocID="{FE491511-6347-45BA-B2B6-D5A29446D87B}" presName="spacing" presStyleCnt="0"/>
      <dgm:spPr/>
    </dgm:pt>
    <dgm:pt modelId="{0C8724A0-FD84-4763-974D-AEFEB67DF9B3}" type="pres">
      <dgm:prSet presAssocID="{81DB0E23-0247-46F5-AAAB-D5D016C82EE0}" presName="composite" presStyleCnt="0"/>
      <dgm:spPr/>
    </dgm:pt>
    <dgm:pt modelId="{1CEF73CF-F734-46C0-9524-39773CCF1FA6}" type="pres">
      <dgm:prSet presAssocID="{81DB0E23-0247-46F5-AAAB-D5D016C82EE0}" presName="imgShp" presStyleLbl="fgImgPlace1" presStyleIdx="2" presStyleCnt="4"/>
      <dgm:spPr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</dgm:spPr>
    </dgm:pt>
    <dgm:pt modelId="{1D8A9FAB-94FA-43C3-9F43-9D87BC0FBABD}" type="pres">
      <dgm:prSet presAssocID="{81DB0E23-0247-46F5-AAAB-D5D016C82EE0}" presName="txShp" presStyleLbl="node1" presStyleIdx="2" presStyleCnt="4">
        <dgm:presLayoutVars>
          <dgm:bulletEnabled val="1"/>
        </dgm:presLayoutVars>
      </dgm:prSet>
      <dgm:spPr/>
    </dgm:pt>
    <dgm:pt modelId="{F288EE73-D856-4912-913C-081A3A5BEC1F}" type="pres">
      <dgm:prSet presAssocID="{A1D8A2C4-EAB2-457D-80DE-373002F41985}" presName="spacing" presStyleCnt="0"/>
      <dgm:spPr/>
    </dgm:pt>
    <dgm:pt modelId="{A2BAE48A-3C81-421A-A1E8-84598F2708B2}" type="pres">
      <dgm:prSet presAssocID="{1FFEAD1C-179E-4649-8418-82308F8B51D5}" presName="composite" presStyleCnt="0"/>
      <dgm:spPr/>
    </dgm:pt>
    <dgm:pt modelId="{ED80F9FB-3B2D-4E79-A26E-F6FB63570E90}" type="pres">
      <dgm:prSet presAssocID="{1FFEAD1C-179E-4649-8418-82308F8B51D5}" presName="imgShp" presStyleLbl="fgImgPlace1" presStyleIdx="3" presStyleCnt="4"/>
      <dgm:spPr/>
    </dgm:pt>
    <dgm:pt modelId="{9175C358-F660-4ED5-8151-61692DD45FB9}" type="pres">
      <dgm:prSet presAssocID="{1FFEAD1C-179E-4649-8418-82308F8B51D5}" presName="txShp" presStyleLbl="node1" presStyleIdx="3" presStyleCnt="4">
        <dgm:presLayoutVars>
          <dgm:bulletEnabled val="1"/>
        </dgm:presLayoutVars>
      </dgm:prSet>
      <dgm:spPr/>
    </dgm:pt>
  </dgm:ptLst>
  <dgm:cxnLst>
    <dgm:cxn modelId="{CD6C0317-40DD-44DE-9D2B-A94C6976AE36}" srcId="{20288292-C3AE-4075-AF5C-6928C912CAAA}" destId="{3948DF77-E6A2-45B4-83B4-417C04931C82}" srcOrd="1" destOrd="0" parTransId="{6EF16D2A-5EB0-4E91-8B0F-0BF1B39BECF5}" sibTransId="{FE491511-6347-45BA-B2B6-D5A29446D87B}"/>
    <dgm:cxn modelId="{40A02A34-D340-4F76-B517-1DE21E078A37}" srcId="{20288292-C3AE-4075-AF5C-6928C912CAAA}" destId="{1FFEAD1C-179E-4649-8418-82308F8B51D5}" srcOrd="3" destOrd="0" parTransId="{98EB974F-35D5-46AE-8B5A-3CE586EBAA53}" sibTransId="{38D517B0-6940-4244-A3B6-42A35F04D9E5}"/>
    <dgm:cxn modelId="{0B0CDE5E-394B-41DF-A571-60FE725BD4C3}" type="presOf" srcId="{81DB0E23-0247-46F5-AAAB-D5D016C82EE0}" destId="{1D8A9FAB-94FA-43C3-9F43-9D87BC0FBABD}" srcOrd="0" destOrd="0" presId="urn:microsoft.com/office/officeart/2005/8/layout/vList3"/>
    <dgm:cxn modelId="{FE961782-CB85-4E14-B33C-C7CD630380D7}" type="presOf" srcId="{3948DF77-E6A2-45B4-83B4-417C04931C82}" destId="{C67E4372-88D1-4A82-B99C-5C5084069BFD}" srcOrd="0" destOrd="0" presId="urn:microsoft.com/office/officeart/2005/8/layout/vList3"/>
    <dgm:cxn modelId="{5EE34784-8E3B-423E-AA82-DC0B44023797}" srcId="{20288292-C3AE-4075-AF5C-6928C912CAAA}" destId="{E0813AB5-6C45-42E6-A85B-9C70FA342D2E}" srcOrd="0" destOrd="0" parTransId="{2C91E60E-B97A-4C46-A946-8CE55FD7A5BF}" sibTransId="{D61DAD49-9A19-465A-B076-D1062253D59C}"/>
    <dgm:cxn modelId="{1DF1A0A3-E813-4CE2-8575-3984BD25F446}" type="presOf" srcId="{E0813AB5-6C45-42E6-A85B-9C70FA342D2E}" destId="{93006DFD-BE09-438A-9309-2D0BBE3A8D7C}" srcOrd="0" destOrd="0" presId="urn:microsoft.com/office/officeart/2005/8/layout/vList3"/>
    <dgm:cxn modelId="{138005C8-3B53-4FDF-A9AF-B180427AC01C}" srcId="{20288292-C3AE-4075-AF5C-6928C912CAAA}" destId="{81DB0E23-0247-46F5-AAAB-D5D016C82EE0}" srcOrd="2" destOrd="0" parTransId="{9519DDD4-C51B-40EF-BFBD-9B44B80B987D}" sibTransId="{A1D8A2C4-EAB2-457D-80DE-373002F41985}"/>
    <dgm:cxn modelId="{E4F858CC-5B6C-4F06-8274-5962068EB97C}" type="presOf" srcId="{20288292-C3AE-4075-AF5C-6928C912CAAA}" destId="{CF004EA4-8889-4BB8-84EB-AA27B6453651}" srcOrd="0" destOrd="0" presId="urn:microsoft.com/office/officeart/2005/8/layout/vList3"/>
    <dgm:cxn modelId="{302E78E7-39D7-4A3F-BEB7-6756A806F786}" type="presOf" srcId="{1FFEAD1C-179E-4649-8418-82308F8B51D5}" destId="{9175C358-F660-4ED5-8151-61692DD45FB9}" srcOrd="0" destOrd="0" presId="urn:microsoft.com/office/officeart/2005/8/layout/vList3"/>
    <dgm:cxn modelId="{4E80BEFB-70A2-4C09-A8EB-F152BC3074DD}" type="presParOf" srcId="{CF004EA4-8889-4BB8-84EB-AA27B6453651}" destId="{7B709B28-D3B7-4EDE-BE78-56D73E584F56}" srcOrd="0" destOrd="0" presId="urn:microsoft.com/office/officeart/2005/8/layout/vList3"/>
    <dgm:cxn modelId="{0135ABEF-609E-4E57-A3B8-6E249C60DD78}" type="presParOf" srcId="{7B709B28-D3B7-4EDE-BE78-56D73E584F56}" destId="{5F3BA273-9BD2-4728-9668-D2E297744183}" srcOrd="0" destOrd="0" presId="urn:microsoft.com/office/officeart/2005/8/layout/vList3"/>
    <dgm:cxn modelId="{011A5EE0-BF8C-400C-9A27-D968D76C519B}" type="presParOf" srcId="{7B709B28-D3B7-4EDE-BE78-56D73E584F56}" destId="{93006DFD-BE09-438A-9309-2D0BBE3A8D7C}" srcOrd="1" destOrd="0" presId="urn:microsoft.com/office/officeart/2005/8/layout/vList3"/>
    <dgm:cxn modelId="{27D6CD95-709F-42BB-AE39-5F8E9182E088}" type="presParOf" srcId="{CF004EA4-8889-4BB8-84EB-AA27B6453651}" destId="{0EC47BE7-359C-4B95-A645-22328F7E53E7}" srcOrd="1" destOrd="0" presId="urn:microsoft.com/office/officeart/2005/8/layout/vList3"/>
    <dgm:cxn modelId="{B81AC27F-F52A-4B85-A899-060E3DBE9E4F}" type="presParOf" srcId="{CF004EA4-8889-4BB8-84EB-AA27B6453651}" destId="{DC4B59BB-E526-4516-95CA-5BFA3F3480BC}" srcOrd="2" destOrd="0" presId="urn:microsoft.com/office/officeart/2005/8/layout/vList3"/>
    <dgm:cxn modelId="{90C6E483-036B-4E20-B6A5-377F8E29A04C}" type="presParOf" srcId="{DC4B59BB-E526-4516-95CA-5BFA3F3480BC}" destId="{7B2BBBFC-9D69-4D00-B904-C75D5986D137}" srcOrd="0" destOrd="0" presId="urn:microsoft.com/office/officeart/2005/8/layout/vList3"/>
    <dgm:cxn modelId="{8C6AD310-D005-4C6D-87D6-B508AB9E42C2}" type="presParOf" srcId="{DC4B59BB-E526-4516-95CA-5BFA3F3480BC}" destId="{C67E4372-88D1-4A82-B99C-5C5084069BFD}" srcOrd="1" destOrd="0" presId="urn:microsoft.com/office/officeart/2005/8/layout/vList3"/>
    <dgm:cxn modelId="{2F985232-F4C6-48FC-914D-8BEC55745A54}" type="presParOf" srcId="{CF004EA4-8889-4BB8-84EB-AA27B6453651}" destId="{17DDF0EE-FC05-49A2-A7B1-1865C9E6DE3E}" srcOrd="3" destOrd="0" presId="urn:microsoft.com/office/officeart/2005/8/layout/vList3"/>
    <dgm:cxn modelId="{A9833383-B1B2-4494-8CF0-BB584B3FD937}" type="presParOf" srcId="{CF004EA4-8889-4BB8-84EB-AA27B6453651}" destId="{0C8724A0-FD84-4763-974D-AEFEB67DF9B3}" srcOrd="4" destOrd="0" presId="urn:microsoft.com/office/officeart/2005/8/layout/vList3"/>
    <dgm:cxn modelId="{B97C55D3-33E2-46E5-B339-FF9E8A530B28}" type="presParOf" srcId="{0C8724A0-FD84-4763-974D-AEFEB67DF9B3}" destId="{1CEF73CF-F734-46C0-9524-39773CCF1FA6}" srcOrd="0" destOrd="0" presId="urn:microsoft.com/office/officeart/2005/8/layout/vList3"/>
    <dgm:cxn modelId="{43426E71-8485-4EA0-9661-8BFA6F5947CE}" type="presParOf" srcId="{0C8724A0-FD84-4763-974D-AEFEB67DF9B3}" destId="{1D8A9FAB-94FA-43C3-9F43-9D87BC0FBABD}" srcOrd="1" destOrd="0" presId="urn:microsoft.com/office/officeart/2005/8/layout/vList3"/>
    <dgm:cxn modelId="{E33704B7-5580-476F-A80B-871D178F0287}" type="presParOf" srcId="{CF004EA4-8889-4BB8-84EB-AA27B6453651}" destId="{F288EE73-D856-4912-913C-081A3A5BEC1F}" srcOrd="5" destOrd="0" presId="urn:microsoft.com/office/officeart/2005/8/layout/vList3"/>
    <dgm:cxn modelId="{EA4F434B-734E-4D65-9D0B-FFB1DB256626}" type="presParOf" srcId="{CF004EA4-8889-4BB8-84EB-AA27B6453651}" destId="{A2BAE48A-3C81-421A-A1E8-84598F2708B2}" srcOrd="6" destOrd="0" presId="urn:microsoft.com/office/officeart/2005/8/layout/vList3"/>
    <dgm:cxn modelId="{9E19F24A-60E5-4061-87EE-B3C382FC024D}" type="presParOf" srcId="{A2BAE48A-3C81-421A-A1E8-84598F2708B2}" destId="{ED80F9FB-3B2D-4E79-A26E-F6FB63570E90}" srcOrd="0" destOrd="0" presId="urn:microsoft.com/office/officeart/2005/8/layout/vList3"/>
    <dgm:cxn modelId="{F79DB48C-8D2D-4EF3-BA8A-46FE0CDF6D90}" type="presParOf" srcId="{A2BAE48A-3C81-421A-A1E8-84598F2708B2}" destId="{9175C358-F660-4ED5-8151-61692DD45F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06DFD-BE09-438A-9309-2D0BBE3A8D7C}">
      <dsp:nvSpPr>
        <dsp:cNvPr id="0" name=""/>
        <dsp:cNvSpPr/>
      </dsp:nvSpPr>
      <dsp:spPr>
        <a:xfrm rot="10800000">
          <a:off x="716085" y="492"/>
          <a:ext cx="2346793" cy="4999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Presented by:</a:t>
          </a:r>
          <a:endParaRPr lang="en-US" sz="2000" kern="1200" dirty="0"/>
        </a:p>
      </dsp:txBody>
      <dsp:txXfrm rot="10800000">
        <a:off x="841061" y="492"/>
        <a:ext cx="2221817" cy="499903"/>
      </dsp:txXfrm>
    </dsp:sp>
    <dsp:sp modelId="{5F3BA273-9BD2-4728-9668-D2E297744183}">
      <dsp:nvSpPr>
        <dsp:cNvPr id="0" name=""/>
        <dsp:cNvSpPr/>
      </dsp:nvSpPr>
      <dsp:spPr>
        <a:xfrm>
          <a:off x="466133" y="492"/>
          <a:ext cx="499903" cy="4999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E4372-88D1-4A82-B99C-5C5084069BFD}">
      <dsp:nvSpPr>
        <dsp:cNvPr id="0" name=""/>
        <dsp:cNvSpPr/>
      </dsp:nvSpPr>
      <dsp:spPr>
        <a:xfrm rot="10800000">
          <a:off x="716085" y="649620"/>
          <a:ext cx="2346793" cy="4999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Matiur Rahman</a:t>
          </a:r>
          <a:endParaRPr lang="en-US" sz="2000" kern="1200" dirty="0"/>
        </a:p>
      </dsp:txBody>
      <dsp:txXfrm rot="10800000">
        <a:off x="841061" y="649620"/>
        <a:ext cx="2221817" cy="499903"/>
      </dsp:txXfrm>
    </dsp:sp>
    <dsp:sp modelId="{7B2BBBFC-9D69-4D00-B904-C75D5986D137}">
      <dsp:nvSpPr>
        <dsp:cNvPr id="0" name=""/>
        <dsp:cNvSpPr/>
      </dsp:nvSpPr>
      <dsp:spPr>
        <a:xfrm>
          <a:off x="466133" y="649620"/>
          <a:ext cx="499903" cy="49990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A9FAB-94FA-43C3-9F43-9D87BC0FBABD}">
      <dsp:nvSpPr>
        <dsp:cNvPr id="0" name=""/>
        <dsp:cNvSpPr/>
      </dsp:nvSpPr>
      <dsp:spPr>
        <a:xfrm rot="10800000">
          <a:off x="716085" y="1298748"/>
          <a:ext cx="2346793" cy="4999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Dept. of ME</a:t>
          </a:r>
          <a:endParaRPr lang="en-US" sz="2000" kern="1200"/>
        </a:p>
      </dsp:txBody>
      <dsp:txXfrm rot="10800000">
        <a:off x="841061" y="1298748"/>
        <a:ext cx="2221817" cy="499903"/>
      </dsp:txXfrm>
    </dsp:sp>
    <dsp:sp modelId="{1CEF73CF-F734-46C0-9524-39773CCF1FA6}">
      <dsp:nvSpPr>
        <dsp:cNvPr id="0" name=""/>
        <dsp:cNvSpPr/>
      </dsp:nvSpPr>
      <dsp:spPr>
        <a:xfrm>
          <a:off x="466133" y="1298748"/>
          <a:ext cx="499903" cy="499903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5C358-F660-4ED5-8151-61692DD45FB9}">
      <dsp:nvSpPr>
        <dsp:cNvPr id="0" name=""/>
        <dsp:cNvSpPr/>
      </dsp:nvSpPr>
      <dsp:spPr>
        <a:xfrm rot="10800000">
          <a:off x="716085" y="1947876"/>
          <a:ext cx="2346793" cy="4999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4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ID:2003176</a:t>
          </a:r>
          <a:endParaRPr lang="en-US" sz="2000" kern="1200"/>
        </a:p>
      </dsp:txBody>
      <dsp:txXfrm rot="10800000">
        <a:off x="841061" y="1947876"/>
        <a:ext cx="2221817" cy="499903"/>
      </dsp:txXfrm>
    </dsp:sp>
    <dsp:sp modelId="{ED80F9FB-3B2D-4E79-A26E-F6FB63570E90}">
      <dsp:nvSpPr>
        <dsp:cNvPr id="0" name=""/>
        <dsp:cNvSpPr/>
      </dsp:nvSpPr>
      <dsp:spPr>
        <a:xfrm>
          <a:off x="466133" y="1947876"/>
          <a:ext cx="499903" cy="4999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C7B3B0-561C-49D6-BB8B-0E5EA9CD5DA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25" y="5040313"/>
            <a:ext cx="6048375" cy="1109662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95625" y="5900738"/>
            <a:ext cx="6048375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1557338"/>
            <a:ext cx="1909762" cy="48942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1557338"/>
            <a:ext cx="5581650" cy="48942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76338" y="2133600"/>
            <a:ext cx="3744912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3650" y="2133600"/>
            <a:ext cx="3746500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55733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133600"/>
            <a:ext cx="7643812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CB2163-DC05-9EE4-7AC5-7244D3620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409412"/>
              </p:ext>
            </p:extLst>
          </p:nvPr>
        </p:nvGraphicFramePr>
        <p:xfrm>
          <a:off x="6012160" y="4293096"/>
          <a:ext cx="3529013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E4A29C8-A783-A18B-9A6D-F4555E853207}"/>
              </a:ext>
            </a:extLst>
          </p:cNvPr>
          <p:cNvSpPr/>
          <p:nvPr/>
        </p:nvSpPr>
        <p:spPr>
          <a:xfrm>
            <a:off x="4804500" y="-1"/>
            <a:ext cx="4339500" cy="1484785"/>
          </a:xfrm>
          <a:custGeom>
            <a:avLst/>
            <a:gdLst>
              <a:gd name="connsiteX0" fmla="*/ 0 w 4160113"/>
              <a:gd name="connsiteY0" fmla="*/ 231665 h 1389960"/>
              <a:gd name="connsiteX1" fmla="*/ 231665 w 4160113"/>
              <a:gd name="connsiteY1" fmla="*/ 0 h 1389960"/>
              <a:gd name="connsiteX2" fmla="*/ 3928448 w 4160113"/>
              <a:gd name="connsiteY2" fmla="*/ 0 h 1389960"/>
              <a:gd name="connsiteX3" fmla="*/ 4160113 w 4160113"/>
              <a:gd name="connsiteY3" fmla="*/ 231665 h 1389960"/>
              <a:gd name="connsiteX4" fmla="*/ 4160113 w 4160113"/>
              <a:gd name="connsiteY4" fmla="*/ 1158295 h 1389960"/>
              <a:gd name="connsiteX5" fmla="*/ 3928448 w 4160113"/>
              <a:gd name="connsiteY5" fmla="*/ 1389960 h 1389960"/>
              <a:gd name="connsiteX6" fmla="*/ 231665 w 4160113"/>
              <a:gd name="connsiteY6" fmla="*/ 1389960 h 1389960"/>
              <a:gd name="connsiteX7" fmla="*/ 0 w 4160113"/>
              <a:gd name="connsiteY7" fmla="*/ 1158295 h 1389960"/>
              <a:gd name="connsiteX8" fmla="*/ 0 w 4160113"/>
              <a:gd name="connsiteY8" fmla="*/ 231665 h 138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113" h="1389960">
                <a:moveTo>
                  <a:pt x="0" y="231665"/>
                </a:moveTo>
                <a:cubicBezTo>
                  <a:pt x="0" y="103720"/>
                  <a:pt x="103720" y="0"/>
                  <a:pt x="231665" y="0"/>
                </a:cubicBezTo>
                <a:lnTo>
                  <a:pt x="3928448" y="0"/>
                </a:lnTo>
                <a:cubicBezTo>
                  <a:pt x="4056393" y="0"/>
                  <a:pt x="4160113" y="103720"/>
                  <a:pt x="4160113" y="231665"/>
                </a:cubicBezTo>
                <a:lnTo>
                  <a:pt x="4160113" y="1158295"/>
                </a:lnTo>
                <a:cubicBezTo>
                  <a:pt x="4160113" y="1286240"/>
                  <a:pt x="4056393" y="1389960"/>
                  <a:pt x="3928448" y="1389960"/>
                </a:cubicBezTo>
                <a:lnTo>
                  <a:pt x="231665" y="1389960"/>
                </a:lnTo>
                <a:cubicBezTo>
                  <a:pt x="103720" y="1389960"/>
                  <a:pt x="0" y="1286240"/>
                  <a:pt x="0" y="1158295"/>
                </a:cubicBezTo>
                <a:lnTo>
                  <a:pt x="0" y="23166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5012" tIns="205012" rIns="205012" bIns="205012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>
                <a:solidFill>
                  <a:schemeClr val="bg1"/>
                </a:solidFill>
              </a:rPr>
              <a:t>SWOT Analysis of</a:t>
            </a:r>
            <a:br>
              <a:rPr lang="en-US" sz="3600" kern="1200" dirty="0">
                <a:solidFill>
                  <a:schemeClr val="bg1"/>
                </a:solidFill>
              </a:rPr>
            </a:br>
            <a:r>
              <a:rPr lang="en-US" sz="3600" kern="1200" dirty="0">
                <a:solidFill>
                  <a:schemeClr val="bg1"/>
                </a:solidFill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</a:rPr>
              <a:t>GreenSip</a:t>
            </a:r>
            <a:endParaRPr lang="en-US" sz="3600" kern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5" y="473827"/>
            <a:ext cx="2952750" cy="1079847"/>
          </a:xfrm>
        </p:spPr>
        <p:txBody>
          <a:bodyPr/>
          <a:lstStyle/>
          <a:p>
            <a:r>
              <a:rPr lang="en-US" sz="3200" b="1" dirty="0">
                <a:solidFill>
                  <a:schemeClr val="bg2"/>
                </a:solidFill>
                <a:latin typeface="Tahoma" charset="0"/>
              </a:rPr>
              <a:t>Introduction</a:t>
            </a:r>
            <a:endParaRPr lang="uk-UA" sz="3200" b="1" dirty="0">
              <a:solidFill>
                <a:schemeClr val="bg2"/>
              </a:solidFill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2060575"/>
            <a:ext cx="9144000" cy="43195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GreenSip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a reusable, eco-friendly water bottle made from sustainable materials such as bamboo and stainless steel.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Target audience: Eco-conscious individuals, fitness enthusiasts, and office-goers.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Aims to reduce single-use plastic waste while offering durability and style.</a:t>
            </a:r>
          </a:p>
          <a:p>
            <a:pPr>
              <a:lnSpc>
                <a:spcPct val="80000"/>
              </a:lnSpc>
            </a:pPr>
            <a:endParaRPr lang="uk-UA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759C-70AB-183B-F619-6EE99AD3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36712"/>
            <a:ext cx="8352606" cy="508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Strengths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940A2C-7042-FFD0-6D52-73A88182C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925" y="2492896"/>
            <a:ext cx="882015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Made from biodegradable and recyclable materials, reducing environmental impact.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Durability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Long-lasting and robust compared to plastic alternatives.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Attractive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Sleek, modern design appeals to a wide demographic.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Health-Safe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Free from harmful chemicals like BPA and phthalates.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Brand Reputation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Positions the company as a leader in sustainable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05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F94-059C-1773-7BB7-E119AAE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4" y="764704"/>
            <a:ext cx="7643812" cy="508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Weaknesses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5AB13D-2EEC-F9BC-04CD-4E5CB8DD8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02" y="2257128"/>
            <a:ext cx="911639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Higher Price 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Premium pricing might limit affordability for some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consumers.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Awareness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Brand and product visibility may be low in saturated markets.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Competition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Competes with established eco-friendly bottle brands.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Slightly heavier than plastic bottles, which may deter some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Customizability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Limited options for personalization compared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competitors.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11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5BE5-EBE2-6FD4-FF7E-EB9D93FF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692696"/>
            <a:ext cx="8712646" cy="508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Opportunities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94169-76FD-43D8-9CE3-680D91080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950" y="2307443"/>
            <a:ext cx="90005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Growing Eco-Consciousness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Increased global awareness about reducing plastic waste.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Corporate Partnerships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Collaboration with companies to supply branded bottles for employees or events.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Innovations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Adding smart features (e.g., temperature control, hydration tracking).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Global Expansion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Tapping into emerging markets where reusable products are gaining traction.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Policy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Governments and organizations promoting reusable alternatives to single-use plastics.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67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34FF-473B-CE15-0B6B-C1649E15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2696"/>
            <a:ext cx="6553200" cy="508000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2"/>
                </a:solidFill>
              </a:rPr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FBB8-381F-D020-F98E-AC4DE6E9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" y="2420888"/>
            <a:ext cx="8964488" cy="4724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Market Saturation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Increasing number of eco-friendly bottle brands.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Economic Factors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During downturns, consumers may prioritize cheaper alternatives.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Counterfeits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Risk of low-quality replicas undermining brand reputation.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Material Sourcing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reliably and affordably.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Consumer Habits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Resistance from users accustomed to disposable bottles.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Challenges in sourcing sustainable materials</a:t>
            </a:r>
          </a:p>
        </p:txBody>
      </p:sp>
    </p:spTree>
    <p:extLst>
      <p:ext uri="{BB962C8B-B14F-4D97-AF65-F5344CB8AC3E}">
        <p14:creationId xmlns:p14="http://schemas.microsoft.com/office/powerpoint/2010/main" val="1928134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E63C-4607-DD23-B36F-84B3BD22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2" y="764704"/>
            <a:ext cx="4608512" cy="508000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F027-339D-EE2A-CCA2-A9F5698F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2133600"/>
            <a:ext cx="8784654" cy="4318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dirty="0" err="1">
                <a:solidFill>
                  <a:schemeClr val="accent1">
                    <a:lumMod val="75000"/>
                  </a:schemeClr>
                </a:solidFill>
              </a:rPr>
              <a:t>GreenSip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</a:rPr>
              <a:t> has significant potential to lead in the sustainable hydration market.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</a:rPr>
              <a:t>Opportunities like innovation and partnerships can offset challenges like competition and price sensitivity.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accent1">
                    <a:lumMod val="75000"/>
                  </a:schemeClr>
                </a:solidFill>
              </a:rPr>
              <a:t>A focused strategy on branding and awareness will solidify its market presence.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44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00001">
  <a:themeElements>
    <a:clrScheme name="00001 4">
      <a:dk1>
        <a:srgbClr val="4D4D4D"/>
      </a:dk1>
      <a:lt1>
        <a:srgbClr val="FFFFFF"/>
      </a:lt1>
      <a:dk2>
        <a:srgbClr val="4D4D4D"/>
      </a:dk2>
      <a:lt2>
        <a:srgbClr val="000000"/>
      </a:lt2>
      <a:accent1>
        <a:srgbClr val="003399"/>
      </a:accent1>
      <a:accent2>
        <a:srgbClr val="3399FF"/>
      </a:accent2>
      <a:accent3>
        <a:srgbClr val="FFFFFF"/>
      </a:accent3>
      <a:accent4>
        <a:srgbClr val="404040"/>
      </a:accent4>
      <a:accent5>
        <a:srgbClr val="AAADCA"/>
      </a:accent5>
      <a:accent6>
        <a:srgbClr val="2D8AE7"/>
      </a:accent6>
      <a:hlink>
        <a:srgbClr val="FF6600"/>
      </a:hlink>
      <a:folHlink>
        <a:srgbClr val="CCECFF"/>
      </a:folHlink>
    </a:clrScheme>
    <a:fontScheme name="00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001 1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B8E2"/>
        </a:accent5>
        <a:accent6>
          <a:srgbClr val="2D8AE7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2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339933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3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4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3399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351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Tahoma</vt:lpstr>
      <vt:lpstr>Wingdings</vt:lpstr>
      <vt:lpstr>00001</vt:lpstr>
      <vt:lpstr>PowerPoint Presentation</vt:lpstr>
      <vt:lpstr>Introduction</vt:lpstr>
      <vt:lpstr>Strengths</vt:lpstr>
      <vt:lpstr>Weaknesses</vt:lpstr>
      <vt:lpstr>Opportunities</vt:lpstr>
      <vt:lpstr>Threats</vt:lpstr>
      <vt:lpstr>Conclusion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Matiur Rahman</cp:lastModifiedBy>
  <cp:revision>3</cp:revision>
  <dcterms:created xsi:type="dcterms:W3CDTF">2005-06-16T11:02:34Z</dcterms:created>
  <dcterms:modified xsi:type="dcterms:W3CDTF">2025-01-05T16:03:21Z</dcterms:modified>
</cp:coreProperties>
</file>