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28"/>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95690-F7A1-CD4B-BC13-647EBDBB5AEE}" type="datetimeFigureOut">
              <a:rPr lang="en-CZ" smtClean="0"/>
              <a:t>15.07.2021</a:t>
            </a:fld>
            <a:endParaRPr lang="en-C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E74CC-F767-5D44-82AD-76CFF5127CD0}" type="slidenum">
              <a:rPr lang="en-CZ" smtClean="0"/>
              <a:t>‹#›</a:t>
            </a:fld>
            <a:endParaRPr lang="en-CZ"/>
          </a:p>
        </p:txBody>
      </p:sp>
    </p:spTree>
    <p:extLst>
      <p:ext uri="{BB962C8B-B14F-4D97-AF65-F5344CB8AC3E}">
        <p14:creationId xmlns:p14="http://schemas.microsoft.com/office/powerpoint/2010/main" val="179328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output presentation where I am presenting my findings of the analysis. My goal was to analyse biodiversity in 4 national parks in the US and mainly the observations of the species.</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1</a:t>
            </a:fld>
            <a:endParaRPr lang="en-CZ"/>
          </a:p>
        </p:txBody>
      </p:sp>
    </p:spTree>
    <p:extLst>
      <p:ext uri="{BB962C8B-B14F-4D97-AF65-F5344CB8AC3E}">
        <p14:creationId xmlns:p14="http://schemas.microsoft.com/office/powerpoint/2010/main" val="858365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is time to look to categories and individual species. Firstly, according to this chart, we can see that majority of the most observed species are Vascular plants. </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12</a:t>
            </a:fld>
            <a:endParaRPr lang="en-CZ"/>
          </a:p>
        </p:txBody>
      </p:sp>
    </p:spTree>
    <p:extLst>
      <p:ext uri="{BB962C8B-B14F-4D97-AF65-F5344CB8AC3E}">
        <p14:creationId xmlns:p14="http://schemas.microsoft.com/office/powerpoint/2010/main" val="26102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Secondly, if we calculate the number of observations of a category for each park, we can see an interesting trend. No matter which category you will choose, most observations are from the Yellowstone national park. </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13</a:t>
            </a:fld>
            <a:endParaRPr lang="en-CZ"/>
          </a:p>
        </p:txBody>
      </p:sp>
    </p:spTree>
    <p:extLst>
      <p:ext uri="{BB962C8B-B14F-4D97-AF65-F5344CB8AC3E}">
        <p14:creationId xmlns:p14="http://schemas.microsoft.com/office/powerpoint/2010/main" val="1022886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is it the same when we look at the individual species? What is the best park to visit to see each one of them? You may be surprised, but an answer for each of over 5 thousand species is the same. </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14</a:t>
            </a:fld>
            <a:endParaRPr lang="en-CZ"/>
          </a:p>
        </p:txBody>
      </p:sp>
    </p:spTree>
    <p:extLst>
      <p:ext uri="{BB962C8B-B14F-4D97-AF65-F5344CB8AC3E}">
        <p14:creationId xmlns:p14="http://schemas.microsoft.com/office/powerpoint/2010/main" val="346391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According to the number of the observations if you want to see anything from the over 5 thousand species in the data set you should go to Yellowstone because highest number of observations was made there.</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15</a:t>
            </a:fld>
            <a:endParaRPr lang="en-CZ"/>
          </a:p>
        </p:txBody>
      </p:sp>
    </p:spTree>
    <p:extLst>
      <p:ext uri="{BB962C8B-B14F-4D97-AF65-F5344CB8AC3E}">
        <p14:creationId xmlns:p14="http://schemas.microsoft.com/office/powerpoint/2010/main" val="54694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Firstly, I am going to talk about the input for this analysis. I will describe which data I have and how I get them.</a:t>
            </a:r>
          </a:p>
        </p:txBody>
      </p:sp>
      <p:sp>
        <p:nvSpPr>
          <p:cNvPr id="4" name="Slide Number Placeholder 3"/>
          <p:cNvSpPr>
            <a:spLocks noGrp="1"/>
          </p:cNvSpPr>
          <p:nvPr>
            <p:ph type="sldNum" sz="quarter" idx="5"/>
          </p:nvPr>
        </p:nvSpPr>
        <p:spPr/>
        <p:txBody>
          <a:bodyPr/>
          <a:lstStyle/>
          <a:p>
            <a:fld id="{748E74CC-F767-5D44-82AD-76CFF5127CD0}" type="slidenum">
              <a:rPr lang="en-CZ" smtClean="0"/>
              <a:t>4</a:t>
            </a:fld>
            <a:endParaRPr lang="en-CZ"/>
          </a:p>
        </p:txBody>
      </p:sp>
    </p:spTree>
    <p:extLst>
      <p:ext uri="{BB962C8B-B14F-4D97-AF65-F5344CB8AC3E}">
        <p14:creationId xmlns:p14="http://schemas.microsoft.com/office/powerpoint/2010/main" val="186338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Secondly, I will talk about observations in each park. I will tell how many spieces are in each and how many observations were made in each. </a:t>
            </a:r>
          </a:p>
        </p:txBody>
      </p:sp>
      <p:sp>
        <p:nvSpPr>
          <p:cNvPr id="4" name="Slide Number Placeholder 3"/>
          <p:cNvSpPr>
            <a:spLocks noGrp="1"/>
          </p:cNvSpPr>
          <p:nvPr>
            <p:ph type="sldNum" sz="quarter" idx="5"/>
          </p:nvPr>
        </p:nvSpPr>
        <p:spPr/>
        <p:txBody>
          <a:bodyPr/>
          <a:lstStyle/>
          <a:p>
            <a:fld id="{748E74CC-F767-5D44-82AD-76CFF5127CD0}" type="slidenum">
              <a:rPr lang="en-CZ" smtClean="0"/>
              <a:t>5</a:t>
            </a:fld>
            <a:endParaRPr lang="en-CZ"/>
          </a:p>
        </p:txBody>
      </p:sp>
    </p:spTree>
    <p:extLst>
      <p:ext uri="{BB962C8B-B14F-4D97-AF65-F5344CB8AC3E}">
        <p14:creationId xmlns:p14="http://schemas.microsoft.com/office/powerpoint/2010/main" val="210927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Lastly, I will recommend to which of the four national parks you should go to if you want to see species of a particular category or even individual-specific species. </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6</a:t>
            </a:fld>
            <a:endParaRPr lang="en-CZ"/>
          </a:p>
        </p:txBody>
      </p:sp>
    </p:spTree>
    <p:extLst>
      <p:ext uri="{BB962C8B-B14F-4D97-AF65-F5344CB8AC3E}">
        <p14:creationId xmlns:p14="http://schemas.microsoft.com/office/powerpoint/2010/main" val="417873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start with the data source (input). Data are from the website </a:t>
            </a:r>
            <a:r>
              <a:rPr lang="en-GB" dirty="0" err="1"/>
              <a:t>Codecademy.com</a:t>
            </a:r>
            <a:r>
              <a:rPr lang="en-GB" dirty="0"/>
              <a:t> where they are for the purpose of building portfolio projects.</a:t>
            </a:r>
          </a:p>
          <a:p>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7</a:t>
            </a:fld>
            <a:endParaRPr lang="en-CZ"/>
          </a:p>
        </p:txBody>
      </p:sp>
    </p:spTree>
    <p:extLst>
      <p:ext uri="{BB962C8B-B14F-4D97-AF65-F5344CB8AC3E}">
        <p14:creationId xmlns:p14="http://schemas.microsoft.com/office/powerpoint/2010/main" val="3536735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contains over 20 thousand observations of over 5 thousand species from 4 national parks.</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8</a:t>
            </a:fld>
            <a:endParaRPr lang="en-CZ"/>
          </a:p>
        </p:txBody>
      </p:sp>
    </p:spTree>
    <p:extLst>
      <p:ext uri="{BB962C8B-B14F-4D97-AF65-F5344CB8AC3E}">
        <p14:creationId xmlns:p14="http://schemas.microsoft.com/office/powerpoint/2010/main" val="179725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is in the files. The first file contains individual observations. Each observation has the scientific name of the species, the park where the observations were made, and the number of the observations. The second file contains the category, scientific name, and common name for each species from the first file.</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9</a:t>
            </a:fld>
            <a:endParaRPr lang="en-CZ"/>
          </a:p>
        </p:txBody>
      </p:sp>
    </p:spTree>
    <p:extLst>
      <p:ext uri="{BB962C8B-B14F-4D97-AF65-F5344CB8AC3E}">
        <p14:creationId xmlns:p14="http://schemas.microsoft.com/office/powerpoint/2010/main" val="243556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chart shows that number of reported observations or species (one row in the first file) is evenly distributed between national parks. That means that no park has more reports than others. However, what about a number of the observations. </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10</a:t>
            </a:fld>
            <a:endParaRPr lang="en-CZ"/>
          </a:p>
        </p:txBody>
      </p:sp>
    </p:spTree>
    <p:extLst>
      <p:ext uri="{BB962C8B-B14F-4D97-AF65-F5344CB8AC3E}">
        <p14:creationId xmlns:p14="http://schemas.microsoft.com/office/powerpoint/2010/main" val="3434196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something completely different. Even though each National park has an even number of species, over 60 % of observations are made in Yellowstone national park.</a:t>
            </a:r>
            <a:endParaRPr lang="en-CZ" dirty="0"/>
          </a:p>
        </p:txBody>
      </p:sp>
      <p:sp>
        <p:nvSpPr>
          <p:cNvPr id="4" name="Slide Number Placeholder 3"/>
          <p:cNvSpPr>
            <a:spLocks noGrp="1"/>
          </p:cNvSpPr>
          <p:nvPr>
            <p:ph type="sldNum" sz="quarter" idx="5"/>
          </p:nvPr>
        </p:nvSpPr>
        <p:spPr/>
        <p:txBody>
          <a:bodyPr/>
          <a:lstStyle/>
          <a:p>
            <a:fld id="{748E74CC-F767-5D44-82AD-76CFF5127CD0}" type="slidenum">
              <a:rPr lang="en-CZ" smtClean="0"/>
              <a:t>11</a:t>
            </a:fld>
            <a:endParaRPr lang="en-CZ"/>
          </a:p>
        </p:txBody>
      </p:sp>
    </p:spTree>
    <p:extLst>
      <p:ext uri="{BB962C8B-B14F-4D97-AF65-F5344CB8AC3E}">
        <p14:creationId xmlns:p14="http://schemas.microsoft.com/office/powerpoint/2010/main" val="387618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7/15/21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7/15/21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7/15/21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7/15/21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7/15/21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4155-6A06-B04A-BD53-70AE9E41AF07}"/>
              </a:ext>
            </a:extLst>
          </p:cNvPr>
          <p:cNvSpPr>
            <a:spLocks noGrp="1"/>
          </p:cNvSpPr>
          <p:nvPr>
            <p:ph type="ctrTitle"/>
          </p:nvPr>
        </p:nvSpPr>
        <p:spPr/>
        <p:txBody>
          <a:bodyPr/>
          <a:lstStyle/>
          <a:p>
            <a:pPr algn="ctr"/>
            <a:r>
              <a:rPr lang="en-CZ" dirty="0"/>
              <a:t>Yellowstone national park is place to go to…..</a:t>
            </a:r>
          </a:p>
        </p:txBody>
      </p:sp>
      <p:sp>
        <p:nvSpPr>
          <p:cNvPr id="3" name="Subtitle 2">
            <a:extLst>
              <a:ext uri="{FF2B5EF4-FFF2-40B4-BE49-F238E27FC236}">
                <a16:creationId xmlns:a16="http://schemas.microsoft.com/office/drawing/2014/main" id="{15738FA2-E333-B048-ADE8-C134E971F438}"/>
              </a:ext>
            </a:extLst>
          </p:cNvPr>
          <p:cNvSpPr>
            <a:spLocks noGrp="1"/>
          </p:cNvSpPr>
          <p:nvPr>
            <p:ph type="subTitle" idx="1"/>
          </p:nvPr>
        </p:nvSpPr>
        <p:spPr/>
        <p:txBody>
          <a:bodyPr/>
          <a:lstStyle/>
          <a:p>
            <a:r>
              <a:rPr lang="en-CZ" dirty="0"/>
              <a:t>Author: Matěj konečný</a:t>
            </a:r>
          </a:p>
        </p:txBody>
      </p:sp>
      <p:sp>
        <p:nvSpPr>
          <p:cNvPr id="4" name="Rectangle 3">
            <a:extLst>
              <a:ext uri="{FF2B5EF4-FFF2-40B4-BE49-F238E27FC236}">
                <a16:creationId xmlns:a16="http://schemas.microsoft.com/office/drawing/2014/main" id="{8B5106B8-2D22-914F-BDAA-3ADB9A3C4A27}"/>
              </a:ext>
            </a:extLst>
          </p:cNvPr>
          <p:cNvSpPr/>
          <p:nvPr/>
        </p:nvSpPr>
        <p:spPr>
          <a:xfrm>
            <a:off x="460185" y="3085766"/>
            <a:ext cx="11235559" cy="3294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spTree>
    <p:extLst>
      <p:ext uri="{BB962C8B-B14F-4D97-AF65-F5344CB8AC3E}">
        <p14:creationId xmlns:p14="http://schemas.microsoft.com/office/powerpoint/2010/main" val="278220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_title">
            <a:extLst>
              <a:ext uri="{FF2B5EF4-FFF2-40B4-BE49-F238E27FC236}">
                <a16:creationId xmlns:a16="http://schemas.microsoft.com/office/drawing/2014/main" id="{5B915585-18C2-5B4F-B4B5-B0AD4C951F3F}"/>
              </a:ext>
            </a:extLst>
          </p:cNvPr>
          <p:cNvSpPr>
            <a:spLocks noGrp="1"/>
          </p:cNvSpPr>
          <p:nvPr>
            <p:ph type="title"/>
          </p:nvPr>
        </p:nvSpPr>
        <p:spPr/>
        <p:txBody>
          <a:bodyPr/>
          <a:lstStyle/>
          <a:p>
            <a:endParaRPr lang="en-CZ"/>
          </a:p>
        </p:txBody>
      </p:sp>
      <p:sp>
        <p:nvSpPr>
          <p:cNvPr id="3" name="Rectangle 2">
            <a:extLst>
              <a:ext uri="{FF2B5EF4-FFF2-40B4-BE49-F238E27FC236}">
                <a16:creationId xmlns:a16="http://schemas.microsoft.com/office/drawing/2014/main" id="{EF465A91-EDE4-8A40-A7D2-5107A4E1A0A4}"/>
              </a:ext>
            </a:extLst>
          </p:cNvPr>
          <p:cNvSpPr/>
          <p:nvPr/>
        </p:nvSpPr>
        <p:spPr>
          <a:xfrm>
            <a:off x="575894" y="693188"/>
            <a:ext cx="11040212" cy="1121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Z" sz="4400" dirty="0"/>
              <a:t>Observations per park</a:t>
            </a:r>
            <a:endParaRPr lang="en-CZ" dirty="0"/>
          </a:p>
        </p:txBody>
      </p:sp>
      <p:sp>
        <p:nvSpPr>
          <p:cNvPr id="4" name="TextBox 3">
            <a:extLst>
              <a:ext uri="{FF2B5EF4-FFF2-40B4-BE49-F238E27FC236}">
                <a16:creationId xmlns:a16="http://schemas.microsoft.com/office/drawing/2014/main" id="{684061CE-3612-0A44-9E0D-0858260A2BD1}"/>
              </a:ext>
            </a:extLst>
          </p:cNvPr>
          <p:cNvSpPr txBox="1"/>
          <p:nvPr/>
        </p:nvSpPr>
        <p:spPr>
          <a:xfrm>
            <a:off x="3234490" y="8501370"/>
            <a:ext cx="184731" cy="369332"/>
          </a:xfrm>
          <a:prstGeom prst="rect">
            <a:avLst/>
          </a:prstGeom>
          <a:noFill/>
        </p:spPr>
        <p:txBody>
          <a:bodyPr wrap="none" rtlCol="0">
            <a:spAutoFit/>
          </a:bodyPr>
          <a:lstStyle/>
          <a:p>
            <a:endParaRPr lang="en-CZ" dirty="0"/>
          </a:p>
        </p:txBody>
      </p:sp>
      <p:sp>
        <p:nvSpPr>
          <p:cNvPr id="24" name="Freeform 23">
            <a:extLst>
              <a:ext uri="{FF2B5EF4-FFF2-40B4-BE49-F238E27FC236}">
                <a16:creationId xmlns:a16="http://schemas.microsoft.com/office/drawing/2014/main" id="{008C0EAA-6B7F-154A-A226-CD9FDC56798E}"/>
              </a:ext>
            </a:extLst>
          </p:cNvPr>
          <p:cNvSpPr/>
          <p:nvPr/>
        </p:nvSpPr>
        <p:spPr>
          <a:xfrm>
            <a:off x="6607815" y="9841500"/>
            <a:ext cx="802712" cy="441825"/>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3" tIns="1021" rIns="243073" bIns="1020"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6" name="Freeform 25">
            <a:extLst>
              <a:ext uri="{FF2B5EF4-FFF2-40B4-BE49-F238E27FC236}">
                <a16:creationId xmlns:a16="http://schemas.microsoft.com/office/drawing/2014/main" id="{99F0D9E3-27AB-C944-85B8-7F13029E1742}"/>
              </a:ext>
            </a:extLst>
          </p:cNvPr>
          <p:cNvSpPr/>
          <p:nvPr/>
        </p:nvSpPr>
        <p:spPr>
          <a:xfrm>
            <a:off x="4212392" y="9834125"/>
            <a:ext cx="823240" cy="456577"/>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484996" y="13146"/>
                </a:moveTo>
                <a:lnTo>
                  <a:pt x="0" y="131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4"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7" name="Freeform 26">
            <a:extLst>
              <a:ext uri="{FF2B5EF4-FFF2-40B4-BE49-F238E27FC236}">
                <a16:creationId xmlns:a16="http://schemas.microsoft.com/office/drawing/2014/main" id="{3AB11A2B-53F8-B14C-8B7E-208614DC26C5}"/>
              </a:ext>
            </a:extLst>
          </p:cNvPr>
          <p:cNvSpPr/>
          <p:nvPr/>
        </p:nvSpPr>
        <p:spPr>
          <a:xfrm>
            <a:off x="973891" y="8817813"/>
            <a:ext cx="3238500" cy="2489200"/>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2400" kern="1200" dirty="0"/>
              <a:t>Spieces info (scientific name, category, common name…)</a:t>
            </a:r>
          </a:p>
        </p:txBody>
      </p:sp>
      <p:sp>
        <p:nvSpPr>
          <p:cNvPr id="22" name="Freeform 21">
            <a:extLst>
              <a:ext uri="{FF2B5EF4-FFF2-40B4-BE49-F238E27FC236}">
                <a16:creationId xmlns:a16="http://schemas.microsoft.com/office/drawing/2014/main" id="{6F70FC14-E57A-344C-BCBE-000D5862B985}"/>
              </a:ext>
            </a:extLst>
          </p:cNvPr>
          <p:cNvSpPr/>
          <p:nvPr/>
        </p:nvSpPr>
        <p:spPr>
          <a:xfrm rot="16200000">
            <a:off x="5597875" y="7173621"/>
            <a:ext cx="484996" cy="3655662"/>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5"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3" name="Freeform 22">
            <a:extLst>
              <a:ext uri="{FF2B5EF4-FFF2-40B4-BE49-F238E27FC236}">
                <a16:creationId xmlns:a16="http://schemas.microsoft.com/office/drawing/2014/main" id="{2A7BDD3A-25A3-8041-96AF-40D22D9FE49E}"/>
              </a:ext>
            </a:extLst>
          </p:cNvPr>
          <p:cNvSpPr/>
          <p:nvPr/>
        </p:nvSpPr>
        <p:spPr>
          <a:xfrm>
            <a:off x="4748866" y="7018421"/>
            <a:ext cx="2183013" cy="1721530"/>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2000" kern="1200" dirty="0"/>
              <a:t>4 national parks – over 20k , over 5k</a:t>
            </a:r>
          </a:p>
        </p:txBody>
      </p:sp>
      <p:sp>
        <p:nvSpPr>
          <p:cNvPr id="21" name="Freeform 20">
            <a:extLst>
              <a:ext uri="{FF2B5EF4-FFF2-40B4-BE49-F238E27FC236}">
                <a16:creationId xmlns:a16="http://schemas.microsoft.com/office/drawing/2014/main" id="{0845AF1B-42C3-C64D-9694-9411291C822B}"/>
              </a:ext>
            </a:extLst>
          </p:cNvPr>
          <p:cNvSpPr/>
          <p:nvPr/>
        </p:nvSpPr>
        <p:spPr>
          <a:xfrm>
            <a:off x="5035632" y="9257672"/>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323" tIns="243323" rIns="243323" bIns="243323" numCol="1" spcCol="1270" anchor="ctr" anchorCtr="0">
            <a:noAutofit/>
          </a:bodyPr>
          <a:lstStyle/>
          <a:p>
            <a:pPr marL="0" lvl="0" indent="0" algn="ctr" defTabSz="533400">
              <a:lnSpc>
                <a:spcPct val="90000"/>
              </a:lnSpc>
              <a:spcBef>
                <a:spcPct val="0"/>
              </a:spcBef>
              <a:spcAft>
                <a:spcPct val="35000"/>
              </a:spcAft>
              <a:buNone/>
            </a:pPr>
            <a:r>
              <a:rPr lang="en-GB" sz="1200" kern="1200" dirty="0"/>
              <a:t>C</a:t>
            </a:r>
            <a:r>
              <a:rPr lang="en-CZ" sz="1200" kern="1200" dirty="0"/>
              <a:t>odecademy.com</a:t>
            </a:r>
          </a:p>
        </p:txBody>
      </p:sp>
      <p:sp>
        <p:nvSpPr>
          <p:cNvPr id="25" name="Freeform 24">
            <a:extLst>
              <a:ext uri="{FF2B5EF4-FFF2-40B4-BE49-F238E27FC236}">
                <a16:creationId xmlns:a16="http://schemas.microsoft.com/office/drawing/2014/main" id="{ACC104F8-D4C1-D649-8572-F59E44022583}"/>
              </a:ext>
            </a:extLst>
          </p:cNvPr>
          <p:cNvSpPr/>
          <p:nvPr/>
        </p:nvSpPr>
        <p:spPr>
          <a:xfrm>
            <a:off x="7475286" y="8817813"/>
            <a:ext cx="3231569" cy="2489200"/>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GB" sz="2400" kern="1200" dirty="0"/>
              <a:t>O</a:t>
            </a:r>
            <a:r>
              <a:rPr lang="en-CZ" sz="2400" kern="1200" dirty="0"/>
              <a:t>bservations (scientific name, park, observations)</a:t>
            </a:r>
          </a:p>
        </p:txBody>
      </p:sp>
      <p:pic>
        <p:nvPicPr>
          <p:cNvPr id="6" name="!!chart" descr="Chart, pie chart&#10;&#10;Description automatically generated">
            <a:extLst>
              <a:ext uri="{FF2B5EF4-FFF2-40B4-BE49-F238E27FC236}">
                <a16:creationId xmlns:a16="http://schemas.microsoft.com/office/drawing/2014/main" id="{B210A695-73D0-A74A-A50B-B6E11F256FEA}"/>
              </a:ext>
            </a:extLst>
          </p:cNvPr>
          <p:cNvPicPr>
            <a:picLocks noChangeAspect="1"/>
          </p:cNvPicPr>
          <p:nvPr/>
        </p:nvPicPr>
        <p:blipFill rotWithShape="1">
          <a:blip r:embed="rId3"/>
          <a:srcRect l="11830" r="33593"/>
          <a:stretch/>
        </p:blipFill>
        <p:spPr>
          <a:xfrm>
            <a:off x="2513349" y="2130721"/>
            <a:ext cx="6654045" cy="4064000"/>
          </a:xfrm>
          <a:prstGeom prst="rect">
            <a:avLst/>
          </a:prstGeom>
        </p:spPr>
      </p:pic>
    </p:spTree>
    <p:extLst>
      <p:ext uri="{BB962C8B-B14F-4D97-AF65-F5344CB8AC3E}">
        <p14:creationId xmlns:p14="http://schemas.microsoft.com/office/powerpoint/2010/main" val="2544611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_title">
            <a:extLst>
              <a:ext uri="{FF2B5EF4-FFF2-40B4-BE49-F238E27FC236}">
                <a16:creationId xmlns:a16="http://schemas.microsoft.com/office/drawing/2014/main" id="{5B915585-18C2-5B4F-B4B5-B0AD4C951F3F}"/>
              </a:ext>
            </a:extLst>
          </p:cNvPr>
          <p:cNvSpPr>
            <a:spLocks noGrp="1"/>
          </p:cNvSpPr>
          <p:nvPr>
            <p:ph type="title"/>
          </p:nvPr>
        </p:nvSpPr>
        <p:spPr/>
        <p:txBody>
          <a:bodyPr/>
          <a:lstStyle/>
          <a:p>
            <a:endParaRPr lang="en-CZ"/>
          </a:p>
        </p:txBody>
      </p:sp>
      <p:sp>
        <p:nvSpPr>
          <p:cNvPr id="3" name="Rectangle 2">
            <a:extLst>
              <a:ext uri="{FF2B5EF4-FFF2-40B4-BE49-F238E27FC236}">
                <a16:creationId xmlns:a16="http://schemas.microsoft.com/office/drawing/2014/main" id="{EF465A91-EDE4-8A40-A7D2-5107A4E1A0A4}"/>
              </a:ext>
            </a:extLst>
          </p:cNvPr>
          <p:cNvSpPr/>
          <p:nvPr/>
        </p:nvSpPr>
        <p:spPr>
          <a:xfrm>
            <a:off x="457200" y="693188"/>
            <a:ext cx="11158906" cy="1121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Z" sz="4400" dirty="0"/>
              <a:t>Observations per park</a:t>
            </a:r>
            <a:endParaRPr lang="en-CZ" dirty="0"/>
          </a:p>
        </p:txBody>
      </p:sp>
      <p:pic>
        <p:nvPicPr>
          <p:cNvPr id="9" name="!!chart" descr="Chart, bar chart&#10;&#10;Description automatically generated">
            <a:extLst>
              <a:ext uri="{FF2B5EF4-FFF2-40B4-BE49-F238E27FC236}">
                <a16:creationId xmlns:a16="http://schemas.microsoft.com/office/drawing/2014/main" id="{08642E07-9F59-F249-9CC0-30117E3B9A1C}"/>
              </a:ext>
            </a:extLst>
          </p:cNvPr>
          <p:cNvPicPr>
            <a:picLocks noChangeAspect="1"/>
          </p:cNvPicPr>
          <p:nvPr/>
        </p:nvPicPr>
        <p:blipFill>
          <a:blip r:embed="rId3"/>
          <a:stretch>
            <a:fillRect/>
          </a:stretch>
        </p:blipFill>
        <p:spPr>
          <a:xfrm>
            <a:off x="0" y="2100812"/>
            <a:ext cx="12192000" cy="4064000"/>
          </a:xfrm>
          <a:prstGeom prst="rect">
            <a:avLst/>
          </a:prstGeom>
        </p:spPr>
      </p:pic>
      <p:pic>
        <p:nvPicPr>
          <p:cNvPr id="17" name="Picture 16" descr="Chart&#10;&#10;Description automatically generated with medium confidence">
            <a:extLst>
              <a:ext uri="{FF2B5EF4-FFF2-40B4-BE49-F238E27FC236}">
                <a16:creationId xmlns:a16="http://schemas.microsoft.com/office/drawing/2014/main" id="{A3D7CDD0-01B0-884D-A628-0540A716D654}"/>
              </a:ext>
            </a:extLst>
          </p:cNvPr>
          <p:cNvPicPr>
            <a:picLocks noChangeAspect="1"/>
          </p:cNvPicPr>
          <p:nvPr/>
        </p:nvPicPr>
        <p:blipFill>
          <a:blip r:embed="rId4"/>
          <a:stretch>
            <a:fillRect/>
          </a:stretch>
        </p:blipFill>
        <p:spPr>
          <a:xfrm>
            <a:off x="-12192000" y="2100812"/>
            <a:ext cx="12192000" cy="4064000"/>
          </a:xfrm>
          <a:prstGeom prst="rect">
            <a:avLst/>
          </a:prstGeom>
        </p:spPr>
      </p:pic>
    </p:spTree>
    <p:extLst>
      <p:ext uri="{BB962C8B-B14F-4D97-AF65-F5344CB8AC3E}">
        <p14:creationId xmlns:p14="http://schemas.microsoft.com/office/powerpoint/2010/main" val="401498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_title">
            <a:extLst>
              <a:ext uri="{FF2B5EF4-FFF2-40B4-BE49-F238E27FC236}">
                <a16:creationId xmlns:a16="http://schemas.microsoft.com/office/drawing/2014/main" id="{5B915585-18C2-5B4F-B4B5-B0AD4C951F3F}"/>
              </a:ext>
            </a:extLst>
          </p:cNvPr>
          <p:cNvSpPr>
            <a:spLocks noGrp="1"/>
          </p:cNvSpPr>
          <p:nvPr>
            <p:ph type="title"/>
          </p:nvPr>
        </p:nvSpPr>
        <p:spPr/>
        <p:txBody>
          <a:bodyPr/>
          <a:lstStyle/>
          <a:p>
            <a:endParaRPr lang="en-CZ"/>
          </a:p>
        </p:txBody>
      </p:sp>
      <p:sp>
        <p:nvSpPr>
          <p:cNvPr id="3" name="Rectangle 2">
            <a:extLst>
              <a:ext uri="{FF2B5EF4-FFF2-40B4-BE49-F238E27FC236}">
                <a16:creationId xmlns:a16="http://schemas.microsoft.com/office/drawing/2014/main" id="{EF465A91-EDE4-8A40-A7D2-5107A4E1A0A4}"/>
              </a:ext>
            </a:extLst>
          </p:cNvPr>
          <p:cNvSpPr/>
          <p:nvPr/>
        </p:nvSpPr>
        <p:spPr>
          <a:xfrm>
            <a:off x="457200" y="693188"/>
            <a:ext cx="11158906" cy="1121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Z" sz="4400" dirty="0"/>
              <a:t>Observations per category, spieces</a:t>
            </a:r>
            <a:endParaRPr lang="en-CZ" dirty="0"/>
          </a:p>
        </p:txBody>
      </p:sp>
      <p:pic>
        <p:nvPicPr>
          <p:cNvPr id="9" name="!!chart" descr="Chart, bar chart&#10;&#10;Description automatically generated">
            <a:extLst>
              <a:ext uri="{FF2B5EF4-FFF2-40B4-BE49-F238E27FC236}">
                <a16:creationId xmlns:a16="http://schemas.microsoft.com/office/drawing/2014/main" id="{08642E07-9F59-F249-9CC0-30117E3B9A1C}"/>
              </a:ext>
            </a:extLst>
          </p:cNvPr>
          <p:cNvPicPr>
            <a:picLocks noChangeAspect="1"/>
          </p:cNvPicPr>
          <p:nvPr/>
        </p:nvPicPr>
        <p:blipFill>
          <a:blip r:embed="rId3"/>
          <a:stretch>
            <a:fillRect/>
          </a:stretch>
        </p:blipFill>
        <p:spPr>
          <a:xfrm>
            <a:off x="12192000" y="2100812"/>
            <a:ext cx="12192000" cy="4064000"/>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46A65479-B2A2-5941-A7A8-320F3589745B}"/>
              </a:ext>
            </a:extLst>
          </p:cNvPr>
          <p:cNvPicPr>
            <a:picLocks noChangeAspect="1"/>
          </p:cNvPicPr>
          <p:nvPr/>
        </p:nvPicPr>
        <p:blipFill>
          <a:blip r:embed="rId4"/>
          <a:stretch>
            <a:fillRect/>
          </a:stretch>
        </p:blipFill>
        <p:spPr>
          <a:xfrm>
            <a:off x="0" y="2100812"/>
            <a:ext cx="12192000" cy="4064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AAC7B461-6EF3-4D49-9104-85EB4DD8B527}"/>
              </a:ext>
            </a:extLst>
          </p:cNvPr>
          <p:cNvPicPr>
            <a:picLocks noChangeAspect="1"/>
          </p:cNvPicPr>
          <p:nvPr/>
        </p:nvPicPr>
        <p:blipFill>
          <a:blip r:embed="rId5"/>
          <a:stretch>
            <a:fillRect/>
          </a:stretch>
        </p:blipFill>
        <p:spPr>
          <a:xfrm>
            <a:off x="-12192000" y="2100812"/>
            <a:ext cx="12192000" cy="4064000"/>
          </a:xfrm>
          <a:prstGeom prst="rect">
            <a:avLst/>
          </a:prstGeom>
        </p:spPr>
      </p:pic>
    </p:spTree>
    <p:extLst>
      <p:ext uri="{BB962C8B-B14F-4D97-AF65-F5344CB8AC3E}">
        <p14:creationId xmlns:p14="http://schemas.microsoft.com/office/powerpoint/2010/main" val="1026378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_title">
            <a:extLst>
              <a:ext uri="{FF2B5EF4-FFF2-40B4-BE49-F238E27FC236}">
                <a16:creationId xmlns:a16="http://schemas.microsoft.com/office/drawing/2014/main" id="{5B915585-18C2-5B4F-B4B5-B0AD4C951F3F}"/>
              </a:ext>
            </a:extLst>
          </p:cNvPr>
          <p:cNvSpPr>
            <a:spLocks noGrp="1"/>
          </p:cNvSpPr>
          <p:nvPr>
            <p:ph type="title"/>
          </p:nvPr>
        </p:nvSpPr>
        <p:spPr/>
        <p:txBody>
          <a:bodyPr/>
          <a:lstStyle/>
          <a:p>
            <a:endParaRPr lang="en-CZ"/>
          </a:p>
        </p:txBody>
      </p:sp>
      <p:sp>
        <p:nvSpPr>
          <p:cNvPr id="3" name="Rectangle 2">
            <a:extLst>
              <a:ext uri="{FF2B5EF4-FFF2-40B4-BE49-F238E27FC236}">
                <a16:creationId xmlns:a16="http://schemas.microsoft.com/office/drawing/2014/main" id="{EF465A91-EDE4-8A40-A7D2-5107A4E1A0A4}"/>
              </a:ext>
            </a:extLst>
          </p:cNvPr>
          <p:cNvSpPr/>
          <p:nvPr/>
        </p:nvSpPr>
        <p:spPr>
          <a:xfrm>
            <a:off x="457200" y="693188"/>
            <a:ext cx="11158906" cy="1121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Z" sz="4400" dirty="0"/>
              <a:t>Observations per category, spieces</a:t>
            </a:r>
            <a:endParaRPr lang="en-CZ" dirty="0"/>
          </a:p>
        </p:txBody>
      </p:sp>
      <p:pic>
        <p:nvPicPr>
          <p:cNvPr id="9" name="!!chart" descr="Chart, bar chart&#10;&#10;Description automatically generated">
            <a:extLst>
              <a:ext uri="{FF2B5EF4-FFF2-40B4-BE49-F238E27FC236}">
                <a16:creationId xmlns:a16="http://schemas.microsoft.com/office/drawing/2014/main" id="{08642E07-9F59-F249-9CC0-30117E3B9A1C}"/>
              </a:ext>
            </a:extLst>
          </p:cNvPr>
          <p:cNvPicPr>
            <a:picLocks noChangeAspect="1"/>
          </p:cNvPicPr>
          <p:nvPr/>
        </p:nvPicPr>
        <p:blipFill>
          <a:blip r:embed="rId3"/>
          <a:stretch>
            <a:fillRect/>
          </a:stretch>
        </p:blipFill>
        <p:spPr>
          <a:xfrm>
            <a:off x="12192000" y="2100812"/>
            <a:ext cx="12192000" cy="4064000"/>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46A65479-B2A2-5941-A7A8-320F3589745B}"/>
              </a:ext>
            </a:extLst>
          </p:cNvPr>
          <p:cNvPicPr>
            <a:picLocks noChangeAspect="1"/>
          </p:cNvPicPr>
          <p:nvPr/>
        </p:nvPicPr>
        <p:blipFill>
          <a:blip r:embed="rId4"/>
          <a:stretch>
            <a:fillRect/>
          </a:stretch>
        </p:blipFill>
        <p:spPr>
          <a:xfrm>
            <a:off x="12192000" y="2100812"/>
            <a:ext cx="12192000" cy="4064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AAC7B461-6EF3-4D49-9104-85EB4DD8B527}"/>
              </a:ext>
            </a:extLst>
          </p:cNvPr>
          <p:cNvPicPr>
            <a:picLocks noChangeAspect="1"/>
          </p:cNvPicPr>
          <p:nvPr/>
        </p:nvPicPr>
        <p:blipFill>
          <a:blip r:embed="rId5"/>
          <a:stretch>
            <a:fillRect/>
          </a:stretch>
        </p:blipFill>
        <p:spPr>
          <a:xfrm>
            <a:off x="-5298" y="2064342"/>
            <a:ext cx="12192000" cy="4064000"/>
          </a:xfrm>
          <a:prstGeom prst="rect">
            <a:avLst/>
          </a:prstGeom>
        </p:spPr>
      </p:pic>
    </p:spTree>
    <p:extLst>
      <p:ext uri="{BB962C8B-B14F-4D97-AF65-F5344CB8AC3E}">
        <p14:creationId xmlns:p14="http://schemas.microsoft.com/office/powerpoint/2010/main" val="1353566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38C0B53-F62B-4C6C-948D-0F3A70C42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summary">
            <a:extLst>
              <a:ext uri="{FF2B5EF4-FFF2-40B4-BE49-F238E27FC236}">
                <a16:creationId xmlns:a16="http://schemas.microsoft.com/office/drawing/2014/main" id="{EFE2E901-E240-D941-B432-3B15F1059EDA}"/>
              </a:ext>
            </a:extLst>
          </p:cNvPr>
          <p:cNvSpPr txBox="1"/>
          <p:nvPr/>
        </p:nvSpPr>
        <p:spPr>
          <a:xfrm>
            <a:off x="477582" y="863695"/>
            <a:ext cx="11262866" cy="4947169"/>
          </a:xfrm>
          <a:prstGeom prst="rect">
            <a:avLst/>
          </a:prstGeom>
        </p:spPr>
        <p:txBody>
          <a:bodyPr vert="horz" lIns="91440" tIns="45720" rIns="91440" bIns="45720" rtlCol="0" anchor="ctr">
            <a:normAutofit/>
          </a:bodyPr>
          <a:lstStyle/>
          <a:p>
            <a:pPr algn="ctr">
              <a:spcBef>
                <a:spcPct val="0"/>
              </a:spcBef>
              <a:spcAft>
                <a:spcPts val="600"/>
              </a:spcAft>
            </a:pPr>
            <a:r>
              <a:rPr lang="en-US" sz="4400" cap="all" dirty="0">
                <a:solidFill>
                  <a:srgbClr val="FFFFFF"/>
                </a:solidFill>
                <a:latin typeface="+mj-lt"/>
                <a:ea typeface="+mj-ea"/>
                <a:cs typeface="+mj-cs"/>
              </a:rPr>
              <a:t>What is best park to visit to see…?</a:t>
            </a:r>
          </a:p>
        </p:txBody>
      </p:sp>
      <p:sp>
        <p:nvSpPr>
          <p:cNvPr id="21" name="Rectangle 20">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732673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38C0B53-F62B-4C6C-948D-0F3A70C42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summary">
            <a:extLst>
              <a:ext uri="{FF2B5EF4-FFF2-40B4-BE49-F238E27FC236}">
                <a16:creationId xmlns:a16="http://schemas.microsoft.com/office/drawing/2014/main" id="{EFE2E901-E240-D941-B432-3B15F1059EDA}"/>
              </a:ext>
            </a:extLst>
          </p:cNvPr>
          <p:cNvSpPr txBox="1"/>
          <p:nvPr/>
        </p:nvSpPr>
        <p:spPr>
          <a:xfrm>
            <a:off x="477582" y="863695"/>
            <a:ext cx="11262866" cy="4947169"/>
          </a:xfrm>
          <a:prstGeom prst="rect">
            <a:avLst/>
          </a:prstGeom>
        </p:spPr>
        <p:txBody>
          <a:bodyPr vert="horz" lIns="91440" tIns="45720" rIns="91440" bIns="45720" rtlCol="0" anchor="ctr">
            <a:normAutofit/>
          </a:bodyPr>
          <a:lstStyle/>
          <a:p>
            <a:pPr algn="ctr">
              <a:spcBef>
                <a:spcPct val="0"/>
              </a:spcBef>
              <a:spcAft>
                <a:spcPts val="600"/>
              </a:spcAft>
            </a:pPr>
            <a:r>
              <a:rPr lang="en-US" sz="6600" cap="all" dirty="0">
                <a:solidFill>
                  <a:srgbClr val="FFFFFF"/>
                </a:solidFill>
                <a:latin typeface="+mj-lt"/>
                <a:ea typeface="+mj-ea"/>
                <a:cs typeface="+mj-cs"/>
              </a:rPr>
              <a:t>Yellowstone National Park</a:t>
            </a:r>
          </a:p>
        </p:txBody>
      </p:sp>
      <p:sp>
        <p:nvSpPr>
          <p:cNvPr id="21" name="Rectangle 20">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50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106B8-2D22-914F-BDAA-3ADB9A3C4A27}"/>
              </a:ext>
            </a:extLst>
          </p:cNvPr>
          <p:cNvSpPr/>
          <p:nvPr/>
        </p:nvSpPr>
        <p:spPr>
          <a:xfrm>
            <a:off x="460185" y="3085766"/>
            <a:ext cx="11235559" cy="3294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spTree>
    <p:extLst>
      <p:ext uri="{BB962C8B-B14F-4D97-AF65-F5344CB8AC3E}">
        <p14:creationId xmlns:p14="http://schemas.microsoft.com/office/powerpoint/2010/main" val="2610244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ejct1" descr="Statistics with solid fill">
            <a:extLst>
              <a:ext uri="{FF2B5EF4-FFF2-40B4-BE49-F238E27FC236}">
                <a16:creationId xmlns:a16="http://schemas.microsoft.com/office/drawing/2014/main" id="{A3317BB7-8206-DF42-BADB-B8496EE2F7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6835" y="4225389"/>
            <a:ext cx="1710000" cy="1710000"/>
          </a:xfrm>
          <a:prstGeom prst="rect">
            <a:avLst/>
          </a:prstGeom>
        </p:spPr>
      </p:pic>
      <p:sp>
        <p:nvSpPr>
          <p:cNvPr id="4" name="Rectangle 3">
            <a:extLst>
              <a:ext uri="{FF2B5EF4-FFF2-40B4-BE49-F238E27FC236}">
                <a16:creationId xmlns:a16="http://schemas.microsoft.com/office/drawing/2014/main" id="{8B5106B8-2D22-914F-BDAA-3ADB9A3C4A27}"/>
              </a:ext>
            </a:extLst>
          </p:cNvPr>
          <p:cNvSpPr/>
          <p:nvPr/>
        </p:nvSpPr>
        <p:spPr>
          <a:xfrm>
            <a:off x="454572" y="448989"/>
            <a:ext cx="11282855" cy="1797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spTree>
    <p:extLst>
      <p:ext uri="{BB962C8B-B14F-4D97-AF65-F5344CB8AC3E}">
        <p14:creationId xmlns:p14="http://schemas.microsoft.com/office/powerpoint/2010/main" val="1867193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106B8-2D22-914F-BDAA-3ADB9A3C4A27}"/>
              </a:ext>
            </a:extLst>
          </p:cNvPr>
          <p:cNvSpPr/>
          <p:nvPr/>
        </p:nvSpPr>
        <p:spPr>
          <a:xfrm>
            <a:off x="430924" y="451945"/>
            <a:ext cx="11282855" cy="1797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sp>
        <p:nvSpPr>
          <p:cNvPr id="2" name="title">
            <a:extLst>
              <a:ext uri="{FF2B5EF4-FFF2-40B4-BE49-F238E27FC236}">
                <a16:creationId xmlns:a16="http://schemas.microsoft.com/office/drawing/2014/main" id="{9CB55199-7959-1C40-8F25-3F837435E92D}"/>
              </a:ext>
            </a:extLst>
          </p:cNvPr>
          <p:cNvSpPr txBox="1"/>
          <p:nvPr/>
        </p:nvSpPr>
        <p:spPr>
          <a:xfrm>
            <a:off x="2582916" y="627304"/>
            <a:ext cx="6978869" cy="1446550"/>
          </a:xfrm>
          <a:prstGeom prst="rect">
            <a:avLst/>
          </a:prstGeom>
          <a:noFill/>
        </p:spPr>
        <p:txBody>
          <a:bodyPr wrap="square" rtlCol="0">
            <a:spAutoFit/>
          </a:bodyPr>
          <a:lstStyle/>
          <a:p>
            <a:pPr algn="ctr"/>
            <a:r>
              <a:rPr lang="en-CZ" sz="4400" dirty="0">
                <a:solidFill>
                  <a:schemeClr val="bg1"/>
                </a:solidFill>
              </a:rPr>
              <a:t>What I am going to talk about?</a:t>
            </a:r>
          </a:p>
        </p:txBody>
      </p:sp>
      <p:pic>
        <p:nvPicPr>
          <p:cNvPr id="5" name="!!obejct1" descr="Statistics with solid fill">
            <a:extLst>
              <a:ext uri="{FF2B5EF4-FFF2-40B4-BE49-F238E27FC236}">
                <a16:creationId xmlns:a16="http://schemas.microsoft.com/office/drawing/2014/main" id="{D4D98C09-F41E-5449-B2BB-9A7F066A1C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9042" y="4544772"/>
            <a:ext cx="1710000" cy="1710000"/>
          </a:xfrm>
          <a:prstGeom prst="rect">
            <a:avLst/>
          </a:prstGeom>
        </p:spPr>
      </p:pic>
      <p:sp>
        <p:nvSpPr>
          <p:cNvPr id="14" name="!!title">
            <a:extLst>
              <a:ext uri="{FF2B5EF4-FFF2-40B4-BE49-F238E27FC236}">
                <a16:creationId xmlns:a16="http://schemas.microsoft.com/office/drawing/2014/main" id="{26CFACDB-98F2-F641-B870-FD0DE51487F1}"/>
              </a:ext>
            </a:extLst>
          </p:cNvPr>
          <p:cNvSpPr txBox="1"/>
          <p:nvPr/>
        </p:nvSpPr>
        <p:spPr>
          <a:xfrm>
            <a:off x="1168338" y="3013501"/>
            <a:ext cx="2191408" cy="830997"/>
          </a:xfrm>
          <a:prstGeom prst="rect">
            <a:avLst/>
          </a:prstGeom>
          <a:noFill/>
        </p:spPr>
        <p:txBody>
          <a:bodyPr wrap="square" rtlCol="0">
            <a:spAutoFit/>
          </a:bodyPr>
          <a:lstStyle/>
          <a:p>
            <a:pPr algn="ctr"/>
            <a:r>
              <a:rPr lang="en-CZ" sz="2400" dirty="0"/>
              <a:t>Data source (input)</a:t>
            </a:r>
          </a:p>
        </p:txBody>
      </p:sp>
      <p:cxnSp>
        <p:nvCxnSpPr>
          <p:cNvPr id="16" name="Straight Connector 15">
            <a:extLst>
              <a:ext uri="{FF2B5EF4-FFF2-40B4-BE49-F238E27FC236}">
                <a16:creationId xmlns:a16="http://schemas.microsoft.com/office/drawing/2014/main" id="{E1B86F09-4022-9644-8B7E-590D14DCDC96}"/>
              </a:ext>
            </a:extLst>
          </p:cNvPr>
          <p:cNvCxnSpPr>
            <a:stCxn id="14" idx="2"/>
            <a:endCxn id="5" idx="0"/>
          </p:cNvCxnSpPr>
          <p:nvPr/>
        </p:nvCxnSpPr>
        <p:spPr>
          <a:xfrm>
            <a:off x="2264042" y="3844498"/>
            <a:ext cx="0" cy="70027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EC16886-F77E-3941-958F-0A8B3BA3D598}"/>
              </a:ext>
            </a:extLst>
          </p:cNvPr>
          <p:cNvSpPr txBox="1"/>
          <p:nvPr/>
        </p:nvSpPr>
        <p:spPr>
          <a:xfrm>
            <a:off x="1514475" y="4186238"/>
            <a:ext cx="184731" cy="369332"/>
          </a:xfrm>
          <a:prstGeom prst="rect">
            <a:avLst/>
          </a:prstGeom>
          <a:noFill/>
        </p:spPr>
        <p:txBody>
          <a:bodyPr wrap="none" rtlCol="0">
            <a:spAutoFit/>
          </a:bodyPr>
          <a:lstStyle/>
          <a:p>
            <a:endParaRPr lang="en-CZ" dirty="0"/>
          </a:p>
        </p:txBody>
      </p:sp>
    </p:spTree>
    <p:extLst>
      <p:ext uri="{BB962C8B-B14F-4D97-AF65-F5344CB8AC3E}">
        <p14:creationId xmlns:p14="http://schemas.microsoft.com/office/powerpoint/2010/main" val="1437369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106B8-2D22-914F-BDAA-3ADB9A3C4A27}"/>
              </a:ext>
            </a:extLst>
          </p:cNvPr>
          <p:cNvSpPr/>
          <p:nvPr/>
        </p:nvSpPr>
        <p:spPr>
          <a:xfrm>
            <a:off x="430924" y="451945"/>
            <a:ext cx="11282855" cy="1797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sp>
        <p:nvSpPr>
          <p:cNvPr id="2" name="title">
            <a:extLst>
              <a:ext uri="{FF2B5EF4-FFF2-40B4-BE49-F238E27FC236}">
                <a16:creationId xmlns:a16="http://schemas.microsoft.com/office/drawing/2014/main" id="{9CB55199-7959-1C40-8F25-3F837435E92D}"/>
              </a:ext>
            </a:extLst>
          </p:cNvPr>
          <p:cNvSpPr txBox="1"/>
          <p:nvPr/>
        </p:nvSpPr>
        <p:spPr>
          <a:xfrm>
            <a:off x="2582916" y="627304"/>
            <a:ext cx="6978869" cy="1446550"/>
          </a:xfrm>
          <a:prstGeom prst="rect">
            <a:avLst/>
          </a:prstGeom>
          <a:noFill/>
        </p:spPr>
        <p:txBody>
          <a:bodyPr wrap="square" rtlCol="0">
            <a:spAutoFit/>
          </a:bodyPr>
          <a:lstStyle/>
          <a:p>
            <a:pPr algn="ctr"/>
            <a:r>
              <a:rPr lang="en-CZ" sz="4400" dirty="0">
                <a:solidFill>
                  <a:schemeClr val="bg1"/>
                </a:solidFill>
              </a:rPr>
              <a:t>What I am going to talk about?</a:t>
            </a:r>
          </a:p>
        </p:txBody>
      </p:sp>
      <p:pic>
        <p:nvPicPr>
          <p:cNvPr id="7" name="!!obejct1" descr="Binoculars with solid fill">
            <a:extLst>
              <a:ext uri="{FF2B5EF4-FFF2-40B4-BE49-F238E27FC236}">
                <a16:creationId xmlns:a16="http://schemas.microsoft.com/office/drawing/2014/main" id="{D1985A6B-0A2E-D840-8927-824BB8F6E5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6085" y="4693526"/>
            <a:ext cx="1712529" cy="1712529"/>
          </a:xfrm>
          <a:prstGeom prst="rect">
            <a:avLst/>
          </a:prstGeom>
        </p:spPr>
      </p:pic>
      <p:sp>
        <p:nvSpPr>
          <p:cNvPr id="10" name="!!title">
            <a:extLst>
              <a:ext uri="{FF2B5EF4-FFF2-40B4-BE49-F238E27FC236}">
                <a16:creationId xmlns:a16="http://schemas.microsoft.com/office/drawing/2014/main" id="{FF9EFEF7-9BD8-C341-B621-B9CDFEE7778D}"/>
              </a:ext>
            </a:extLst>
          </p:cNvPr>
          <p:cNvSpPr txBox="1"/>
          <p:nvPr/>
        </p:nvSpPr>
        <p:spPr>
          <a:xfrm>
            <a:off x="4976645" y="3256389"/>
            <a:ext cx="2191408" cy="830997"/>
          </a:xfrm>
          <a:prstGeom prst="rect">
            <a:avLst/>
          </a:prstGeom>
          <a:noFill/>
        </p:spPr>
        <p:txBody>
          <a:bodyPr wrap="square" rtlCol="0">
            <a:spAutoFit/>
          </a:bodyPr>
          <a:lstStyle/>
          <a:p>
            <a:pPr algn="ctr"/>
            <a:r>
              <a:rPr lang="en-CZ" sz="2400" dirty="0"/>
              <a:t>Observations per park</a:t>
            </a:r>
          </a:p>
        </p:txBody>
      </p:sp>
      <p:cxnSp>
        <p:nvCxnSpPr>
          <p:cNvPr id="14" name="Straight Connector 13">
            <a:extLst>
              <a:ext uri="{FF2B5EF4-FFF2-40B4-BE49-F238E27FC236}">
                <a16:creationId xmlns:a16="http://schemas.microsoft.com/office/drawing/2014/main" id="{F8525376-1BF3-E04D-A141-1EF22FD4BB18}"/>
              </a:ext>
            </a:extLst>
          </p:cNvPr>
          <p:cNvCxnSpPr/>
          <p:nvPr/>
        </p:nvCxnSpPr>
        <p:spPr>
          <a:xfrm>
            <a:off x="6072349" y="4087386"/>
            <a:ext cx="0" cy="7002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106B8-2D22-914F-BDAA-3ADB9A3C4A27}"/>
              </a:ext>
            </a:extLst>
          </p:cNvPr>
          <p:cNvSpPr/>
          <p:nvPr/>
        </p:nvSpPr>
        <p:spPr>
          <a:xfrm>
            <a:off x="430924" y="451945"/>
            <a:ext cx="11282855" cy="1797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sp>
        <p:nvSpPr>
          <p:cNvPr id="2" name="!!main_title">
            <a:extLst>
              <a:ext uri="{FF2B5EF4-FFF2-40B4-BE49-F238E27FC236}">
                <a16:creationId xmlns:a16="http://schemas.microsoft.com/office/drawing/2014/main" id="{9CB55199-7959-1C40-8F25-3F837435E92D}"/>
              </a:ext>
            </a:extLst>
          </p:cNvPr>
          <p:cNvSpPr txBox="1"/>
          <p:nvPr/>
        </p:nvSpPr>
        <p:spPr>
          <a:xfrm>
            <a:off x="2582916" y="627304"/>
            <a:ext cx="6978869" cy="1446550"/>
          </a:xfrm>
          <a:prstGeom prst="rect">
            <a:avLst/>
          </a:prstGeom>
          <a:noFill/>
        </p:spPr>
        <p:txBody>
          <a:bodyPr wrap="square" rtlCol="0">
            <a:spAutoFit/>
          </a:bodyPr>
          <a:lstStyle/>
          <a:p>
            <a:pPr algn="ctr"/>
            <a:r>
              <a:rPr lang="en-CZ" sz="4400" dirty="0">
                <a:solidFill>
                  <a:schemeClr val="bg1"/>
                </a:solidFill>
              </a:rPr>
              <a:t>What I am going to talk about?</a:t>
            </a:r>
          </a:p>
        </p:txBody>
      </p:sp>
      <p:pic>
        <p:nvPicPr>
          <p:cNvPr id="11" name="!!obejct1" descr="Squirrel with solid fill">
            <a:extLst>
              <a:ext uri="{FF2B5EF4-FFF2-40B4-BE49-F238E27FC236}">
                <a16:creationId xmlns:a16="http://schemas.microsoft.com/office/drawing/2014/main" id="{27D8BF21-5DD5-944A-AEFA-62EC49D76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0928" y="4544773"/>
            <a:ext cx="1712528" cy="1712528"/>
          </a:xfrm>
          <a:prstGeom prst="rect">
            <a:avLst/>
          </a:prstGeom>
        </p:spPr>
      </p:pic>
      <p:sp>
        <p:nvSpPr>
          <p:cNvPr id="9" name="!!title">
            <a:extLst>
              <a:ext uri="{FF2B5EF4-FFF2-40B4-BE49-F238E27FC236}">
                <a16:creationId xmlns:a16="http://schemas.microsoft.com/office/drawing/2014/main" id="{2B43DFD3-5555-D34E-847C-6F3F41F0D684}"/>
              </a:ext>
            </a:extLst>
          </p:cNvPr>
          <p:cNvSpPr txBox="1"/>
          <p:nvPr/>
        </p:nvSpPr>
        <p:spPr>
          <a:xfrm>
            <a:off x="8362128" y="3077516"/>
            <a:ext cx="2399314" cy="830997"/>
          </a:xfrm>
          <a:prstGeom prst="rect">
            <a:avLst/>
          </a:prstGeom>
          <a:noFill/>
        </p:spPr>
        <p:txBody>
          <a:bodyPr wrap="square" rtlCol="0">
            <a:spAutoFit/>
          </a:bodyPr>
          <a:lstStyle/>
          <a:p>
            <a:pPr algn="ctr"/>
            <a:r>
              <a:rPr lang="en-CZ" sz="2400" dirty="0"/>
              <a:t>Observations per category, spieces</a:t>
            </a:r>
          </a:p>
        </p:txBody>
      </p:sp>
      <p:cxnSp>
        <p:nvCxnSpPr>
          <p:cNvPr id="10" name="Straight Connector 9">
            <a:extLst>
              <a:ext uri="{FF2B5EF4-FFF2-40B4-BE49-F238E27FC236}">
                <a16:creationId xmlns:a16="http://schemas.microsoft.com/office/drawing/2014/main" id="{7D5B21E5-2410-0A4F-B139-57F4D3449B07}"/>
              </a:ext>
            </a:extLst>
          </p:cNvPr>
          <p:cNvCxnSpPr>
            <a:cxnSpLocks/>
            <a:stCxn id="9" idx="2"/>
          </p:cNvCxnSpPr>
          <p:nvPr/>
        </p:nvCxnSpPr>
        <p:spPr>
          <a:xfrm>
            <a:off x="9561785" y="3908513"/>
            <a:ext cx="0" cy="6362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361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_title">
            <a:extLst>
              <a:ext uri="{FF2B5EF4-FFF2-40B4-BE49-F238E27FC236}">
                <a16:creationId xmlns:a16="http://schemas.microsoft.com/office/drawing/2014/main" id="{5B915585-18C2-5B4F-B4B5-B0AD4C951F3F}"/>
              </a:ext>
            </a:extLst>
          </p:cNvPr>
          <p:cNvSpPr>
            <a:spLocks noGrp="1"/>
          </p:cNvSpPr>
          <p:nvPr>
            <p:ph type="title"/>
          </p:nvPr>
        </p:nvSpPr>
        <p:spPr/>
        <p:txBody>
          <a:bodyPr/>
          <a:lstStyle/>
          <a:p>
            <a:endParaRPr lang="en-CZ"/>
          </a:p>
        </p:txBody>
      </p:sp>
      <p:sp>
        <p:nvSpPr>
          <p:cNvPr id="3" name="Rectangle 2">
            <a:extLst>
              <a:ext uri="{FF2B5EF4-FFF2-40B4-BE49-F238E27FC236}">
                <a16:creationId xmlns:a16="http://schemas.microsoft.com/office/drawing/2014/main" id="{EF465A91-EDE4-8A40-A7D2-5107A4E1A0A4}"/>
              </a:ext>
            </a:extLst>
          </p:cNvPr>
          <p:cNvSpPr/>
          <p:nvPr/>
        </p:nvSpPr>
        <p:spPr>
          <a:xfrm>
            <a:off x="449274" y="663279"/>
            <a:ext cx="11282855" cy="1121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Z" sz="4400" dirty="0"/>
              <a:t>Data source (input)</a:t>
            </a:r>
            <a:endParaRPr lang="en-CZ" dirty="0"/>
          </a:p>
        </p:txBody>
      </p:sp>
      <p:sp>
        <p:nvSpPr>
          <p:cNvPr id="4" name="TextBox 3">
            <a:extLst>
              <a:ext uri="{FF2B5EF4-FFF2-40B4-BE49-F238E27FC236}">
                <a16:creationId xmlns:a16="http://schemas.microsoft.com/office/drawing/2014/main" id="{684061CE-3612-0A44-9E0D-0858260A2BD1}"/>
              </a:ext>
            </a:extLst>
          </p:cNvPr>
          <p:cNvSpPr txBox="1"/>
          <p:nvPr/>
        </p:nvSpPr>
        <p:spPr>
          <a:xfrm>
            <a:off x="3314700" y="3464149"/>
            <a:ext cx="184731" cy="369332"/>
          </a:xfrm>
          <a:prstGeom prst="rect">
            <a:avLst/>
          </a:prstGeom>
          <a:noFill/>
        </p:spPr>
        <p:txBody>
          <a:bodyPr wrap="none" rtlCol="0">
            <a:spAutoFit/>
          </a:bodyPr>
          <a:lstStyle/>
          <a:p>
            <a:endParaRPr lang="en-CZ" dirty="0"/>
          </a:p>
        </p:txBody>
      </p:sp>
      <p:sp>
        <p:nvSpPr>
          <p:cNvPr id="24" name="Freeform 23">
            <a:extLst>
              <a:ext uri="{FF2B5EF4-FFF2-40B4-BE49-F238E27FC236}">
                <a16:creationId xmlns:a16="http://schemas.microsoft.com/office/drawing/2014/main" id="{008C0EAA-6B7F-154A-A226-CD9FDC56798E}"/>
              </a:ext>
            </a:extLst>
          </p:cNvPr>
          <p:cNvSpPr/>
          <p:nvPr/>
        </p:nvSpPr>
        <p:spPr>
          <a:xfrm rot="1800000">
            <a:off x="5708377" y="4061702"/>
            <a:ext cx="449820" cy="441825"/>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3" tIns="1021" rIns="243073" bIns="1020"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5" name="Freeform 24">
            <a:extLst>
              <a:ext uri="{FF2B5EF4-FFF2-40B4-BE49-F238E27FC236}">
                <a16:creationId xmlns:a16="http://schemas.microsoft.com/office/drawing/2014/main" id="{ACC104F8-D4C1-D649-8572-F59E44022583}"/>
              </a:ext>
            </a:extLst>
          </p:cNvPr>
          <p:cNvSpPr/>
          <p:nvPr/>
        </p:nvSpPr>
        <p:spPr>
          <a:xfrm>
            <a:off x="5128543" y="3477872"/>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GB" sz="1400" kern="1200" dirty="0"/>
              <a:t>O</a:t>
            </a:r>
            <a:r>
              <a:rPr lang="en-CZ" sz="1400" kern="1200" dirty="0"/>
              <a:t>bservations (scientific name, park, observations)</a:t>
            </a:r>
          </a:p>
        </p:txBody>
      </p:sp>
      <p:sp>
        <p:nvSpPr>
          <p:cNvPr id="26" name="Freeform 25">
            <a:extLst>
              <a:ext uri="{FF2B5EF4-FFF2-40B4-BE49-F238E27FC236}">
                <a16:creationId xmlns:a16="http://schemas.microsoft.com/office/drawing/2014/main" id="{99F0D9E3-27AB-C944-85B8-7F13029E1742}"/>
              </a:ext>
            </a:extLst>
          </p:cNvPr>
          <p:cNvSpPr/>
          <p:nvPr/>
        </p:nvSpPr>
        <p:spPr>
          <a:xfrm rot="19800000">
            <a:off x="5671870" y="4172765"/>
            <a:ext cx="484996" cy="456577"/>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484996" y="13146"/>
                </a:moveTo>
                <a:lnTo>
                  <a:pt x="0" y="131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4"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7" name="Freeform 26">
            <a:extLst>
              <a:ext uri="{FF2B5EF4-FFF2-40B4-BE49-F238E27FC236}">
                <a16:creationId xmlns:a16="http://schemas.microsoft.com/office/drawing/2014/main" id="{3AB11A2B-53F8-B14C-8B7E-208614DC26C5}"/>
              </a:ext>
            </a:extLst>
          </p:cNvPr>
          <p:cNvSpPr/>
          <p:nvPr/>
        </p:nvSpPr>
        <p:spPr>
          <a:xfrm>
            <a:off x="5128543" y="3491595"/>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1400" kern="1200" dirty="0"/>
              <a:t>Spieces info (scientific name, category, common name…)</a:t>
            </a:r>
          </a:p>
        </p:txBody>
      </p:sp>
      <p:sp>
        <p:nvSpPr>
          <p:cNvPr id="22" name="Freeform 21">
            <a:extLst>
              <a:ext uri="{FF2B5EF4-FFF2-40B4-BE49-F238E27FC236}">
                <a16:creationId xmlns:a16="http://schemas.microsoft.com/office/drawing/2014/main" id="{6F70FC14-E57A-344C-BCBE-000D5862B985}"/>
              </a:ext>
            </a:extLst>
          </p:cNvPr>
          <p:cNvSpPr/>
          <p:nvPr/>
        </p:nvSpPr>
        <p:spPr>
          <a:xfrm rot="16200000">
            <a:off x="5676830" y="2402721"/>
            <a:ext cx="484996" cy="3655662"/>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5"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3" name="Freeform 22">
            <a:extLst>
              <a:ext uri="{FF2B5EF4-FFF2-40B4-BE49-F238E27FC236}">
                <a16:creationId xmlns:a16="http://schemas.microsoft.com/office/drawing/2014/main" id="{2A7BDD3A-25A3-8041-96AF-40D22D9FE49E}"/>
              </a:ext>
            </a:extLst>
          </p:cNvPr>
          <p:cNvSpPr/>
          <p:nvPr/>
        </p:nvSpPr>
        <p:spPr>
          <a:xfrm>
            <a:off x="5128544" y="3464149"/>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1400" kern="1200" dirty="0"/>
              <a:t>4 national parks – over 20k , over 5k</a:t>
            </a:r>
          </a:p>
        </p:txBody>
      </p:sp>
      <p:sp>
        <p:nvSpPr>
          <p:cNvPr id="21" name="Freeform 20">
            <a:extLst>
              <a:ext uri="{FF2B5EF4-FFF2-40B4-BE49-F238E27FC236}">
                <a16:creationId xmlns:a16="http://schemas.microsoft.com/office/drawing/2014/main" id="{0845AF1B-42C3-C64D-9694-9411291C822B}"/>
              </a:ext>
            </a:extLst>
          </p:cNvPr>
          <p:cNvSpPr/>
          <p:nvPr/>
        </p:nvSpPr>
        <p:spPr>
          <a:xfrm>
            <a:off x="5128545" y="3464149"/>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323" tIns="243323" rIns="243323" bIns="243323" numCol="1" spcCol="1270" anchor="ctr" anchorCtr="0">
            <a:noAutofit/>
          </a:bodyPr>
          <a:lstStyle/>
          <a:p>
            <a:pPr marL="0" lvl="0" indent="0" algn="ctr" defTabSz="533400">
              <a:lnSpc>
                <a:spcPct val="90000"/>
              </a:lnSpc>
              <a:spcBef>
                <a:spcPct val="0"/>
              </a:spcBef>
              <a:spcAft>
                <a:spcPct val="35000"/>
              </a:spcAft>
              <a:buNone/>
            </a:pPr>
            <a:r>
              <a:rPr lang="en-GB" sz="1200" kern="1200" dirty="0"/>
              <a:t>C</a:t>
            </a:r>
            <a:r>
              <a:rPr lang="en-CZ" sz="1200" kern="1200" dirty="0"/>
              <a:t>odecademy.com</a:t>
            </a:r>
          </a:p>
        </p:txBody>
      </p:sp>
    </p:spTree>
    <p:extLst>
      <p:ext uri="{BB962C8B-B14F-4D97-AF65-F5344CB8AC3E}">
        <p14:creationId xmlns:p14="http://schemas.microsoft.com/office/powerpoint/2010/main" val="496365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80">
                                          <p:stCondLst>
                                            <p:cond delay="0"/>
                                          </p:stCondLst>
                                        </p:cTn>
                                        <p:tgtEl>
                                          <p:spTgt spid="22"/>
                                        </p:tgtEl>
                                      </p:cBhvr>
                                    </p:animEffect>
                                    <p:anim calcmode="lin" valueType="num">
                                      <p:cBhvr>
                                        <p:cTn id="2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9" dur="26">
                                          <p:stCondLst>
                                            <p:cond delay="650"/>
                                          </p:stCondLst>
                                        </p:cTn>
                                        <p:tgtEl>
                                          <p:spTgt spid="22"/>
                                        </p:tgtEl>
                                      </p:cBhvr>
                                      <p:to x="100000" y="60000"/>
                                    </p:animScale>
                                    <p:animScale>
                                      <p:cBhvr>
                                        <p:cTn id="30" dur="166" decel="50000">
                                          <p:stCondLst>
                                            <p:cond delay="676"/>
                                          </p:stCondLst>
                                        </p:cTn>
                                        <p:tgtEl>
                                          <p:spTgt spid="22"/>
                                        </p:tgtEl>
                                      </p:cBhvr>
                                      <p:to x="100000" y="100000"/>
                                    </p:animScale>
                                    <p:animScale>
                                      <p:cBhvr>
                                        <p:cTn id="31" dur="26">
                                          <p:stCondLst>
                                            <p:cond delay="1312"/>
                                          </p:stCondLst>
                                        </p:cTn>
                                        <p:tgtEl>
                                          <p:spTgt spid="22"/>
                                        </p:tgtEl>
                                      </p:cBhvr>
                                      <p:to x="100000" y="80000"/>
                                    </p:animScale>
                                    <p:animScale>
                                      <p:cBhvr>
                                        <p:cTn id="32" dur="166" decel="50000">
                                          <p:stCondLst>
                                            <p:cond delay="1338"/>
                                          </p:stCondLst>
                                        </p:cTn>
                                        <p:tgtEl>
                                          <p:spTgt spid="22"/>
                                        </p:tgtEl>
                                      </p:cBhvr>
                                      <p:to x="100000" y="100000"/>
                                    </p:animScale>
                                    <p:animScale>
                                      <p:cBhvr>
                                        <p:cTn id="33" dur="26">
                                          <p:stCondLst>
                                            <p:cond delay="1642"/>
                                          </p:stCondLst>
                                        </p:cTn>
                                        <p:tgtEl>
                                          <p:spTgt spid="22"/>
                                        </p:tgtEl>
                                      </p:cBhvr>
                                      <p:to x="100000" y="90000"/>
                                    </p:animScale>
                                    <p:animScale>
                                      <p:cBhvr>
                                        <p:cTn id="34" dur="166" decel="50000">
                                          <p:stCondLst>
                                            <p:cond delay="1668"/>
                                          </p:stCondLst>
                                        </p:cTn>
                                        <p:tgtEl>
                                          <p:spTgt spid="22"/>
                                        </p:tgtEl>
                                      </p:cBhvr>
                                      <p:to x="100000" y="100000"/>
                                    </p:animScale>
                                    <p:animScale>
                                      <p:cBhvr>
                                        <p:cTn id="35" dur="26">
                                          <p:stCondLst>
                                            <p:cond delay="1808"/>
                                          </p:stCondLst>
                                        </p:cTn>
                                        <p:tgtEl>
                                          <p:spTgt spid="22"/>
                                        </p:tgtEl>
                                      </p:cBhvr>
                                      <p:to x="100000" y="95000"/>
                                    </p:animScale>
                                    <p:animScale>
                                      <p:cBhvr>
                                        <p:cTn id="36" dur="166" decel="50000">
                                          <p:stCondLst>
                                            <p:cond delay="1834"/>
                                          </p:stCondLst>
                                        </p:cTn>
                                        <p:tgtEl>
                                          <p:spTgt spid="2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80">
                                          <p:stCondLst>
                                            <p:cond delay="0"/>
                                          </p:stCondLst>
                                        </p:cTn>
                                        <p:tgtEl>
                                          <p:spTgt spid="23"/>
                                        </p:tgtEl>
                                      </p:cBhvr>
                                    </p:animEffect>
                                    <p:anim calcmode="lin" valueType="num">
                                      <p:cBhvr>
                                        <p:cTn id="4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45" dur="26">
                                          <p:stCondLst>
                                            <p:cond delay="650"/>
                                          </p:stCondLst>
                                        </p:cTn>
                                        <p:tgtEl>
                                          <p:spTgt spid="23"/>
                                        </p:tgtEl>
                                      </p:cBhvr>
                                      <p:to x="100000" y="60000"/>
                                    </p:animScale>
                                    <p:animScale>
                                      <p:cBhvr>
                                        <p:cTn id="46" dur="166" decel="50000">
                                          <p:stCondLst>
                                            <p:cond delay="676"/>
                                          </p:stCondLst>
                                        </p:cTn>
                                        <p:tgtEl>
                                          <p:spTgt spid="23"/>
                                        </p:tgtEl>
                                      </p:cBhvr>
                                      <p:to x="100000" y="100000"/>
                                    </p:animScale>
                                    <p:animScale>
                                      <p:cBhvr>
                                        <p:cTn id="47" dur="26">
                                          <p:stCondLst>
                                            <p:cond delay="1312"/>
                                          </p:stCondLst>
                                        </p:cTn>
                                        <p:tgtEl>
                                          <p:spTgt spid="23"/>
                                        </p:tgtEl>
                                      </p:cBhvr>
                                      <p:to x="100000" y="80000"/>
                                    </p:animScale>
                                    <p:animScale>
                                      <p:cBhvr>
                                        <p:cTn id="48" dur="166" decel="50000">
                                          <p:stCondLst>
                                            <p:cond delay="1338"/>
                                          </p:stCondLst>
                                        </p:cTn>
                                        <p:tgtEl>
                                          <p:spTgt spid="23"/>
                                        </p:tgtEl>
                                      </p:cBhvr>
                                      <p:to x="100000" y="100000"/>
                                    </p:animScale>
                                    <p:animScale>
                                      <p:cBhvr>
                                        <p:cTn id="49" dur="26">
                                          <p:stCondLst>
                                            <p:cond delay="1642"/>
                                          </p:stCondLst>
                                        </p:cTn>
                                        <p:tgtEl>
                                          <p:spTgt spid="23"/>
                                        </p:tgtEl>
                                      </p:cBhvr>
                                      <p:to x="100000" y="90000"/>
                                    </p:animScale>
                                    <p:animScale>
                                      <p:cBhvr>
                                        <p:cTn id="50" dur="166" decel="50000">
                                          <p:stCondLst>
                                            <p:cond delay="1668"/>
                                          </p:stCondLst>
                                        </p:cTn>
                                        <p:tgtEl>
                                          <p:spTgt spid="23"/>
                                        </p:tgtEl>
                                      </p:cBhvr>
                                      <p:to x="100000" y="100000"/>
                                    </p:animScale>
                                    <p:animScale>
                                      <p:cBhvr>
                                        <p:cTn id="51" dur="26">
                                          <p:stCondLst>
                                            <p:cond delay="1808"/>
                                          </p:stCondLst>
                                        </p:cTn>
                                        <p:tgtEl>
                                          <p:spTgt spid="23"/>
                                        </p:tgtEl>
                                      </p:cBhvr>
                                      <p:to x="100000" y="95000"/>
                                    </p:animScale>
                                    <p:animScale>
                                      <p:cBhvr>
                                        <p:cTn id="52" dur="166" decel="50000">
                                          <p:stCondLst>
                                            <p:cond delay="1834"/>
                                          </p:stCondLst>
                                        </p:cTn>
                                        <p:tgtEl>
                                          <p:spTgt spid="23"/>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80">
                                          <p:stCondLst>
                                            <p:cond delay="0"/>
                                          </p:stCondLst>
                                        </p:cTn>
                                        <p:tgtEl>
                                          <p:spTgt spid="24"/>
                                        </p:tgtEl>
                                      </p:cBhvr>
                                    </p:animEffect>
                                    <p:anim calcmode="lin" valueType="num">
                                      <p:cBhvr>
                                        <p:cTn id="5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61" dur="26">
                                          <p:stCondLst>
                                            <p:cond delay="650"/>
                                          </p:stCondLst>
                                        </p:cTn>
                                        <p:tgtEl>
                                          <p:spTgt spid="24"/>
                                        </p:tgtEl>
                                      </p:cBhvr>
                                      <p:to x="100000" y="60000"/>
                                    </p:animScale>
                                    <p:animScale>
                                      <p:cBhvr>
                                        <p:cTn id="62" dur="166" decel="50000">
                                          <p:stCondLst>
                                            <p:cond delay="676"/>
                                          </p:stCondLst>
                                        </p:cTn>
                                        <p:tgtEl>
                                          <p:spTgt spid="24"/>
                                        </p:tgtEl>
                                      </p:cBhvr>
                                      <p:to x="100000" y="100000"/>
                                    </p:animScale>
                                    <p:animScale>
                                      <p:cBhvr>
                                        <p:cTn id="63" dur="26">
                                          <p:stCondLst>
                                            <p:cond delay="1312"/>
                                          </p:stCondLst>
                                        </p:cTn>
                                        <p:tgtEl>
                                          <p:spTgt spid="24"/>
                                        </p:tgtEl>
                                      </p:cBhvr>
                                      <p:to x="100000" y="80000"/>
                                    </p:animScale>
                                    <p:animScale>
                                      <p:cBhvr>
                                        <p:cTn id="64" dur="166" decel="50000">
                                          <p:stCondLst>
                                            <p:cond delay="1338"/>
                                          </p:stCondLst>
                                        </p:cTn>
                                        <p:tgtEl>
                                          <p:spTgt spid="24"/>
                                        </p:tgtEl>
                                      </p:cBhvr>
                                      <p:to x="100000" y="100000"/>
                                    </p:animScale>
                                    <p:animScale>
                                      <p:cBhvr>
                                        <p:cTn id="65" dur="26">
                                          <p:stCondLst>
                                            <p:cond delay="1642"/>
                                          </p:stCondLst>
                                        </p:cTn>
                                        <p:tgtEl>
                                          <p:spTgt spid="24"/>
                                        </p:tgtEl>
                                      </p:cBhvr>
                                      <p:to x="100000" y="90000"/>
                                    </p:animScale>
                                    <p:animScale>
                                      <p:cBhvr>
                                        <p:cTn id="66" dur="166" decel="50000">
                                          <p:stCondLst>
                                            <p:cond delay="1668"/>
                                          </p:stCondLst>
                                        </p:cTn>
                                        <p:tgtEl>
                                          <p:spTgt spid="24"/>
                                        </p:tgtEl>
                                      </p:cBhvr>
                                      <p:to x="100000" y="100000"/>
                                    </p:animScale>
                                    <p:animScale>
                                      <p:cBhvr>
                                        <p:cTn id="67" dur="26">
                                          <p:stCondLst>
                                            <p:cond delay="1808"/>
                                          </p:stCondLst>
                                        </p:cTn>
                                        <p:tgtEl>
                                          <p:spTgt spid="24"/>
                                        </p:tgtEl>
                                      </p:cBhvr>
                                      <p:to x="100000" y="95000"/>
                                    </p:animScale>
                                    <p:animScale>
                                      <p:cBhvr>
                                        <p:cTn id="68" dur="166" decel="50000">
                                          <p:stCondLst>
                                            <p:cond delay="1834"/>
                                          </p:stCondLst>
                                        </p:cTn>
                                        <p:tgtEl>
                                          <p:spTgt spid="24"/>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80">
                                          <p:stCondLst>
                                            <p:cond delay="0"/>
                                          </p:stCondLst>
                                        </p:cTn>
                                        <p:tgtEl>
                                          <p:spTgt spid="25"/>
                                        </p:tgtEl>
                                      </p:cBhvr>
                                    </p:animEffect>
                                    <p:anim calcmode="lin" valueType="num">
                                      <p:cBhvr>
                                        <p:cTn id="72"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77" dur="26">
                                          <p:stCondLst>
                                            <p:cond delay="650"/>
                                          </p:stCondLst>
                                        </p:cTn>
                                        <p:tgtEl>
                                          <p:spTgt spid="25"/>
                                        </p:tgtEl>
                                      </p:cBhvr>
                                      <p:to x="100000" y="60000"/>
                                    </p:animScale>
                                    <p:animScale>
                                      <p:cBhvr>
                                        <p:cTn id="78" dur="166" decel="50000">
                                          <p:stCondLst>
                                            <p:cond delay="676"/>
                                          </p:stCondLst>
                                        </p:cTn>
                                        <p:tgtEl>
                                          <p:spTgt spid="25"/>
                                        </p:tgtEl>
                                      </p:cBhvr>
                                      <p:to x="100000" y="100000"/>
                                    </p:animScale>
                                    <p:animScale>
                                      <p:cBhvr>
                                        <p:cTn id="79" dur="26">
                                          <p:stCondLst>
                                            <p:cond delay="1312"/>
                                          </p:stCondLst>
                                        </p:cTn>
                                        <p:tgtEl>
                                          <p:spTgt spid="25"/>
                                        </p:tgtEl>
                                      </p:cBhvr>
                                      <p:to x="100000" y="80000"/>
                                    </p:animScale>
                                    <p:animScale>
                                      <p:cBhvr>
                                        <p:cTn id="80" dur="166" decel="50000">
                                          <p:stCondLst>
                                            <p:cond delay="1338"/>
                                          </p:stCondLst>
                                        </p:cTn>
                                        <p:tgtEl>
                                          <p:spTgt spid="25"/>
                                        </p:tgtEl>
                                      </p:cBhvr>
                                      <p:to x="100000" y="100000"/>
                                    </p:animScale>
                                    <p:animScale>
                                      <p:cBhvr>
                                        <p:cTn id="81" dur="26">
                                          <p:stCondLst>
                                            <p:cond delay="1642"/>
                                          </p:stCondLst>
                                        </p:cTn>
                                        <p:tgtEl>
                                          <p:spTgt spid="25"/>
                                        </p:tgtEl>
                                      </p:cBhvr>
                                      <p:to x="100000" y="90000"/>
                                    </p:animScale>
                                    <p:animScale>
                                      <p:cBhvr>
                                        <p:cTn id="82" dur="166" decel="50000">
                                          <p:stCondLst>
                                            <p:cond delay="1668"/>
                                          </p:stCondLst>
                                        </p:cTn>
                                        <p:tgtEl>
                                          <p:spTgt spid="25"/>
                                        </p:tgtEl>
                                      </p:cBhvr>
                                      <p:to x="100000" y="100000"/>
                                    </p:animScale>
                                    <p:animScale>
                                      <p:cBhvr>
                                        <p:cTn id="83" dur="26">
                                          <p:stCondLst>
                                            <p:cond delay="1808"/>
                                          </p:stCondLst>
                                        </p:cTn>
                                        <p:tgtEl>
                                          <p:spTgt spid="25"/>
                                        </p:tgtEl>
                                      </p:cBhvr>
                                      <p:to x="100000" y="95000"/>
                                    </p:animScale>
                                    <p:animScale>
                                      <p:cBhvr>
                                        <p:cTn id="84" dur="166" decel="50000">
                                          <p:stCondLst>
                                            <p:cond delay="1834"/>
                                          </p:stCondLst>
                                        </p:cTn>
                                        <p:tgtEl>
                                          <p:spTgt spid="25"/>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down)">
                                      <p:cBhvr>
                                        <p:cTn id="87" dur="580">
                                          <p:stCondLst>
                                            <p:cond delay="0"/>
                                          </p:stCondLst>
                                        </p:cTn>
                                        <p:tgtEl>
                                          <p:spTgt spid="26"/>
                                        </p:tgtEl>
                                      </p:cBhvr>
                                    </p:animEffect>
                                    <p:anim calcmode="lin" valueType="num">
                                      <p:cBhvr>
                                        <p:cTn id="8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93" dur="26">
                                          <p:stCondLst>
                                            <p:cond delay="650"/>
                                          </p:stCondLst>
                                        </p:cTn>
                                        <p:tgtEl>
                                          <p:spTgt spid="26"/>
                                        </p:tgtEl>
                                      </p:cBhvr>
                                      <p:to x="100000" y="60000"/>
                                    </p:animScale>
                                    <p:animScale>
                                      <p:cBhvr>
                                        <p:cTn id="94" dur="166" decel="50000">
                                          <p:stCondLst>
                                            <p:cond delay="676"/>
                                          </p:stCondLst>
                                        </p:cTn>
                                        <p:tgtEl>
                                          <p:spTgt spid="26"/>
                                        </p:tgtEl>
                                      </p:cBhvr>
                                      <p:to x="100000" y="100000"/>
                                    </p:animScale>
                                    <p:animScale>
                                      <p:cBhvr>
                                        <p:cTn id="95" dur="26">
                                          <p:stCondLst>
                                            <p:cond delay="1312"/>
                                          </p:stCondLst>
                                        </p:cTn>
                                        <p:tgtEl>
                                          <p:spTgt spid="26"/>
                                        </p:tgtEl>
                                      </p:cBhvr>
                                      <p:to x="100000" y="80000"/>
                                    </p:animScale>
                                    <p:animScale>
                                      <p:cBhvr>
                                        <p:cTn id="96" dur="166" decel="50000">
                                          <p:stCondLst>
                                            <p:cond delay="1338"/>
                                          </p:stCondLst>
                                        </p:cTn>
                                        <p:tgtEl>
                                          <p:spTgt spid="26"/>
                                        </p:tgtEl>
                                      </p:cBhvr>
                                      <p:to x="100000" y="100000"/>
                                    </p:animScale>
                                    <p:animScale>
                                      <p:cBhvr>
                                        <p:cTn id="97" dur="26">
                                          <p:stCondLst>
                                            <p:cond delay="1642"/>
                                          </p:stCondLst>
                                        </p:cTn>
                                        <p:tgtEl>
                                          <p:spTgt spid="26"/>
                                        </p:tgtEl>
                                      </p:cBhvr>
                                      <p:to x="100000" y="90000"/>
                                    </p:animScale>
                                    <p:animScale>
                                      <p:cBhvr>
                                        <p:cTn id="98" dur="166" decel="50000">
                                          <p:stCondLst>
                                            <p:cond delay="1668"/>
                                          </p:stCondLst>
                                        </p:cTn>
                                        <p:tgtEl>
                                          <p:spTgt spid="26"/>
                                        </p:tgtEl>
                                      </p:cBhvr>
                                      <p:to x="100000" y="100000"/>
                                    </p:animScale>
                                    <p:animScale>
                                      <p:cBhvr>
                                        <p:cTn id="99" dur="26">
                                          <p:stCondLst>
                                            <p:cond delay="1808"/>
                                          </p:stCondLst>
                                        </p:cTn>
                                        <p:tgtEl>
                                          <p:spTgt spid="26"/>
                                        </p:tgtEl>
                                      </p:cBhvr>
                                      <p:to x="100000" y="95000"/>
                                    </p:animScale>
                                    <p:animScale>
                                      <p:cBhvr>
                                        <p:cTn id="100" dur="166" decel="50000">
                                          <p:stCondLst>
                                            <p:cond delay="1834"/>
                                          </p:stCondLst>
                                        </p:cTn>
                                        <p:tgtEl>
                                          <p:spTgt spid="26"/>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80">
                                          <p:stCondLst>
                                            <p:cond delay="0"/>
                                          </p:stCondLst>
                                        </p:cTn>
                                        <p:tgtEl>
                                          <p:spTgt spid="27"/>
                                        </p:tgtEl>
                                      </p:cBhvr>
                                    </p:animEffect>
                                    <p:anim calcmode="lin" valueType="num">
                                      <p:cBhvr>
                                        <p:cTn id="10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09" dur="26">
                                          <p:stCondLst>
                                            <p:cond delay="650"/>
                                          </p:stCondLst>
                                        </p:cTn>
                                        <p:tgtEl>
                                          <p:spTgt spid="27"/>
                                        </p:tgtEl>
                                      </p:cBhvr>
                                      <p:to x="100000" y="60000"/>
                                    </p:animScale>
                                    <p:animScale>
                                      <p:cBhvr>
                                        <p:cTn id="110" dur="166" decel="50000">
                                          <p:stCondLst>
                                            <p:cond delay="676"/>
                                          </p:stCondLst>
                                        </p:cTn>
                                        <p:tgtEl>
                                          <p:spTgt spid="27"/>
                                        </p:tgtEl>
                                      </p:cBhvr>
                                      <p:to x="100000" y="100000"/>
                                    </p:animScale>
                                    <p:animScale>
                                      <p:cBhvr>
                                        <p:cTn id="111" dur="26">
                                          <p:stCondLst>
                                            <p:cond delay="1312"/>
                                          </p:stCondLst>
                                        </p:cTn>
                                        <p:tgtEl>
                                          <p:spTgt spid="27"/>
                                        </p:tgtEl>
                                      </p:cBhvr>
                                      <p:to x="100000" y="80000"/>
                                    </p:animScale>
                                    <p:animScale>
                                      <p:cBhvr>
                                        <p:cTn id="112" dur="166" decel="50000">
                                          <p:stCondLst>
                                            <p:cond delay="1338"/>
                                          </p:stCondLst>
                                        </p:cTn>
                                        <p:tgtEl>
                                          <p:spTgt spid="27"/>
                                        </p:tgtEl>
                                      </p:cBhvr>
                                      <p:to x="100000" y="100000"/>
                                    </p:animScale>
                                    <p:animScale>
                                      <p:cBhvr>
                                        <p:cTn id="113" dur="26">
                                          <p:stCondLst>
                                            <p:cond delay="1642"/>
                                          </p:stCondLst>
                                        </p:cTn>
                                        <p:tgtEl>
                                          <p:spTgt spid="27"/>
                                        </p:tgtEl>
                                      </p:cBhvr>
                                      <p:to x="100000" y="90000"/>
                                    </p:animScale>
                                    <p:animScale>
                                      <p:cBhvr>
                                        <p:cTn id="114" dur="166" decel="50000">
                                          <p:stCondLst>
                                            <p:cond delay="1668"/>
                                          </p:stCondLst>
                                        </p:cTn>
                                        <p:tgtEl>
                                          <p:spTgt spid="27"/>
                                        </p:tgtEl>
                                      </p:cBhvr>
                                      <p:to x="100000" y="100000"/>
                                    </p:animScale>
                                    <p:animScale>
                                      <p:cBhvr>
                                        <p:cTn id="115" dur="26">
                                          <p:stCondLst>
                                            <p:cond delay="1808"/>
                                          </p:stCondLst>
                                        </p:cTn>
                                        <p:tgtEl>
                                          <p:spTgt spid="27"/>
                                        </p:tgtEl>
                                      </p:cBhvr>
                                      <p:to x="100000" y="95000"/>
                                    </p:animScale>
                                    <p:animScale>
                                      <p:cBhvr>
                                        <p:cTn id="116"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2" grpId="0" animBg="1"/>
      <p:bldP spid="23"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_title">
            <a:extLst>
              <a:ext uri="{FF2B5EF4-FFF2-40B4-BE49-F238E27FC236}">
                <a16:creationId xmlns:a16="http://schemas.microsoft.com/office/drawing/2014/main" id="{5B915585-18C2-5B4F-B4B5-B0AD4C951F3F}"/>
              </a:ext>
            </a:extLst>
          </p:cNvPr>
          <p:cNvSpPr>
            <a:spLocks noGrp="1"/>
          </p:cNvSpPr>
          <p:nvPr>
            <p:ph type="title"/>
          </p:nvPr>
        </p:nvSpPr>
        <p:spPr/>
        <p:txBody>
          <a:bodyPr/>
          <a:lstStyle/>
          <a:p>
            <a:endParaRPr lang="en-CZ"/>
          </a:p>
        </p:txBody>
      </p:sp>
      <p:sp>
        <p:nvSpPr>
          <p:cNvPr id="3" name="Rectangle 2">
            <a:extLst>
              <a:ext uri="{FF2B5EF4-FFF2-40B4-BE49-F238E27FC236}">
                <a16:creationId xmlns:a16="http://schemas.microsoft.com/office/drawing/2014/main" id="{EF465A91-EDE4-8A40-A7D2-5107A4E1A0A4}"/>
              </a:ext>
            </a:extLst>
          </p:cNvPr>
          <p:cNvSpPr/>
          <p:nvPr/>
        </p:nvSpPr>
        <p:spPr>
          <a:xfrm>
            <a:off x="449274" y="663279"/>
            <a:ext cx="11282855" cy="1121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Z" sz="4400" dirty="0"/>
              <a:t>Data source (input)</a:t>
            </a:r>
            <a:endParaRPr lang="en-CZ" dirty="0"/>
          </a:p>
        </p:txBody>
      </p:sp>
      <p:sp>
        <p:nvSpPr>
          <p:cNvPr id="4" name="TextBox 3">
            <a:extLst>
              <a:ext uri="{FF2B5EF4-FFF2-40B4-BE49-F238E27FC236}">
                <a16:creationId xmlns:a16="http://schemas.microsoft.com/office/drawing/2014/main" id="{684061CE-3612-0A44-9E0D-0858260A2BD1}"/>
              </a:ext>
            </a:extLst>
          </p:cNvPr>
          <p:cNvSpPr txBox="1"/>
          <p:nvPr/>
        </p:nvSpPr>
        <p:spPr>
          <a:xfrm>
            <a:off x="3314700" y="3464149"/>
            <a:ext cx="184731" cy="369332"/>
          </a:xfrm>
          <a:prstGeom prst="rect">
            <a:avLst/>
          </a:prstGeom>
          <a:noFill/>
        </p:spPr>
        <p:txBody>
          <a:bodyPr wrap="none" rtlCol="0">
            <a:spAutoFit/>
          </a:bodyPr>
          <a:lstStyle/>
          <a:p>
            <a:endParaRPr lang="en-CZ" dirty="0"/>
          </a:p>
        </p:txBody>
      </p:sp>
      <p:sp>
        <p:nvSpPr>
          <p:cNvPr id="24" name="Freeform 23">
            <a:extLst>
              <a:ext uri="{FF2B5EF4-FFF2-40B4-BE49-F238E27FC236}">
                <a16:creationId xmlns:a16="http://schemas.microsoft.com/office/drawing/2014/main" id="{008C0EAA-6B7F-154A-A226-CD9FDC56798E}"/>
              </a:ext>
            </a:extLst>
          </p:cNvPr>
          <p:cNvSpPr/>
          <p:nvPr/>
        </p:nvSpPr>
        <p:spPr>
          <a:xfrm rot="1800000">
            <a:off x="5695676" y="2682357"/>
            <a:ext cx="449820" cy="441825"/>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3" tIns="1021" rIns="243073" bIns="1020"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5" name="Freeform 24">
            <a:extLst>
              <a:ext uri="{FF2B5EF4-FFF2-40B4-BE49-F238E27FC236}">
                <a16:creationId xmlns:a16="http://schemas.microsoft.com/office/drawing/2014/main" id="{ACC104F8-D4C1-D649-8572-F59E44022583}"/>
              </a:ext>
            </a:extLst>
          </p:cNvPr>
          <p:cNvSpPr/>
          <p:nvPr/>
        </p:nvSpPr>
        <p:spPr>
          <a:xfrm>
            <a:off x="5096925" y="2098527"/>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GB" sz="1400" kern="1200" dirty="0"/>
              <a:t>O</a:t>
            </a:r>
            <a:r>
              <a:rPr lang="en-CZ" sz="1400" kern="1200" dirty="0"/>
              <a:t>bservations (scientific name, park, observations)</a:t>
            </a:r>
          </a:p>
        </p:txBody>
      </p:sp>
      <p:sp>
        <p:nvSpPr>
          <p:cNvPr id="26" name="Freeform 25">
            <a:extLst>
              <a:ext uri="{FF2B5EF4-FFF2-40B4-BE49-F238E27FC236}">
                <a16:creationId xmlns:a16="http://schemas.microsoft.com/office/drawing/2014/main" id="{99F0D9E3-27AB-C944-85B8-7F13029E1742}"/>
              </a:ext>
            </a:extLst>
          </p:cNvPr>
          <p:cNvSpPr/>
          <p:nvPr/>
        </p:nvSpPr>
        <p:spPr>
          <a:xfrm rot="19800000">
            <a:off x="5659169" y="2793420"/>
            <a:ext cx="484996" cy="456577"/>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484996" y="13146"/>
                </a:moveTo>
                <a:lnTo>
                  <a:pt x="0" y="131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4"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7" name="Freeform 26">
            <a:extLst>
              <a:ext uri="{FF2B5EF4-FFF2-40B4-BE49-F238E27FC236}">
                <a16:creationId xmlns:a16="http://schemas.microsoft.com/office/drawing/2014/main" id="{3AB11A2B-53F8-B14C-8B7E-208614DC26C5}"/>
              </a:ext>
            </a:extLst>
          </p:cNvPr>
          <p:cNvSpPr/>
          <p:nvPr/>
        </p:nvSpPr>
        <p:spPr>
          <a:xfrm>
            <a:off x="5115842" y="2112250"/>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1400" kern="1200" dirty="0"/>
              <a:t>Spieces info (scientific name, category, common name…)</a:t>
            </a:r>
          </a:p>
        </p:txBody>
      </p:sp>
      <p:sp>
        <p:nvSpPr>
          <p:cNvPr id="22" name="Freeform 21">
            <a:extLst>
              <a:ext uri="{FF2B5EF4-FFF2-40B4-BE49-F238E27FC236}">
                <a16:creationId xmlns:a16="http://schemas.microsoft.com/office/drawing/2014/main" id="{6F70FC14-E57A-344C-BCBE-000D5862B985}"/>
              </a:ext>
            </a:extLst>
          </p:cNvPr>
          <p:cNvSpPr/>
          <p:nvPr/>
        </p:nvSpPr>
        <p:spPr>
          <a:xfrm rot="16200000">
            <a:off x="5678085" y="2136400"/>
            <a:ext cx="484996" cy="3655662"/>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5"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3" name="Freeform 22">
            <a:extLst>
              <a:ext uri="{FF2B5EF4-FFF2-40B4-BE49-F238E27FC236}">
                <a16:creationId xmlns:a16="http://schemas.microsoft.com/office/drawing/2014/main" id="{2A7BDD3A-25A3-8041-96AF-40D22D9FE49E}"/>
              </a:ext>
            </a:extLst>
          </p:cNvPr>
          <p:cNvSpPr/>
          <p:nvPr/>
        </p:nvSpPr>
        <p:spPr>
          <a:xfrm>
            <a:off x="4782355" y="1934580"/>
            <a:ext cx="2183013" cy="1851982"/>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2000" kern="1200" dirty="0"/>
              <a:t>4 national parks – over 20k , over 5k</a:t>
            </a:r>
          </a:p>
        </p:txBody>
      </p:sp>
      <p:sp>
        <p:nvSpPr>
          <p:cNvPr id="21" name="Freeform 20">
            <a:extLst>
              <a:ext uri="{FF2B5EF4-FFF2-40B4-BE49-F238E27FC236}">
                <a16:creationId xmlns:a16="http://schemas.microsoft.com/office/drawing/2014/main" id="{0845AF1B-42C3-C64D-9694-9411291C822B}"/>
              </a:ext>
            </a:extLst>
          </p:cNvPr>
          <p:cNvSpPr/>
          <p:nvPr/>
        </p:nvSpPr>
        <p:spPr>
          <a:xfrm>
            <a:off x="5115842" y="4220451"/>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323" tIns="243323" rIns="243323" bIns="243323" numCol="1" spcCol="1270" anchor="ctr" anchorCtr="0">
            <a:noAutofit/>
          </a:bodyPr>
          <a:lstStyle/>
          <a:p>
            <a:pPr marL="0" lvl="0" indent="0" algn="ctr" defTabSz="533400">
              <a:lnSpc>
                <a:spcPct val="90000"/>
              </a:lnSpc>
              <a:spcBef>
                <a:spcPct val="0"/>
              </a:spcBef>
              <a:spcAft>
                <a:spcPct val="35000"/>
              </a:spcAft>
              <a:buNone/>
            </a:pPr>
            <a:r>
              <a:rPr lang="en-GB" sz="1200" kern="1200" dirty="0"/>
              <a:t>C</a:t>
            </a:r>
            <a:r>
              <a:rPr lang="en-CZ" sz="1200" kern="1200" dirty="0"/>
              <a:t>odecademy.com</a:t>
            </a:r>
          </a:p>
        </p:txBody>
      </p:sp>
    </p:spTree>
    <p:extLst>
      <p:ext uri="{BB962C8B-B14F-4D97-AF65-F5344CB8AC3E}">
        <p14:creationId xmlns:p14="http://schemas.microsoft.com/office/powerpoint/2010/main" val="1159727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_title">
            <a:extLst>
              <a:ext uri="{FF2B5EF4-FFF2-40B4-BE49-F238E27FC236}">
                <a16:creationId xmlns:a16="http://schemas.microsoft.com/office/drawing/2014/main" id="{5B915585-18C2-5B4F-B4B5-B0AD4C951F3F}"/>
              </a:ext>
            </a:extLst>
          </p:cNvPr>
          <p:cNvSpPr>
            <a:spLocks noGrp="1"/>
          </p:cNvSpPr>
          <p:nvPr>
            <p:ph type="title"/>
          </p:nvPr>
        </p:nvSpPr>
        <p:spPr/>
        <p:txBody>
          <a:bodyPr/>
          <a:lstStyle/>
          <a:p>
            <a:endParaRPr lang="en-CZ"/>
          </a:p>
        </p:txBody>
      </p:sp>
      <p:sp>
        <p:nvSpPr>
          <p:cNvPr id="3" name="Rectangle 2">
            <a:extLst>
              <a:ext uri="{FF2B5EF4-FFF2-40B4-BE49-F238E27FC236}">
                <a16:creationId xmlns:a16="http://schemas.microsoft.com/office/drawing/2014/main" id="{EF465A91-EDE4-8A40-A7D2-5107A4E1A0A4}"/>
              </a:ext>
            </a:extLst>
          </p:cNvPr>
          <p:cNvSpPr/>
          <p:nvPr/>
        </p:nvSpPr>
        <p:spPr>
          <a:xfrm>
            <a:off x="449274" y="663279"/>
            <a:ext cx="11282855" cy="1121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Z" sz="4400" dirty="0"/>
              <a:t>Data source (input)</a:t>
            </a:r>
            <a:endParaRPr lang="en-CZ" dirty="0"/>
          </a:p>
        </p:txBody>
      </p:sp>
      <p:sp>
        <p:nvSpPr>
          <p:cNvPr id="4" name="TextBox 3">
            <a:extLst>
              <a:ext uri="{FF2B5EF4-FFF2-40B4-BE49-F238E27FC236}">
                <a16:creationId xmlns:a16="http://schemas.microsoft.com/office/drawing/2014/main" id="{684061CE-3612-0A44-9E0D-0858260A2BD1}"/>
              </a:ext>
            </a:extLst>
          </p:cNvPr>
          <p:cNvSpPr txBox="1"/>
          <p:nvPr/>
        </p:nvSpPr>
        <p:spPr>
          <a:xfrm>
            <a:off x="3314700" y="3464149"/>
            <a:ext cx="184731" cy="369332"/>
          </a:xfrm>
          <a:prstGeom prst="rect">
            <a:avLst/>
          </a:prstGeom>
          <a:noFill/>
        </p:spPr>
        <p:txBody>
          <a:bodyPr wrap="none" rtlCol="0">
            <a:spAutoFit/>
          </a:bodyPr>
          <a:lstStyle/>
          <a:p>
            <a:endParaRPr lang="en-CZ" dirty="0"/>
          </a:p>
        </p:txBody>
      </p:sp>
      <p:sp>
        <p:nvSpPr>
          <p:cNvPr id="24" name="Freeform 23">
            <a:extLst>
              <a:ext uri="{FF2B5EF4-FFF2-40B4-BE49-F238E27FC236}">
                <a16:creationId xmlns:a16="http://schemas.microsoft.com/office/drawing/2014/main" id="{008C0EAA-6B7F-154A-A226-CD9FDC56798E}"/>
              </a:ext>
            </a:extLst>
          </p:cNvPr>
          <p:cNvSpPr/>
          <p:nvPr/>
        </p:nvSpPr>
        <p:spPr>
          <a:xfrm>
            <a:off x="6688025" y="4804279"/>
            <a:ext cx="802712" cy="441825"/>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3" tIns="1021" rIns="243073" bIns="1020"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6" name="Freeform 25">
            <a:extLst>
              <a:ext uri="{FF2B5EF4-FFF2-40B4-BE49-F238E27FC236}">
                <a16:creationId xmlns:a16="http://schemas.microsoft.com/office/drawing/2014/main" id="{99F0D9E3-27AB-C944-85B8-7F13029E1742}"/>
              </a:ext>
            </a:extLst>
          </p:cNvPr>
          <p:cNvSpPr/>
          <p:nvPr/>
        </p:nvSpPr>
        <p:spPr>
          <a:xfrm>
            <a:off x="4292602" y="4796904"/>
            <a:ext cx="823240" cy="456577"/>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484996" y="13146"/>
                </a:moveTo>
                <a:lnTo>
                  <a:pt x="0" y="131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4"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7" name="Freeform 26">
            <a:extLst>
              <a:ext uri="{FF2B5EF4-FFF2-40B4-BE49-F238E27FC236}">
                <a16:creationId xmlns:a16="http://schemas.microsoft.com/office/drawing/2014/main" id="{3AB11A2B-53F8-B14C-8B7E-208614DC26C5}"/>
              </a:ext>
            </a:extLst>
          </p:cNvPr>
          <p:cNvSpPr/>
          <p:nvPr/>
        </p:nvSpPr>
        <p:spPr>
          <a:xfrm>
            <a:off x="1054101" y="3780592"/>
            <a:ext cx="3238500" cy="2489200"/>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2400" kern="1200" dirty="0"/>
              <a:t>Spieces info (scientific name, category, common name…)</a:t>
            </a:r>
          </a:p>
        </p:txBody>
      </p:sp>
      <p:sp>
        <p:nvSpPr>
          <p:cNvPr id="22" name="Freeform 21">
            <a:extLst>
              <a:ext uri="{FF2B5EF4-FFF2-40B4-BE49-F238E27FC236}">
                <a16:creationId xmlns:a16="http://schemas.microsoft.com/office/drawing/2014/main" id="{6F70FC14-E57A-344C-BCBE-000D5862B985}"/>
              </a:ext>
            </a:extLst>
          </p:cNvPr>
          <p:cNvSpPr/>
          <p:nvPr/>
        </p:nvSpPr>
        <p:spPr>
          <a:xfrm rot="16200000">
            <a:off x="5678085" y="2136400"/>
            <a:ext cx="484996" cy="3655662"/>
          </a:xfrm>
          <a:custGeom>
            <a:avLst/>
            <a:gdLst>
              <a:gd name="connsiteX0" fmla="*/ 0 w 484996"/>
              <a:gd name="connsiteY0" fmla="*/ 13145 h 26291"/>
              <a:gd name="connsiteX1" fmla="*/ 484996 w 484996"/>
              <a:gd name="connsiteY1" fmla="*/ 13145 h 26291"/>
            </a:gdLst>
            <a:ahLst/>
            <a:cxnLst>
              <a:cxn ang="0">
                <a:pos x="connsiteX0" y="connsiteY0"/>
              </a:cxn>
              <a:cxn ang="0">
                <a:pos x="connsiteX1" y="connsiteY1"/>
              </a:cxn>
            </a:cxnLst>
            <a:rect l="l" t="t" r="r" b="b"/>
            <a:pathLst>
              <a:path w="484996" h="26291">
                <a:moveTo>
                  <a:pt x="0" y="13145"/>
                </a:moveTo>
                <a:lnTo>
                  <a:pt x="484996" y="13145"/>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3072" tIns="1021" rIns="243075" bIns="1021"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23" name="Freeform 22">
            <a:extLst>
              <a:ext uri="{FF2B5EF4-FFF2-40B4-BE49-F238E27FC236}">
                <a16:creationId xmlns:a16="http://schemas.microsoft.com/office/drawing/2014/main" id="{2A7BDD3A-25A3-8041-96AF-40D22D9FE49E}"/>
              </a:ext>
            </a:extLst>
          </p:cNvPr>
          <p:cNvSpPr/>
          <p:nvPr/>
        </p:nvSpPr>
        <p:spPr>
          <a:xfrm>
            <a:off x="4829076" y="1981200"/>
            <a:ext cx="2183013" cy="1721530"/>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CZ" sz="2000" kern="1200" dirty="0"/>
              <a:t>4 national parks – over 20k , over 5k</a:t>
            </a:r>
          </a:p>
        </p:txBody>
      </p:sp>
      <p:sp>
        <p:nvSpPr>
          <p:cNvPr id="21" name="Freeform 20">
            <a:extLst>
              <a:ext uri="{FF2B5EF4-FFF2-40B4-BE49-F238E27FC236}">
                <a16:creationId xmlns:a16="http://schemas.microsoft.com/office/drawing/2014/main" id="{0845AF1B-42C3-C64D-9694-9411291C822B}"/>
              </a:ext>
            </a:extLst>
          </p:cNvPr>
          <p:cNvSpPr/>
          <p:nvPr/>
        </p:nvSpPr>
        <p:spPr>
          <a:xfrm>
            <a:off x="5115842" y="4220451"/>
            <a:ext cx="1609483" cy="1609483"/>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323" tIns="243323" rIns="243323" bIns="243323" numCol="1" spcCol="1270" anchor="ctr" anchorCtr="0">
            <a:noAutofit/>
          </a:bodyPr>
          <a:lstStyle/>
          <a:p>
            <a:pPr marL="0" lvl="0" indent="0" algn="ctr" defTabSz="533400">
              <a:lnSpc>
                <a:spcPct val="90000"/>
              </a:lnSpc>
              <a:spcBef>
                <a:spcPct val="0"/>
              </a:spcBef>
              <a:spcAft>
                <a:spcPct val="35000"/>
              </a:spcAft>
              <a:buNone/>
            </a:pPr>
            <a:r>
              <a:rPr lang="en-GB" sz="1200" kern="1200" dirty="0"/>
              <a:t>C</a:t>
            </a:r>
            <a:r>
              <a:rPr lang="en-CZ" sz="1200" kern="1200" dirty="0"/>
              <a:t>odecademy.com</a:t>
            </a:r>
          </a:p>
        </p:txBody>
      </p:sp>
      <p:sp>
        <p:nvSpPr>
          <p:cNvPr id="25" name="Freeform 24">
            <a:extLst>
              <a:ext uri="{FF2B5EF4-FFF2-40B4-BE49-F238E27FC236}">
                <a16:creationId xmlns:a16="http://schemas.microsoft.com/office/drawing/2014/main" id="{ACC104F8-D4C1-D649-8572-F59E44022583}"/>
              </a:ext>
            </a:extLst>
          </p:cNvPr>
          <p:cNvSpPr/>
          <p:nvPr/>
        </p:nvSpPr>
        <p:spPr>
          <a:xfrm>
            <a:off x="7555496" y="3780592"/>
            <a:ext cx="3231569" cy="2489200"/>
          </a:xfrm>
          <a:custGeom>
            <a:avLst/>
            <a:gdLst>
              <a:gd name="connsiteX0" fmla="*/ 0 w 1609483"/>
              <a:gd name="connsiteY0" fmla="*/ 804742 h 1609483"/>
              <a:gd name="connsiteX1" fmla="*/ 804742 w 1609483"/>
              <a:gd name="connsiteY1" fmla="*/ 0 h 1609483"/>
              <a:gd name="connsiteX2" fmla="*/ 1609484 w 1609483"/>
              <a:gd name="connsiteY2" fmla="*/ 804742 h 1609483"/>
              <a:gd name="connsiteX3" fmla="*/ 804742 w 1609483"/>
              <a:gd name="connsiteY3" fmla="*/ 1609484 h 1609483"/>
              <a:gd name="connsiteX4" fmla="*/ 0 w 1609483"/>
              <a:gd name="connsiteY4" fmla="*/ 804742 h 16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9483" h="1609483">
                <a:moveTo>
                  <a:pt x="0" y="804742"/>
                </a:moveTo>
                <a:cubicBezTo>
                  <a:pt x="0" y="360295"/>
                  <a:pt x="360295" y="0"/>
                  <a:pt x="804742" y="0"/>
                </a:cubicBezTo>
                <a:cubicBezTo>
                  <a:pt x="1249189" y="0"/>
                  <a:pt x="1609484" y="360295"/>
                  <a:pt x="1609484" y="804742"/>
                </a:cubicBezTo>
                <a:cubicBezTo>
                  <a:pt x="1609484" y="1249189"/>
                  <a:pt x="1249189" y="1609484"/>
                  <a:pt x="804742" y="1609484"/>
                </a:cubicBezTo>
                <a:cubicBezTo>
                  <a:pt x="360295" y="1609484"/>
                  <a:pt x="0" y="1249189"/>
                  <a:pt x="0" y="80474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4593" tIns="244593" rIns="244593" bIns="244593" numCol="1" spcCol="1270" anchor="ctr" anchorCtr="0">
            <a:noAutofit/>
          </a:bodyPr>
          <a:lstStyle/>
          <a:p>
            <a:pPr marL="0" lvl="0" indent="0" algn="ctr" defTabSz="622300">
              <a:lnSpc>
                <a:spcPct val="90000"/>
              </a:lnSpc>
              <a:spcBef>
                <a:spcPct val="0"/>
              </a:spcBef>
              <a:spcAft>
                <a:spcPct val="35000"/>
              </a:spcAft>
              <a:buNone/>
            </a:pPr>
            <a:r>
              <a:rPr lang="en-GB" sz="2400" kern="1200" dirty="0"/>
              <a:t>O</a:t>
            </a:r>
            <a:r>
              <a:rPr lang="en-CZ" sz="2400" kern="1200" dirty="0"/>
              <a:t>bservations (scientific name, park, observations)</a:t>
            </a:r>
          </a:p>
        </p:txBody>
      </p:sp>
      <p:pic>
        <p:nvPicPr>
          <p:cNvPr id="12" name="Picture 11" descr="Chart, pie chart&#10;&#10;Description automatically generated">
            <a:extLst>
              <a:ext uri="{FF2B5EF4-FFF2-40B4-BE49-F238E27FC236}">
                <a16:creationId xmlns:a16="http://schemas.microsoft.com/office/drawing/2014/main" id="{B4BCAB7D-C09A-2D4F-A672-0762752A37D4}"/>
              </a:ext>
            </a:extLst>
          </p:cNvPr>
          <p:cNvPicPr>
            <a:picLocks noChangeAspect="1"/>
          </p:cNvPicPr>
          <p:nvPr/>
        </p:nvPicPr>
        <p:blipFill rotWithShape="1">
          <a:blip r:embed="rId3"/>
          <a:srcRect l="11830" r="33593"/>
          <a:stretch/>
        </p:blipFill>
        <p:spPr>
          <a:xfrm>
            <a:off x="-6783439" y="1981200"/>
            <a:ext cx="6654045" cy="4064000"/>
          </a:xfrm>
          <a:prstGeom prst="rect">
            <a:avLst/>
          </a:prstGeom>
        </p:spPr>
      </p:pic>
    </p:spTree>
    <p:extLst>
      <p:ext uri="{BB962C8B-B14F-4D97-AF65-F5344CB8AC3E}">
        <p14:creationId xmlns:p14="http://schemas.microsoft.com/office/powerpoint/2010/main" val="3454895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185</TotalTime>
  <Words>700</Words>
  <Application>Microsoft Macintosh PowerPoint</Application>
  <PresentationFormat>Widescreen</PresentationFormat>
  <Paragraphs>59</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Gill Sans MT</vt:lpstr>
      <vt:lpstr>Wingdings 2</vt:lpstr>
      <vt:lpstr>Dividend</vt:lpstr>
      <vt:lpstr>Yellowstone national park is place to go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Yellowstone national park is place to go to…..</dc:title>
  <dc:creator>Matěj Konečný</dc:creator>
  <cp:lastModifiedBy>Matěj Konečný</cp:lastModifiedBy>
  <cp:revision>10</cp:revision>
  <dcterms:created xsi:type="dcterms:W3CDTF">2021-07-11T07:01:38Z</dcterms:created>
  <dcterms:modified xsi:type="dcterms:W3CDTF">2021-07-15T12:00:44Z</dcterms:modified>
</cp:coreProperties>
</file>