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"/>
  </p:notesMasterIdLst>
  <p:sldIdLst>
    <p:sldId id="256" r:id="rId2"/>
    <p:sldId id="257" r:id="rId3"/>
    <p:sldId id="261" r:id="rId4"/>
    <p:sldId id="260" r:id="rId5"/>
    <p:sldId id="259" r:id="rId6"/>
    <p:sldId id="258" r:id="rId7"/>
    <p:sldId id="262" r:id="rId8"/>
    <p:sldId id="264" r:id="rId9"/>
    <p:sldId id="265" r:id="rId10"/>
    <p:sldId id="266" r:id="rId11"/>
    <p:sldId id="263" r:id="rId12"/>
    <p:sldId id="267" r:id="rId13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599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599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599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599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599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599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599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599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5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98" autoAdjust="0"/>
    <p:restoredTop sz="94660"/>
  </p:normalViewPr>
  <p:slideViewPr>
    <p:cSldViewPr snapToGrid="0">
      <p:cViewPr varScale="1">
        <p:scale>
          <a:sx n="43" d="100"/>
          <a:sy n="43" d="100"/>
        </p:scale>
        <p:origin x="48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55AE47-800F-41BA-A438-298BDA569DB8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893E71-ACF3-4C6A-B57B-C45B1E2A6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794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7206" y="2244726"/>
            <a:ext cx="18283238" cy="4775200"/>
          </a:xfrm>
        </p:spPr>
        <p:txBody>
          <a:bodyPr anchor="b"/>
          <a:lstStyle>
            <a:lvl1pPr algn="ctr">
              <a:defRPr sz="1199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7206" y="7204076"/>
            <a:ext cx="18283238" cy="3311524"/>
          </a:xfrm>
        </p:spPr>
        <p:txBody>
          <a:bodyPr/>
          <a:lstStyle>
            <a:lvl1pPr marL="0" indent="0" algn="ctr">
              <a:buNone/>
              <a:defRPr sz="4799"/>
            </a:lvl1pPr>
            <a:lvl2pPr marL="914171" indent="0" algn="ctr">
              <a:buNone/>
              <a:defRPr sz="3999"/>
            </a:lvl2pPr>
            <a:lvl3pPr marL="1828343" indent="0" algn="ctr">
              <a:buNone/>
              <a:defRPr sz="3599"/>
            </a:lvl3pPr>
            <a:lvl4pPr marL="2742514" indent="0" algn="ctr">
              <a:buNone/>
              <a:defRPr sz="3199"/>
            </a:lvl4pPr>
            <a:lvl5pPr marL="3656686" indent="0" algn="ctr">
              <a:buNone/>
              <a:defRPr sz="3199"/>
            </a:lvl5pPr>
            <a:lvl6pPr marL="4570857" indent="0" algn="ctr">
              <a:buNone/>
              <a:defRPr sz="3199"/>
            </a:lvl6pPr>
            <a:lvl7pPr marL="5485028" indent="0" algn="ctr">
              <a:buNone/>
              <a:defRPr sz="3199"/>
            </a:lvl7pPr>
            <a:lvl8pPr marL="6399200" indent="0" algn="ctr">
              <a:buNone/>
              <a:defRPr sz="3199"/>
            </a:lvl8pPr>
            <a:lvl9pPr marL="7313371" indent="0" algn="ctr">
              <a:buNone/>
              <a:defRPr sz="319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C55C8-781F-4DD3-A9FD-99B01A856194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AB883-6E78-4626-B109-CB4411C26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462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C55C8-781F-4DD3-A9FD-99B01A856194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AB883-6E78-4626-B109-CB4411C26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65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5256" y="730250"/>
            <a:ext cx="5256431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5963" y="730250"/>
            <a:ext cx="15464572" cy="116236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C55C8-781F-4DD3-A9FD-99B01A856194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AB883-6E78-4626-B109-CB4411C26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67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C55C8-781F-4DD3-A9FD-99B01A856194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AB883-6E78-4626-B109-CB4411C26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347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267" y="3419477"/>
            <a:ext cx="21025723" cy="5705474"/>
          </a:xfrm>
        </p:spPr>
        <p:txBody>
          <a:bodyPr anchor="b"/>
          <a:lstStyle>
            <a:lvl1pPr>
              <a:defRPr sz="1199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267" y="9178927"/>
            <a:ext cx="21025723" cy="3000374"/>
          </a:xfrm>
        </p:spPr>
        <p:txBody>
          <a:bodyPr/>
          <a:lstStyle>
            <a:lvl1pPr marL="0" indent="0">
              <a:buNone/>
              <a:defRPr sz="4799">
                <a:solidFill>
                  <a:schemeClr val="tx1">
                    <a:tint val="75000"/>
                  </a:schemeClr>
                </a:solidFill>
              </a:defRPr>
            </a:lvl1pPr>
            <a:lvl2pPr marL="914171" indent="0">
              <a:buNone/>
              <a:defRPr sz="3999">
                <a:solidFill>
                  <a:schemeClr val="tx1">
                    <a:tint val="75000"/>
                  </a:schemeClr>
                </a:solidFill>
              </a:defRPr>
            </a:lvl2pPr>
            <a:lvl3pPr marL="1828343" indent="0">
              <a:buNone/>
              <a:defRPr sz="3599">
                <a:solidFill>
                  <a:schemeClr val="tx1">
                    <a:tint val="75000"/>
                  </a:schemeClr>
                </a:solidFill>
              </a:defRPr>
            </a:lvl3pPr>
            <a:lvl4pPr marL="2742514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4pPr>
            <a:lvl5pPr marL="3656686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5pPr>
            <a:lvl6pPr marL="4570857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6pPr>
            <a:lvl7pPr marL="5485028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7pPr>
            <a:lvl8pPr marL="6399200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8pPr>
            <a:lvl9pPr marL="7313371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C55C8-781F-4DD3-A9FD-99B01A856194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AB883-6E78-4626-B109-CB4411C26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446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5964" y="3651250"/>
            <a:ext cx="10360501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1185" y="3651250"/>
            <a:ext cx="10360501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C55C8-781F-4DD3-A9FD-99B01A856194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AB883-6E78-4626-B109-CB4411C26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292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139" y="730251"/>
            <a:ext cx="21025723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139" y="3362326"/>
            <a:ext cx="10312888" cy="1647824"/>
          </a:xfrm>
        </p:spPr>
        <p:txBody>
          <a:bodyPr anchor="b"/>
          <a:lstStyle>
            <a:lvl1pPr marL="0" indent="0">
              <a:buNone/>
              <a:defRPr sz="4799" b="1"/>
            </a:lvl1pPr>
            <a:lvl2pPr marL="914171" indent="0">
              <a:buNone/>
              <a:defRPr sz="3999" b="1"/>
            </a:lvl2pPr>
            <a:lvl3pPr marL="1828343" indent="0">
              <a:buNone/>
              <a:defRPr sz="3599" b="1"/>
            </a:lvl3pPr>
            <a:lvl4pPr marL="2742514" indent="0">
              <a:buNone/>
              <a:defRPr sz="3199" b="1"/>
            </a:lvl4pPr>
            <a:lvl5pPr marL="3656686" indent="0">
              <a:buNone/>
              <a:defRPr sz="3199" b="1"/>
            </a:lvl5pPr>
            <a:lvl6pPr marL="4570857" indent="0">
              <a:buNone/>
              <a:defRPr sz="3199" b="1"/>
            </a:lvl6pPr>
            <a:lvl7pPr marL="5485028" indent="0">
              <a:buNone/>
              <a:defRPr sz="3199" b="1"/>
            </a:lvl7pPr>
            <a:lvl8pPr marL="6399200" indent="0">
              <a:buNone/>
              <a:defRPr sz="3199" b="1"/>
            </a:lvl8pPr>
            <a:lvl9pPr marL="7313371" indent="0">
              <a:buNone/>
              <a:defRPr sz="31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139" y="5010150"/>
            <a:ext cx="10312888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1186" y="3362326"/>
            <a:ext cx="10363676" cy="1647824"/>
          </a:xfrm>
        </p:spPr>
        <p:txBody>
          <a:bodyPr anchor="b"/>
          <a:lstStyle>
            <a:lvl1pPr marL="0" indent="0">
              <a:buNone/>
              <a:defRPr sz="4799" b="1"/>
            </a:lvl1pPr>
            <a:lvl2pPr marL="914171" indent="0">
              <a:buNone/>
              <a:defRPr sz="3999" b="1"/>
            </a:lvl2pPr>
            <a:lvl3pPr marL="1828343" indent="0">
              <a:buNone/>
              <a:defRPr sz="3599" b="1"/>
            </a:lvl3pPr>
            <a:lvl4pPr marL="2742514" indent="0">
              <a:buNone/>
              <a:defRPr sz="3199" b="1"/>
            </a:lvl4pPr>
            <a:lvl5pPr marL="3656686" indent="0">
              <a:buNone/>
              <a:defRPr sz="3199" b="1"/>
            </a:lvl5pPr>
            <a:lvl6pPr marL="4570857" indent="0">
              <a:buNone/>
              <a:defRPr sz="3199" b="1"/>
            </a:lvl6pPr>
            <a:lvl7pPr marL="5485028" indent="0">
              <a:buNone/>
              <a:defRPr sz="3199" b="1"/>
            </a:lvl7pPr>
            <a:lvl8pPr marL="6399200" indent="0">
              <a:buNone/>
              <a:defRPr sz="3199" b="1"/>
            </a:lvl8pPr>
            <a:lvl9pPr marL="7313371" indent="0">
              <a:buNone/>
              <a:defRPr sz="31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1186" y="5010150"/>
            <a:ext cx="10363676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C55C8-781F-4DD3-A9FD-99B01A856194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AB883-6E78-4626-B109-CB4411C26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491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C55C8-781F-4DD3-A9FD-99B01A856194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AB883-6E78-4626-B109-CB4411C26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463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C55C8-781F-4DD3-A9FD-99B01A856194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AB883-6E78-4626-B109-CB4411C26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519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140" y="914400"/>
            <a:ext cx="7862426" cy="3200400"/>
          </a:xfrm>
        </p:spPr>
        <p:txBody>
          <a:bodyPr anchor="b"/>
          <a:lstStyle>
            <a:lvl1pPr>
              <a:defRPr sz="63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3677" y="1974851"/>
            <a:ext cx="12341185" cy="9747250"/>
          </a:xfrm>
        </p:spPr>
        <p:txBody>
          <a:bodyPr/>
          <a:lstStyle>
            <a:lvl1pPr>
              <a:defRPr sz="6398"/>
            </a:lvl1pPr>
            <a:lvl2pPr>
              <a:defRPr sz="5599"/>
            </a:lvl2pPr>
            <a:lvl3pPr>
              <a:defRPr sz="4799"/>
            </a:lvl3pPr>
            <a:lvl4pPr>
              <a:defRPr sz="3999"/>
            </a:lvl4pPr>
            <a:lvl5pPr>
              <a:defRPr sz="3999"/>
            </a:lvl5pPr>
            <a:lvl6pPr>
              <a:defRPr sz="3999"/>
            </a:lvl6pPr>
            <a:lvl7pPr>
              <a:defRPr sz="3999"/>
            </a:lvl7pPr>
            <a:lvl8pPr>
              <a:defRPr sz="3999"/>
            </a:lvl8pPr>
            <a:lvl9pPr>
              <a:defRPr sz="39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140" y="4114800"/>
            <a:ext cx="7862426" cy="7623176"/>
          </a:xfrm>
        </p:spPr>
        <p:txBody>
          <a:bodyPr/>
          <a:lstStyle>
            <a:lvl1pPr marL="0" indent="0">
              <a:buNone/>
              <a:defRPr sz="3199"/>
            </a:lvl1pPr>
            <a:lvl2pPr marL="914171" indent="0">
              <a:buNone/>
              <a:defRPr sz="2799"/>
            </a:lvl2pPr>
            <a:lvl3pPr marL="1828343" indent="0">
              <a:buNone/>
              <a:defRPr sz="2399"/>
            </a:lvl3pPr>
            <a:lvl4pPr marL="2742514" indent="0">
              <a:buNone/>
              <a:defRPr sz="2000"/>
            </a:lvl4pPr>
            <a:lvl5pPr marL="3656686" indent="0">
              <a:buNone/>
              <a:defRPr sz="2000"/>
            </a:lvl5pPr>
            <a:lvl6pPr marL="4570857" indent="0">
              <a:buNone/>
              <a:defRPr sz="2000"/>
            </a:lvl6pPr>
            <a:lvl7pPr marL="5485028" indent="0">
              <a:buNone/>
              <a:defRPr sz="2000"/>
            </a:lvl7pPr>
            <a:lvl8pPr marL="6399200" indent="0">
              <a:buNone/>
              <a:defRPr sz="2000"/>
            </a:lvl8pPr>
            <a:lvl9pPr marL="7313371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C55C8-781F-4DD3-A9FD-99B01A856194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AB883-6E78-4626-B109-CB4411C26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736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140" y="914400"/>
            <a:ext cx="7862426" cy="3200400"/>
          </a:xfrm>
        </p:spPr>
        <p:txBody>
          <a:bodyPr anchor="b"/>
          <a:lstStyle>
            <a:lvl1pPr>
              <a:defRPr sz="63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3677" y="1974851"/>
            <a:ext cx="12341185" cy="9747250"/>
          </a:xfrm>
        </p:spPr>
        <p:txBody>
          <a:bodyPr anchor="t"/>
          <a:lstStyle>
            <a:lvl1pPr marL="0" indent="0">
              <a:buNone/>
              <a:defRPr sz="6398"/>
            </a:lvl1pPr>
            <a:lvl2pPr marL="914171" indent="0">
              <a:buNone/>
              <a:defRPr sz="5599"/>
            </a:lvl2pPr>
            <a:lvl3pPr marL="1828343" indent="0">
              <a:buNone/>
              <a:defRPr sz="4799"/>
            </a:lvl3pPr>
            <a:lvl4pPr marL="2742514" indent="0">
              <a:buNone/>
              <a:defRPr sz="3999"/>
            </a:lvl4pPr>
            <a:lvl5pPr marL="3656686" indent="0">
              <a:buNone/>
              <a:defRPr sz="3999"/>
            </a:lvl5pPr>
            <a:lvl6pPr marL="4570857" indent="0">
              <a:buNone/>
              <a:defRPr sz="3999"/>
            </a:lvl6pPr>
            <a:lvl7pPr marL="5485028" indent="0">
              <a:buNone/>
              <a:defRPr sz="3999"/>
            </a:lvl7pPr>
            <a:lvl8pPr marL="6399200" indent="0">
              <a:buNone/>
              <a:defRPr sz="3999"/>
            </a:lvl8pPr>
            <a:lvl9pPr marL="7313371" indent="0">
              <a:buNone/>
              <a:defRPr sz="399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140" y="4114800"/>
            <a:ext cx="7862426" cy="7623176"/>
          </a:xfrm>
        </p:spPr>
        <p:txBody>
          <a:bodyPr/>
          <a:lstStyle>
            <a:lvl1pPr marL="0" indent="0">
              <a:buNone/>
              <a:defRPr sz="3199"/>
            </a:lvl1pPr>
            <a:lvl2pPr marL="914171" indent="0">
              <a:buNone/>
              <a:defRPr sz="2799"/>
            </a:lvl2pPr>
            <a:lvl3pPr marL="1828343" indent="0">
              <a:buNone/>
              <a:defRPr sz="2399"/>
            </a:lvl3pPr>
            <a:lvl4pPr marL="2742514" indent="0">
              <a:buNone/>
              <a:defRPr sz="2000"/>
            </a:lvl4pPr>
            <a:lvl5pPr marL="3656686" indent="0">
              <a:buNone/>
              <a:defRPr sz="2000"/>
            </a:lvl5pPr>
            <a:lvl6pPr marL="4570857" indent="0">
              <a:buNone/>
              <a:defRPr sz="2000"/>
            </a:lvl6pPr>
            <a:lvl7pPr marL="5485028" indent="0">
              <a:buNone/>
              <a:defRPr sz="2000"/>
            </a:lvl7pPr>
            <a:lvl8pPr marL="6399200" indent="0">
              <a:buNone/>
              <a:defRPr sz="2000"/>
            </a:lvl8pPr>
            <a:lvl9pPr marL="7313371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C55C8-781F-4DD3-A9FD-99B01A856194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AB883-6E78-4626-B109-CB4411C26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524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2C55C8-781F-4DD3-A9FD-99B01A856194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AB883-6E78-4626-B109-CB4411C26AF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77650" cy="137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1870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86" indent="-457086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13712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2285429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3199600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411377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Energy Load Forecasting</a:t>
            </a:r>
          </a:p>
        </p:txBody>
      </p:sp>
    </p:spTree>
    <p:extLst>
      <p:ext uri="{BB962C8B-B14F-4D97-AF65-F5344CB8AC3E}">
        <p14:creationId xmlns:p14="http://schemas.microsoft.com/office/powerpoint/2010/main" val="3991317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FA682-6647-4A75-A3D7-0544205A2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331A1A-88E5-4917-BE86-3FE2C32D0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6967" y="730251"/>
            <a:ext cx="18735537" cy="11990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8787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4949B81-68DA-4E01-A84E-274ADC3BD7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4176" y="1200329"/>
            <a:ext cx="15969298" cy="1223830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0B213EB-4CBA-4532-A8AF-62DC4DB72386}"/>
              </a:ext>
            </a:extLst>
          </p:cNvPr>
          <p:cNvSpPr txBox="1"/>
          <p:nvPr/>
        </p:nvSpPr>
        <p:spPr>
          <a:xfrm>
            <a:off x="8185793" y="0"/>
            <a:ext cx="92049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Model Predictions</a:t>
            </a:r>
          </a:p>
        </p:txBody>
      </p:sp>
    </p:spTree>
    <p:extLst>
      <p:ext uri="{BB962C8B-B14F-4D97-AF65-F5344CB8AC3E}">
        <p14:creationId xmlns:p14="http://schemas.microsoft.com/office/powerpoint/2010/main" val="26065615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0B213EB-4CBA-4532-A8AF-62DC4DB72386}"/>
              </a:ext>
            </a:extLst>
          </p:cNvPr>
          <p:cNvSpPr txBox="1"/>
          <p:nvPr/>
        </p:nvSpPr>
        <p:spPr>
          <a:xfrm>
            <a:off x="10713840" y="4482353"/>
            <a:ext cx="26794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App…</a:t>
            </a:r>
          </a:p>
        </p:txBody>
      </p:sp>
    </p:spTree>
    <p:extLst>
      <p:ext uri="{BB962C8B-B14F-4D97-AF65-F5344CB8AC3E}">
        <p14:creationId xmlns:p14="http://schemas.microsoft.com/office/powerpoint/2010/main" val="2357290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C14EADC-797A-4DA8-B4B8-10145670F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Background:	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05B0648-6FA2-4677-9788-BB4F1DECA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5963" y="2797810"/>
            <a:ext cx="21025723" cy="8702676"/>
          </a:xfrm>
        </p:spPr>
        <p:txBody>
          <a:bodyPr/>
          <a:lstStyle/>
          <a:p>
            <a:r>
              <a:rPr lang="en-US" dirty="0"/>
              <a:t>Energy companies such as SDG&amp;E provide energy to the consumers in the market. </a:t>
            </a:r>
          </a:p>
          <a:p>
            <a:r>
              <a:rPr lang="en-US" dirty="0"/>
              <a:t>Providing this energy comes with a cost to the company in a couple ways.</a:t>
            </a:r>
          </a:p>
          <a:p>
            <a:pPr lvl="1"/>
            <a:r>
              <a:rPr lang="en-US" dirty="0"/>
              <a:t>Initial cost to provide the energy needed</a:t>
            </a:r>
          </a:p>
          <a:p>
            <a:pPr lvl="1"/>
            <a:r>
              <a:rPr lang="en-US" dirty="0"/>
              <a:t>Possible loss in selling back unused energy</a:t>
            </a:r>
          </a:p>
          <a:p>
            <a:pPr lvl="1"/>
            <a:r>
              <a:rPr lang="en-US" dirty="0"/>
              <a:t>Possible cost increase to buy immediate energy when there is a shortage</a:t>
            </a:r>
          </a:p>
          <a:p>
            <a:r>
              <a:rPr lang="en-US" dirty="0"/>
              <a:t>To minimize this cost, companies use different forecasting techniques to predict future load and buy future energy for a lower price.</a:t>
            </a:r>
          </a:p>
        </p:txBody>
      </p:sp>
    </p:spTree>
    <p:extLst>
      <p:ext uri="{BB962C8B-B14F-4D97-AF65-F5344CB8AC3E}">
        <p14:creationId xmlns:p14="http://schemas.microsoft.com/office/powerpoint/2010/main" val="1835022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D393D-39FD-43E6-B0F8-C16814B0B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F44D4-E2A6-40D3-B95E-C829396F22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machine learning techniques to forecast future SDG&amp;E energy loads based on future weather conditions.</a:t>
            </a:r>
          </a:p>
          <a:p>
            <a:r>
              <a:rPr lang="en-US" dirty="0"/>
              <a:t>Provide a place for users to input future weather conditions and see the predicted load given those conditions.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Ultimate Goal:</a:t>
            </a:r>
          </a:p>
          <a:p>
            <a:pPr lvl="1"/>
            <a:r>
              <a:rPr lang="en-US" dirty="0"/>
              <a:t>Expand to multiple companies </a:t>
            </a:r>
          </a:p>
          <a:p>
            <a:pPr lvl="1"/>
            <a:r>
              <a:rPr lang="en-US" dirty="0"/>
              <a:t>Use weather API’s to bring in future weather forecast for automated load prediction</a:t>
            </a:r>
          </a:p>
        </p:txBody>
      </p:sp>
    </p:spTree>
    <p:extLst>
      <p:ext uri="{BB962C8B-B14F-4D97-AF65-F5344CB8AC3E}">
        <p14:creationId xmlns:p14="http://schemas.microsoft.com/office/powerpoint/2010/main" val="3259486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F221F-3B9F-4C3F-8C9C-3E03989B4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D3F7E-7D15-4464-84A3-590C3C4AD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Gather historical SDG&amp;E load data</a:t>
            </a:r>
          </a:p>
          <a:p>
            <a:r>
              <a:rPr lang="en-US" dirty="0"/>
              <a:t>Gather historical weather conditions for SDG&amp;E market</a:t>
            </a:r>
          </a:p>
          <a:p>
            <a:r>
              <a:rPr lang="en-US" dirty="0"/>
              <a:t>Clean and join data </a:t>
            </a:r>
          </a:p>
          <a:p>
            <a:r>
              <a:rPr lang="en-US" dirty="0"/>
              <a:t>Use </a:t>
            </a:r>
            <a:r>
              <a:rPr lang="en-US" dirty="0" err="1"/>
              <a:t>TimeSeriesSplit</a:t>
            </a:r>
            <a:r>
              <a:rPr lang="en-US" dirty="0"/>
              <a:t> to split data into multiple train/test splits</a:t>
            </a:r>
          </a:p>
          <a:p>
            <a:r>
              <a:rPr lang="en-US" dirty="0"/>
              <a:t>Use </a:t>
            </a:r>
            <a:r>
              <a:rPr lang="en-US" dirty="0" err="1"/>
              <a:t>RandomForrest</a:t>
            </a:r>
            <a:r>
              <a:rPr lang="en-US" dirty="0"/>
              <a:t> on the splits to build model</a:t>
            </a:r>
          </a:p>
          <a:p>
            <a:r>
              <a:rPr lang="en-US" dirty="0"/>
              <a:t>Saved model to be used for future projections</a:t>
            </a:r>
          </a:p>
          <a:p>
            <a:r>
              <a:rPr lang="en-US" dirty="0"/>
              <a:t>Build interface for user input of weather conditions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291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15794-A0F8-4654-A1F0-104CCAFD7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349" y="730251"/>
            <a:ext cx="21025723" cy="2651126"/>
          </a:xfrm>
        </p:spPr>
        <p:txBody>
          <a:bodyPr/>
          <a:lstStyle/>
          <a:p>
            <a:r>
              <a:rPr lang="en-US" dirty="0"/>
              <a:t>Data: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BB41437-4D92-44F4-A928-70550E86FE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55693" y="3381377"/>
            <a:ext cx="15744077" cy="71932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016EB6B-9B83-418A-AF97-E88085E8039E}"/>
              </a:ext>
            </a:extLst>
          </p:cNvPr>
          <p:cNvSpPr txBox="1"/>
          <p:nvPr/>
        </p:nvSpPr>
        <p:spPr>
          <a:xfrm>
            <a:off x="419349" y="3058274"/>
            <a:ext cx="783057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800" dirty="0"/>
              <a:t>Dates = Hourly 2014 – 2018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800" dirty="0"/>
              <a:t>Temp = Degrees F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800" dirty="0"/>
              <a:t>Dew Point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800" dirty="0"/>
              <a:t>Humidity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800" dirty="0"/>
              <a:t>Cloud Cover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800" dirty="0"/>
              <a:t>Load</a:t>
            </a:r>
          </a:p>
        </p:txBody>
      </p:sp>
    </p:spTree>
    <p:extLst>
      <p:ext uri="{BB962C8B-B14F-4D97-AF65-F5344CB8AC3E}">
        <p14:creationId xmlns:p14="http://schemas.microsoft.com/office/powerpoint/2010/main" val="1086932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396B1-C272-4590-A0A4-5AF7A840F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66" y="4206874"/>
            <a:ext cx="21025723" cy="2651126"/>
          </a:xfrm>
        </p:spPr>
        <p:txBody>
          <a:bodyPr/>
          <a:lstStyle/>
          <a:p>
            <a:r>
              <a:rPr lang="en-US" dirty="0"/>
              <a:t>Conditions vs Load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1752571-E583-45A0-AA2F-EB0A4942A2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05643" y="730251"/>
            <a:ext cx="15117941" cy="11786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732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FA682-6647-4A75-A3D7-0544205A2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73C58FD-5A52-42DE-A03D-D880DAEEE1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09234" y="1168081"/>
            <a:ext cx="18471312" cy="11817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305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FA682-6647-4A75-A3D7-0544205A2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8A2415-C9E4-4785-9067-4CAF5C0CCA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2497" y="1461771"/>
            <a:ext cx="19125692" cy="11299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083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FA682-6647-4A75-A3D7-0544205A2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E65B75-B902-4134-8C59-485EBFA8C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8130" y="730251"/>
            <a:ext cx="17664430" cy="12396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225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PT08 Dark">
      <a:dk1>
        <a:srgbClr val="505050"/>
      </a:dk1>
      <a:lt1>
        <a:srgbClr val="FFFFFF"/>
      </a:lt1>
      <a:dk2>
        <a:srgbClr val="505050"/>
      </a:dk2>
      <a:lt2>
        <a:srgbClr val="FFFFFF"/>
      </a:lt2>
      <a:accent1>
        <a:srgbClr val="475765"/>
      </a:accent1>
      <a:accent2>
        <a:srgbClr val="45BDE5"/>
      </a:accent2>
      <a:accent3>
        <a:srgbClr val="2D89C6"/>
      </a:accent3>
      <a:accent4>
        <a:srgbClr val="45A2DE"/>
      </a:accent4>
      <a:accent5>
        <a:srgbClr val="7FC8FD"/>
      </a:accent5>
      <a:accent6>
        <a:srgbClr val="A5A5A5"/>
      </a:accent6>
      <a:hlink>
        <a:srgbClr val="2D89C6"/>
      </a:hlink>
      <a:folHlink>
        <a:srgbClr val="2D89C6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</TotalTime>
  <Words>234</Words>
  <Application>Microsoft Office PowerPoint</Application>
  <PresentationFormat>Custom</PresentationFormat>
  <Paragraphs>37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Energy Load Forecasting</vt:lpstr>
      <vt:lpstr>Background: </vt:lpstr>
      <vt:lpstr>Purpose:</vt:lpstr>
      <vt:lpstr>Process:</vt:lpstr>
      <vt:lpstr>Data:</vt:lpstr>
      <vt:lpstr>Conditions vs Load</vt:lpstr>
      <vt:lpstr>Code:</vt:lpstr>
      <vt:lpstr>Code:</vt:lpstr>
      <vt:lpstr>Code:</vt:lpstr>
      <vt:lpstr>Code: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AJ</dc:creator>
  <cp:lastModifiedBy>Patrick Matlick</cp:lastModifiedBy>
  <cp:revision>11</cp:revision>
  <dcterms:created xsi:type="dcterms:W3CDTF">2018-04-06T14:44:16Z</dcterms:created>
  <dcterms:modified xsi:type="dcterms:W3CDTF">2019-04-01T06:56:03Z</dcterms:modified>
</cp:coreProperties>
</file>