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59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AE47-800F-41BA-A438-298BDA569D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93E71-ACF3-4C6A-B57B-C45B1E2A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Load Forecasting</a:t>
            </a:r>
          </a:p>
        </p:txBody>
      </p:sp>
    </p:spTree>
    <p:extLst>
      <p:ext uri="{BB962C8B-B14F-4D97-AF65-F5344CB8AC3E}">
        <p14:creationId xmlns:p14="http://schemas.microsoft.com/office/powerpoint/2010/main" val="399131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949B81-68DA-4E01-A84E-274ADC3B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93" y="1200329"/>
            <a:ext cx="15969298" cy="12238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8185793" y="0"/>
            <a:ext cx="920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Model Predictions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0E99E-765A-4C79-B4C2-A15BE323BA51}"/>
              </a:ext>
            </a:extLst>
          </p:cNvPr>
          <p:cNvSpPr txBox="1"/>
          <p:nvPr/>
        </p:nvSpPr>
        <p:spPr>
          <a:xfrm>
            <a:off x="631767" y="1995055"/>
            <a:ext cx="7554026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the results of the test set in the model, we can compare them to the historical data and see how the model performs in a visual way. </a:t>
            </a:r>
          </a:p>
        </p:txBody>
      </p:sp>
    </p:spTree>
    <p:extLst>
      <p:ext uri="{BB962C8B-B14F-4D97-AF65-F5344CB8AC3E}">
        <p14:creationId xmlns:p14="http://schemas.microsoft.com/office/powerpoint/2010/main" val="260656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7417319" y="4548855"/>
            <a:ext cx="9543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Running The Application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5729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142C10-4AE1-4B97-9D63-619E72CD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86" y="2045015"/>
            <a:ext cx="17747552" cy="8726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DF77A-9721-43E0-94D2-6C4DA8721080}"/>
              </a:ext>
            </a:extLst>
          </p:cNvPr>
          <p:cNvSpPr txBox="1"/>
          <p:nvPr/>
        </p:nvSpPr>
        <p:spPr>
          <a:xfrm>
            <a:off x="9445625" y="838479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0A41F-36ED-422C-B28D-CA6AF19A00E1}"/>
              </a:ext>
            </a:extLst>
          </p:cNvPr>
          <p:cNvSpPr txBox="1"/>
          <p:nvPr/>
        </p:nvSpPr>
        <p:spPr>
          <a:xfrm>
            <a:off x="615142" y="2244436"/>
            <a:ext cx="5744444" cy="784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homepage provides a background of what the application aims to accomplish.</a:t>
            </a:r>
          </a:p>
          <a:p>
            <a:endParaRPr lang="en-US" dirty="0"/>
          </a:p>
          <a:p>
            <a:r>
              <a:rPr lang="en-US" dirty="0"/>
              <a:t>From here you can click the “Model” link in the top left to run predictions on projected weather forecasts.</a:t>
            </a:r>
          </a:p>
          <a:p>
            <a:endParaRPr lang="en-US" dirty="0"/>
          </a:p>
          <a:p>
            <a:r>
              <a:rPr lang="en-US" dirty="0"/>
              <a:t>You can also click the “Dashboard” link to be taken to a Tableau dashboard of the data that was collected. </a:t>
            </a:r>
          </a:p>
        </p:txBody>
      </p:sp>
    </p:spTree>
    <p:extLst>
      <p:ext uri="{BB962C8B-B14F-4D97-AF65-F5344CB8AC3E}">
        <p14:creationId xmlns:p14="http://schemas.microsoft.com/office/powerpoint/2010/main" val="14483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FD69C-4C82-4D81-8A59-20133617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742" y="2355074"/>
            <a:ext cx="16318271" cy="8368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822D9-A510-45D4-8876-74460D6F03DD}"/>
              </a:ext>
            </a:extLst>
          </p:cNvPr>
          <p:cNvSpPr txBox="1"/>
          <p:nvPr/>
        </p:nvSpPr>
        <p:spPr>
          <a:xfrm>
            <a:off x="9768387" y="718339"/>
            <a:ext cx="4840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/>
              <a:t>Model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A501-7E7C-446C-BC51-D5C86AA374D6}"/>
              </a:ext>
            </a:extLst>
          </p:cNvPr>
          <p:cNvSpPr txBox="1"/>
          <p:nvPr/>
        </p:nvSpPr>
        <p:spPr>
          <a:xfrm>
            <a:off x="332637" y="2669480"/>
            <a:ext cx="7394105" cy="507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Random Forrest model on the historical weather and load data we can now run hourly predictions on future weather forecasts. </a:t>
            </a:r>
          </a:p>
          <a:p>
            <a:endParaRPr lang="en-US" dirty="0"/>
          </a:p>
          <a:p>
            <a:r>
              <a:rPr lang="en-US" dirty="0"/>
              <a:t>Here we have the predicted hourly load, in megawatt hours, for July 13, 2019 and using the drop down you can choose other dates through 2019.</a:t>
            </a:r>
          </a:p>
        </p:txBody>
      </p:sp>
    </p:spTree>
    <p:extLst>
      <p:ext uri="{BB962C8B-B14F-4D97-AF65-F5344CB8AC3E}">
        <p14:creationId xmlns:p14="http://schemas.microsoft.com/office/powerpoint/2010/main" val="329195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57532-D9D7-4B48-9B02-D8F357E4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28" y="1601929"/>
            <a:ext cx="17909499" cy="8716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049A4B-0FCC-4CC6-A2BB-96C6A75A0010}"/>
              </a:ext>
            </a:extLst>
          </p:cNvPr>
          <p:cNvSpPr/>
          <p:nvPr/>
        </p:nvSpPr>
        <p:spPr>
          <a:xfrm>
            <a:off x="9778586" y="715926"/>
            <a:ext cx="3270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/>
              <a:t>Data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68216-ABC6-4918-A554-6A2F64073C6F}"/>
              </a:ext>
            </a:extLst>
          </p:cNvPr>
          <p:cNvSpPr txBox="1"/>
          <p:nvPr/>
        </p:nvSpPr>
        <p:spPr>
          <a:xfrm>
            <a:off x="315884" y="2144684"/>
            <a:ext cx="5913544" cy="784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different data points in the historical data we can use Tableau to build a dashboard and get more insight to how weather impacts energy loads.</a:t>
            </a:r>
          </a:p>
          <a:p>
            <a:endParaRPr lang="en-US" dirty="0"/>
          </a:p>
          <a:p>
            <a:r>
              <a:rPr lang="en-US" dirty="0"/>
              <a:t>The months with the most energy consumed are the summer months with the hottest temperatures and weekends tend to have the lower average amount of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15375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4EADC-797A-4DA8-B4B8-1014567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B0648-6FA2-4677-9788-BB4F1DE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3" y="2797810"/>
            <a:ext cx="21025723" cy="8702676"/>
          </a:xfrm>
        </p:spPr>
        <p:txBody>
          <a:bodyPr/>
          <a:lstStyle/>
          <a:p>
            <a:r>
              <a:rPr lang="en-US" dirty="0"/>
              <a:t>Energy companies such as SDG&amp;E provide energy to the consumers in the market. </a:t>
            </a:r>
          </a:p>
          <a:p>
            <a:r>
              <a:rPr lang="en-US" dirty="0"/>
              <a:t>Providing this energy comes with a cost to the company in a couple ways.</a:t>
            </a:r>
          </a:p>
          <a:p>
            <a:pPr lvl="1"/>
            <a:r>
              <a:rPr lang="en-US" dirty="0"/>
              <a:t>Initial cost to provide the energy needed</a:t>
            </a:r>
          </a:p>
          <a:p>
            <a:pPr lvl="1"/>
            <a:r>
              <a:rPr lang="en-US" dirty="0"/>
              <a:t>Possible loss in selling back unused energy</a:t>
            </a:r>
          </a:p>
          <a:p>
            <a:pPr lvl="1"/>
            <a:r>
              <a:rPr lang="en-US" dirty="0"/>
              <a:t>Possible cost increase to buy immediate energy when there is a shortage</a:t>
            </a:r>
          </a:p>
          <a:p>
            <a:r>
              <a:rPr lang="en-US" dirty="0"/>
              <a:t>To minimize this cost, companies use different forecasting techniques to predict future load and buy future energy for a lower price.</a:t>
            </a:r>
          </a:p>
        </p:txBody>
      </p:sp>
    </p:spTree>
    <p:extLst>
      <p:ext uri="{BB962C8B-B14F-4D97-AF65-F5344CB8AC3E}">
        <p14:creationId xmlns:p14="http://schemas.microsoft.com/office/powerpoint/2010/main" val="18350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393D-39FD-43E6-B0F8-C16814B0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44D4-E2A6-40D3-B95E-C829396F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techniques to forecast future SDG&amp;E energy loads based on future weather conditions.</a:t>
            </a:r>
          </a:p>
          <a:p>
            <a:r>
              <a:rPr lang="en-US" dirty="0"/>
              <a:t>Provide a place for users to input future weather conditions and see the predicted load given those conditions.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Ultimate Goal:</a:t>
            </a:r>
          </a:p>
          <a:p>
            <a:pPr lvl="1"/>
            <a:r>
              <a:rPr lang="en-US" dirty="0"/>
              <a:t>Expand to multiple companies </a:t>
            </a:r>
          </a:p>
          <a:p>
            <a:pPr lvl="1"/>
            <a:r>
              <a:rPr lang="en-US" dirty="0"/>
              <a:t>Use weather API’s to bring in future weather forecast for automated load prediction</a:t>
            </a:r>
          </a:p>
        </p:txBody>
      </p:sp>
    </p:spTree>
    <p:extLst>
      <p:ext uri="{BB962C8B-B14F-4D97-AF65-F5344CB8AC3E}">
        <p14:creationId xmlns:p14="http://schemas.microsoft.com/office/powerpoint/2010/main" val="32594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21F-3B9F-4C3F-8C9C-3E03989B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3F7E-7D15-4464-84A3-590C3C4A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historical SDG&amp;E load data</a:t>
            </a:r>
          </a:p>
          <a:p>
            <a:r>
              <a:rPr lang="en-US" dirty="0"/>
              <a:t>Gather historical weather conditions for SDG&amp;E market</a:t>
            </a:r>
          </a:p>
          <a:p>
            <a:r>
              <a:rPr lang="en-US" dirty="0"/>
              <a:t>Clean and join data </a:t>
            </a:r>
          </a:p>
          <a:p>
            <a:r>
              <a:rPr lang="en-US" dirty="0"/>
              <a:t>Use </a:t>
            </a:r>
            <a:r>
              <a:rPr lang="en-US" dirty="0" err="1"/>
              <a:t>TimeSeriesSplit</a:t>
            </a:r>
            <a:r>
              <a:rPr lang="en-US" dirty="0"/>
              <a:t> to split data into multiple train/test splits</a:t>
            </a:r>
          </a:p>
          <a:p>
            <a:r>
              <a:rPr lang="en-US" dirty="0"/>
              <a:t>Use </a:t>
            </a:r>
            <a:r>
              <a:rPr lang="en-US" dirty="0" err="1"/>
              <a:t>RandomForrest</a:t>
            </a:r>
            <a:r>
              <a:rPr lang="en-US" dirty="0"/>
              <a:t> on the splits to build model</a:t>
            </a:r>
          </a:p>
          <a:p>
            <a:r>
              <a:rPr lang="en-US" dirty="0"/>
              <a:t>Saved model to be used for future projections</a:t>
            </a:r>
          </a:p>
          <a:p>
            <a:r>
              <a:rPr lang="en-US" dirty="0"/>
              <a:t>Build interface for user input of weather conditions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794-A0F8-4654-A1F0-104CCAFD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9" y="730251"/>
            <a:ext cx="21025723" cy="265112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41437-4D92-44F4-A928-70550E86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693" y="3381377"/>
            <a:ext cx="15744077" cy="719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6EB6B-9B83-418A-AF97-E88085E8039E}"/>
              </a:ext>
            </a:extLst>
          </p:cNvPr>
          <p:cNvSpPr txBox="1"/>
          <p:nvPr/>
        </p:nvSpPr>
        <p:spPr>
          <a:xfrm>
            <a:off x="419349" y="3058274"/>
            <a:ext cx="7830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Dates = Hourly 2014 – 2018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Day of the week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Temp = Degrees 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Dew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Humidity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Cloud Cover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869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C58FD-5A52-42DE-A03D-D880DAEEE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368" y="1168081"/>
            <a:ext cx="18471312" cy="11817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2FC5EF-135D-4FAB-884C-C9856F0DE1F0}"/>
              </a:ext>
            </a:extLst>
          </p:cNvPr>
          <p:cNvSpPr txBox="1"/>
          <p:nvPr/>
        </p:nvSpPr>
        <p:spPr>
          <a:xfrm>
            <a:off x="581891" y="3524596"/>
            <a:ext cx="5076477" cy="507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read in the historical load and weather data and create a data frame that gives each day of the week a Boolean (True = 1, False = 0) value to which day of the week the data represents.</a:t>
            </a:r>
          </a:p>
        </p:txBody>
      </p:sp>
    </p:spTree>
    <p:extLst>
      <p:ext uri="{BB962C8B-B14F-4D97-AF65-F5344CB8AC3E}">
        <p14:creationId xmlns:p14="http://schemas.microsoft.com/office/powerpoint/2010/main" val="38473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A2415-C9E4-4785-9067-4CAF5C0C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97" y="1499985"/>
            <a:ext cx="18138600" cy="10716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8DDC7-FD12-45C7-B05B-FEDF9BEBF855}"/>
              </a:ext>
            </a:extLst>
          </p:cNvPr>
          <p:cNvSpPr txBox="1"/>
          <p:nvPr/>
        </p:nvSpPr>
        <p:spPr>
          <a:xfrm>
            <a:off x="881149" y="3381377"/>
            <a:ext cx="5180948" cy="673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</a:t>
            </a:r>
            <a:r>
              <a:rPr lang="en-US" dirty="0" err="1"/>
              <a:t>dataframe</a:t>
            </a:r>
            <a:r>
              <a:rPr lang="en-US" dirty="0"/>
              <a:t> is constructed, we then set the </a:t>
            </a:r>
            <a:r>
              <a:rPr lang="en-US" dirty="0" err="1"/>
              <a:t>X,y</a:t>
            </a:r>
            <a:r>
              <a:rPr lang="en-US" dirty="0"/>
              <a:t> sets for the model. Using a </a:t>
            </a:r>
            <a:r>
              <a:rPr lang="en-US" dirty="0" err="1"/>
              <a:t>TimeSeriesSplit</a:t>
            </a:r>
            <a:r>
              <a:rPr lang="en-US" dirty="0"/>
              <a:t>, we can create the train and test splits to be run.</a:t>
            </a:r>
          </a:p>
          <a:p>
            <a:endParaRPr lang="en-US" dirty="0"/>
          </a:p>
          <a:p>
            <a:r>
              <a:rPr lang="en-US" dirty="0"/>
              <a:t>Tuning the </a:t>
            </a:r>
            <a:r>
              <a:rPr lang="en-US" dirty="0" err="1"/>
              <a:t>RanomForrest</a:t>
            </a:r>
            <a:r>
              <a:rPr lang="en-US" dirty="0"/>
              <a:t> is crucial to prevent overfitting and then we can run and print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4480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65B75-B902-4134-8C59-485EBFA8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84" y="946382"/>
            <a:ext cx="17664430" cy="12396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492E6-D519-4D2A-BDA5-F30B715D0778}"/>
              </a:ext>
            </a:extLst>
          </p:cNvPr>
          <p:cNvSpPr txBox="1"/>
          <p:nvPr/>
        </p:nvSpPr>
        <p:spPr>
          <a:xfrm>
            <a:off x="415636" y="2566730"/>
            <a:ext cx="5881948" cy="895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the model, the test results can be put in a </a:t>
            </a:r>
            <a:r>
              <a:rPr lang="en-US" dirty="0" err="1"/>
              <a:t>dataframe</a:t>
            </a:r>
            <a:r>
              <a:rPr lang="en-US" dirty="0"/>
              <a:t> next to the actual test set to compare accuracy.</a:t>
            </a:r>
          </a:p>
          <a:p>
            <a:endParaRPr lang="en-US" dirty="0"/>
          </a:p>
          <a:p>
            <a:r>
              <a:rPr lang="en-US" dirty="0"/>
              <a:t>The score ( r^2) returned 82.68%.</a:t>
            </a:r>
          </a:p>
          <a:p>
            <a:endParaRPr lang="en-US" dirty="0"/>
          </a:p>
          <a:p>
            <a:r>
              <a:rPr lang="en-US" dirty="0"/>
              <a:t>From there the </a:t>
            </a:r>
            <a:r>
              <a:rPr lang="en-US" dirty="0" err="1"/>
              <a:t>dataframe</a:t>
            </a:r>
            <a:r>
              <a:rPr lang="en-US" dirty="0"/>
              <a:t> is exported t .csv to by fed into Tableau for visualization.</a:t>
            </a:r>
          </a:p>
          <a:p>
            <a:endParaRPr lang="en-US" dirty="0"/>
          </a:p>
          <a:p>
            <a:r>
              <a:rPr lang="en-US" dirty="0"/>
              <a:t>The last step is to save the model, so it doesn’t need to be trained every time the application is run.</a:t>
            </a:r>
          </a:p>
        </p:txBody>
      </p:sp>
    </p:spTree>
    <p:extLst>
      <p:ext uri="{BB962C8B-B14F-4D97-AF65-F5344CB8AC3E}">
        <p14:creationId xmlns:p14="http://schemas.microsoft.com/office/powerpoint/2010/main" val="8932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31A1A-88E5-4917-BE86-3FE2C32D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29" y="1521758"/>
            <a:ext cx="17497835" cy="11197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C96771-BA65-40A4-9929-EF78D2A6D481}"/>
              </a:ext>
            </a:extLst>
          </p:cNvPr>
          <p:cNvSpPr txBox="1"/>
          <p:nvPr/>
        </p:nvSpPr>
        <p:spPr>
          <a:xfrm>
            <a:off x="931025" y="3208713"/>
            <a:ext cx="5619404" cy="673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sure the model will function correctly in the app, we open the model, check the features, and manually put in historical data to check the output.</a:t>
            </a:r>
          </a:p>
          <a:p>
            <a:endParaRPr lang="en-US" dirty="0"/>
          </a:p>
          <a:p>
            <a:r>
              <a:rPr lang="en-US" dirty="0"/>
              <a:t>Historical Load: 1899 megawatts</a:t>
            </a:r>
          </a:p>
          <a:p>
            <a:endParaRPr lang="en-US" dirty="0"/>
          </a:p>
          <a:p>
            <a:r>
              <a:rPr lang="en-US" dirty="0"/>
              <a:t>Predicted Load:  1853 megawatts</a:t>
            </a:r>
          </a:p>
        </p:txBody>
      </p:sp>
    </p:spTree>
    <p:extLst>
      <p:ext uri="{BB962C8B-B14F-4D97-AF65-F5344CB8AC3E}">
        <p14:creationId xmlns:p14="http://schemas.microsoft.com/office/powerpoint/2010/main" val="20778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08 Dark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475765"/>
      </a:accent1>
      <a:accent2>
        <a:srgbClr val="45BDE5"/>
      </a:accent2>
      <a:accent3>
        <a:srgbClr val="2D89C6"/>
      </a:accent3>
      <a:accent4>
        <a:srgbClr val="45A2DE"/>
      </a:accent4>
      <a:accent5>
        <a:srgbClr val="7FC8FD"/>
      </a:accent5>
      <a:accent6>
        <a:srgbClr val="A5A5A5"/>
      </a:accent6>
      <a:hlink>
        <a:srgbClr val="2D89C6"/>
      </a:hlink>
      <a:folHlink>
        <a:srgbClr val="2D89C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651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Energy Load Forecasting</vt:lpstr>
      <vt:lpstr>Background: </vt:lpstr>
      <vt:lpstr>Purpose:</vt:lpstr>
      <vt:lpstr>Process:</vt:lpstr>
      <vt:lpstr>Data:</vt:lpstr>
      <vt:lpstr>Code:</vt:lpstr>
      <vt:lpstr>Code:</vt:lpstr>
      <vt:lpstr>Code: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Patrick Matlick</cp:lastModifiedBy>
  <cp:revision>19</cp:revision>
  <dcterms:created xsi:type="dcterms:W3CDTF">2018-04-06T14:44:16Z</dcterms:created>
  <dcterms:modified xsi:type="dcterms:W3CDTF">2019-06-02T23:45:02Z</dcterms:modified>
</cp:coreProperties>
</file>