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8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tableStyles" Target="tableStyles.xml" Id="rId11" /><Relationship Type="http://schemas.openxmlformats.org/officeDocument/2006/relationships/slide" Target="slides/slide4.xml" Id="rId5" /><Relationship Type="http://schemas.openxmlformats.org/officeDocument/2006/relationships/theme" Target="theme/theme1.xml" Id="rId10" /><Relationship Type="http://schemas.openxmlformats.org/officeDocument/2006/relationships/slide" Target="slides/slide3.xml" Id="rId4" /><Relationship Type="http://schemas.openxmlformats.org/officeDocument/2006/relationships/viewProps" Target="viewProps.xml" Id="rId9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18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7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85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98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00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92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33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43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92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23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4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2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53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0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7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48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25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161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6">
            <a:extLst>
              <a:ext uri="{FF2B5EF4-FFF2-40B4-BE49-F238E27FC236}">
                <a16:creationId xmlns:a16="http://schemas.microsoft.com/office/drawing/2014/main" id="{9A672405-5F81-4E97-B4FC-E7F2CC16F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0 w 1219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6542" y="990601"/>
            <a:ext cx="6054045" cy="4632960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cs typeface="Calibri Light"/>
              </a:rPr>
              <a:t>Home Field Advantage</a:t>
            </a:r>
            <a:endParaRPr lang="en-US"/>
          </a:p>
        </p:txBody>
      </p:sp>
      <p:cxnSp>
        <p:nvCxnSpPr>
          <p:cNvPr id="14" name="Straight Connector 8">
            <a:extLst>
              <a:ext uri="{FF2B5EF4-FFF2-40B4-BE49-F238E27FC236}">
                <a16:creationId xmlns:a16="http://schemas.microsoft.com/office/drawing/2014/main" id="{FC86C303-74D6-4DF3-9113-E0A374D71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769" y="2057400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8BCFA5F4-1A8E-48F5-9209-7F24485B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A8074621-AE44-40C4-8323-DF5185BC9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A5E207-8C18-410E-9243-4EBA86DCA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43467"/>
            <a:ext cx="7696199" cy="1079989"/>
          </a:xfrm>
        </p:spPr>
        <p:txBody>
          <a:bodyPr>
            <a:normAutofit/>
          </a:bodyPr>
          <a:lstStyle/>
          <a:p>
            <a:r>
              <a:rPr lang="en-US" sz="3600" u="sng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11249-41DC-4CB7-B097-9241D4B87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74795"/>
            <a:ext cx="7696199" cy="3416406"/>
          </a:xfrm>
        </p:spPr>
        <p:txBody>
          <a:bodyPr>
            <a:normAutofit/>
          </a:bodyPr>
          <a:lstStyle/>
          <a:p>
            <a:r>
              <a:rPr lang="en-US" dirty="0"/>
              <a:t>The purpose of this project was to determine whether home field advantage played a role in a team's success. This is what teams fight for when moving on to the playoffs because it is believed that they stand a better chance at moving forward if they have more home games or certain home games during a series.</a:t>
            </a:r>
          </a:p>
        </p:txBody>
      </p:sp>
    </p:spTree>
    <p:extLst>
      <p:ext uri="{BB962C8B-B14F-4D97-AF65-F5344CB8AC3E}">
        <p14:creationId xmlns:p14="http://schemas.microsoft.com/office/powerpoint/2010/main" val="572699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CFA5F4-1A8E-48F5-9209-7F24485B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074621-AE44-40C4-8323-DF5185BC9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E46322-F3BB-495C-9DC8-0BACB0688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43467"/>
            <a:ext cx="7696199" cy="1079989"/>
          </a:xfrm>
        </p:spPr>
        <p:txBody>
          <a:bodyPr>
            <a:normAutofit/>
          </a:bodyPr>
          <a:lstStyle/>
          <a:p>
            <a:r>
              <a:rPr lang="en-US" sz="3600" u="sng"/>
              <a:t>Data</a:t>
            </a:r>
            <a:r>
              <a:rPr lang="en-US" sz="3600"/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2157E-33AD-4675-B01D-35A6C4280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74795"/>
            <a:ext cx="7696199" cy="3416406"/>
          </a:xfrm>
        </p:spPr>
        <p:txBody>
          <a:bodyPr>
            <a:normAutofit/>
          </a:bodyPr>
          <a:lstStyle/>
          <a:p>
            <a:r>
              <a:rPr lang="en-US"/>
              <a:t>To determine this we used data from 3 major sports</a:t>
            </a:r>
          </a:p>
          <a:p>
            <a:pPr>
              <a:buClr>
                <a:srgbClr val="FFFFFF"/>
              </a:buClr>
            </a:pPr>
            <a:r>
              <a:rPr lang="en-US"/>
              <a:t>NBA - nba_api.stats</a:t>
            </a:r>
          </a:p>
          <a:p>
            <a:pPr>
              <a:buClr>
                <a:srgbClr val="FFFFFF"/>
              </a:buClr>
            </a:pPr>
            <a:r>
              <a:rPr lang="en-US"/>
              <a:t>NFL - Kaggle</a:t>
            </a:r>
          </a:p>
          <a:p>
            <a:pPr>
              <a:buClr>
                <a:srgbClr val="FFFFFF"/>
              </a:buClr>
            </a:pPr>
            <a:r>
              <a:rPr lang="en-US"/>
              <a:t>MLB - Kaggle</a:t>
            </a:r>
          </a:p>
        </p:txBody>
      </p:sp>
    </p:spTree>
    <p:extLst>
      <p:ext uri="{BB962C8B-B14F-4D97-AF65-F5344CB8AC3E}">
        <p14:creationId xmlns:p14="http://schemas.microsoft.com/office/powerpoint/2010/main" val="213310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CFA5F4-1A8E-48F5-9209-7F24485B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074621-AE44-40C4-8323-DF5185BC9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F8E39B-0FC2-45A6-B63A-D29D0422C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43467"/>
            <a:ext cx="7696199" cy="1079989"/>
          </a:xfrm>
        </p:spPr>
        <p:txBody>
          <a:bodyPr>
            <a:normAutofit/>
          </a:bodyPr>
          <a:lstStyle/>
          <a:p>
            <a:r>
              <a:rPr lang="en-US" sz="3600" u="sng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6AF39-CB86-4804-A45F-6BF7C0D81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74795"/>
            <a:ext cx="7696199" cy="391533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Retrieve date</a:t>
            </a:r>
          </a:p>
          <a:p>
            <a:pPr lvl="1">
              <a:lnSpc>
                <a:spcPct val="90000"/>
              </a:lnSpc>
              <a:buClr>
                <a:srgbClr val="FFFFFF"/>
              </a:buClr>
            </a:pPr>
            <a:r>
              <a:rPr lang="en-US" sz="1400" dirty="0"/>
              <a:t>From </a:t>
            </a:r>
            <a:r>
              <a:rPr lang="en-US" sz="1400" dirty="0" err="1"/>
              <a:t>api</a:t>
            </a:r>
            <a:r>
              <a:rPr lang="en-US" sz="1400" dirty="0"/>
              <a:t> and </a:t>
            </a:r>
            <a:r>
              <a:rPr lang="en-US" sz="1400" dirty="0" err="1"/>
              <a:t>kaggle</a:t>
            </a:r>
          </a:p>
          <a:p>
            <a:pPr>
              <a:lnSpc>
                <a:spcPct val="90000"/>
              </a:lnSpc>
              <a:buClr>
                <a:srgbClr val="FFFFFF"/>
              </a:buClr>
            </a:pPr>
            <a:r>
              <a:rPr lang="en-US" sz="1400" dirty="0"/>
              <a:t>Clean data</a:t>
            </a:r>
          </a:p>
          <a:p>
            <a:pPr lvl="1">
              <a:lnSpc>
                <a:spcPct val="90000"/>
              </a:lnSpc>
              <a:buClr>
                <a:srgbClr val="FFFFFF"/>
              </a:buClr>
            </a:pPr>
            <a:r>
              <a:rPr lang="en-US" sz="1400" dirty="0"/>
              <a:t>Using python notebooks with pandas</a:t>
            </a:r>
          </a:p>
          <a:p>
            <a:pPr>
              <a:lnSpc>
                <a:spcPct val="90000"/>
              </a:lnSpc>
              <a:buClr>
                <a:srgbClr val="FFFFFF"/>
              </a:buClr>
            </a:pPr>
            <a:r>
              <a:rPr lang="en-US" sz="1400" dirty="0"/>
              <a:t>Set data to matching format</a:t>
            </a:r>
          </a:p>
          <a:p>
            <a:pPr>
              <a:lnSpc>
                <a:spcPct val="90000"/>
              </a:lnSpc>
              <a:buClr>
                <a:srgbClr val="FFFFFF"/>
              </a:buClr>
            </a:pPr>
            <a:r>
              <a:rPr lang="en-US" sz="1400" dirty="0"/>
              <a:t>Sent to MongoDB</a:t>
            </a:r>
          </a:p>
          <a:p>
            <a:pPr>
              <a:lnSpc>
                <a:spcPct val="90000"/>
              </a:lnSpc>
              <a:buClr>
                <a:srgbClr val="FFFFFF"/>
              </a:buClr>
            </a:pPr>
            <a:r>
              <a:rPr lang="en-US" sz="1400" dirty="0"/>
              <a:t>Create app</a:t>
            </a:r>
          </a:p>
          <a:p>
            <a:pPr lvl="1">
              <a:lnSpc>
                <a:spcPct val="90000"/>
              </a:lnSpc>
              <a:buClr>
                <a:srgbClr val="FFFFFF"/>
              </a:buClr>
            </a:pPr>
            <a:r>
              <a:rPr lang="en-US" sz="1200" dirty="0"/>
              <a:t>Html/CSS/JS</a:t>
            </a:r>
          </a:p>
          <a:p>
            <a:pPr lvl="1">
              <a:lnSpc>
                <a:spcPct val="90000"/>
              </a:lnSpc>
              <a:buClr>
                <a:srgbClr val="FFFFFF"/>
              </a:buClr>
            </a:pPr>
            <a:r>
              <a:rPr lang="en-US" sz="1200" dirty="0"/>
              <a:t>Flask</a:t>
            </a:r>
          </a:p>
          <a:p>
            <a:pPr lvl="1">
              <a:lnSpc>
                <a:spcPct val="90000"/>
              </a:lnSpc>
              <a:buClr>
                <a:srgbClr val="FFFFFF"/>
              </a:buClr>
            </a:pPr>
            <a:r>
              <a:rPr lang="en-US" sz="1400" dirty="0"/>
              <a:t>Bootstrap</a:t>
            </a:r>
          </a:p>
          <a:p>
            <a:pPr lvl="1">
              <a:lnSpc>
                <a:spcPct val="90000"/>
              </a:lnSpc>
              <a:buClr>
                <a:srgbClr val="FFFFFF"/>
              </a:buClr>
            </a:pPr>
            <a:r>
              <a:rPr lang="en-US" sz="1400" dirty="0"/>
              <a:t>D3</a:t>
            </a:r>
          </a:p>
          <a:p>
            <a:pPr lvl="1">
              <a:lnSpc>
                <a:spcPct val="90000"/>
              </a:lnSpc>
              <a:buClr>
                <a:srgbClr val="FFFFFF"/>
              </a:buClr>
            </a:pPr>
            <a:r>
              <a:rPr lang="en-US" sz="1400" dirty="0"/>
              <a:t>Leaflet</a:t>
            </a:r>
          </a:p>
          <a:p>
            <a:pPr>
              <a:lnSpc>
                <a:spcPct val="90000"/>
              </a:lnSpc>
              <a:buClr>
                <a:srgbClr val="FFFFFF"/>
              </a:buClr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8700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CC65-AD72-4B0F-A6C9-EF3FE2C17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85195"/>
            <a:ext cx="9896353" cy="1007963"/>
          </a:xfrm>
        </p:spPr>
        <p:txBody>
          <a:bodyPr>
            <a:normAutofit/>
          </a:bodyPr>
          <a:lstStyle/>
          <a:p>
            <a:r>
              <a:rPr lang="en-US" sz="3600" u="sng" dirty="0">
                <a:solidFill>
                  <a:schemeClr val="tx2"/>
                </a:solidFill>
              </a:rPr>
              <a:t>App setup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96309-5303-4F06-8302-4C924A48E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2" y="1065835"/>
            <a:ext cx="4876800" cy="472536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2"/>
                </a:solidFill>
              </a:rPr>
              <a:t>INDEX.HTML</a:t>
            </a:r>
            <a:endParaRPr lang="en-US">
              <a:solidFill>
                <a:schemeClr val="tx2"/>
              </a:solidFill>
            </a:endParaRPr>
          </a:p>
          <a:p>
            <a:pPr lvl="1">
              <a:buClr>
                <a:srgbClr val="FFFFFF"/>
              </a:buClr>
            </a:pPr>
            <a:r>
              <a:rPr lang="en-US" dirty="0">
                <a:solidFill>
                  <a:schemeClr val="tx2"/>
                </a:solidFill>
              </a:rPr>
              <a:t>Home page </a:t>
            </a:r>
            <a:endParaRPr lang="en-US">
              <a:solidFill>
                <a:schemeClr val="tx2"/>
              </a:solidFill>
            </a:endParaRPr>
          </a:p>
          <a:p>
            <a:pPr>
              <a:buClr>
                <a:srgbClr val="FFFFFF"/>
              </a:buClr>
            </a:pPr>
            <a:r>
              <a:rPr lang="en-US" dirty="0">
                <a:solidFill>
                  <a:schemeClr val="tx2"/>
                </a:solidFill>
              </a:rPr>
              <a:t>BAR.HTML</a:t>
            </a:r>
            <a:endParaRPr lang="en-US">
              <a:solidFill>
                <a:schemeClr val="tx2"/>
              </a:solidFill>
            </a:endParaRPr>
          </a:p>
          <a:p>
            <a:pPr lvl="1">
              <a:buClr>
                <a:srgbClr val="FFFFFF"/>
              </a:buClr>
            </a:pPr>
            <a:r>
              <a:rPr lang="en-US" dirty="0">
                <a:solidFill>
                  <a:schemeClr val="tx2"/>
                </a:solidFill>
              </a:rPr>
              <a:t>Holds bar container</a:t>
            </a:r>
            <a:endParaRPr lang="en-US">
              <a:solidFill>
                <a:schemeClr val="tx2"/>
              </a:solidFill>
            </a:endParaRPr>
          </a:p>
          <a:p>
            <a:pPr>
              <a:buClr>
                <a:srgbClr val="FFFFFF"/>
              </a:buClr>
            </a:pPr>
            <a:r>
              <a:rPr lang="en-US" dirty="0">
                <a:solidFill>
                  <a:schemeClr val="tx2"/>
                </a:solidFill>
              </a:rPr>
              <a:t>TRAVEL-MAP.HTML</a:t>
            </a:r>
            <a:endParaRPr lang="en-US">
              <a:solidFill>
                <a:schemeClr val="tx2"/>
              </a:solidFill>
            </a:endParaRPr>
          </a:p>
          <a:p>
            <a:pPr lvl="1">
              <a:buClr>
                <a:srgbClr val="FFFFFF"/>
              </a:buClr>
            </a:pPr>
            <a:r>
              <a:rPr lang="en-US" dirty="0">
                <a:solidFill>
                  <a:schemeClr val="tx2"/>
                </a:solidFill>
              </a:rPr>
              <a:t>Holds map container</a:t>
            </a:r>
            <a:endParaRPr lang="en-US">
              <a:solidFill>
                <a:schemeClr val="tx2"/>
              </a:solidFill>
            </a:endParaRPr>
          </a:p>
          <a:p>
            <a:pPr>
              <a:buClr>
                <a:srgbClr val="FFFFFF"/>
              </a:buClr>
            </a:pPr>
            <a:r>
              <a:rPr lang="en-US" dirty="0">
                <a:solidFill>
                  <a:schemeClr val="tx2"/>
                </a:solidFill>
              </a:rPr>
              <a:t>DATAPAGE.HTML</a:t>
            </a:r>
            <a:endParaRPr lang="en-US">
              <a:solidFill>
                <a:schemeClr val="tx2"/>
              </a:solidFill>
            </a:endParaRPr>
          </a:p>
          <a:p>
            <a:pPr lvl="1">
              <a:buClr>
                <a:srgbClr val="FFFFFF"/>
              </a:buClr>
            </a:pPr>
            <a:r>
              <a:rPr lang="en-US" dirty="0">
                <a:solidFill>
                  <a:schemeClr val="tx2"/>
                </a:solidFill>
              </a:rPr>
              <a:t>Holds table container</a:t>
            </a:r>
            <a:endParaRPr lang="en-US">
              <a:solidFill>
                <a:schemeClr val="tx2"/>
              </a:solidFill>
            </a:endParaRPr>
          </a:p>
          <a:p>
            <a:pPr>
              <a:buClr>
                <a:srgbClr val="FFFFFF"/>
              </a:buClr>
            </a:pPr>
            <a:r>
              <a:rPr lang="en-US" dirty="0">
                <a:solidFill>
                  <a:schemeClr val="tx2"/>
                </a:solidFill>
              </a:rPr>
              <a:t>LAYOUT.HTML</a:t>
            </a:r>
            <a:endParaRPr lang="en-US">
              <a:solidFill>
                <a:schemeClr val="tx2"/>
              </a:solidFill>
            </a:endParaRPr>
          </a:p>
          <a:p>
            <a:pPr lvl="1">
              <a:buClr>
                <a:srgbClr val="FFFFFF"/>
              </a:buClr>
            </a:pPr>
            <a:r>
              <a:rPr lang="en-US" dirty="0">
                <a:solidFill>
                  <a:schemeClr val="tx2"/>
                </a:solidFill>
              </a:rPr>
              <a:t>Holds bootstrap</a:t>
            </a:r>
            <a:endParaRPr lang="en-US">
              <a:solidFill>
                <a:schemeClr val="tx2"/>
              </a:solidFill>
            </a:endParaRPr>
          </a:p>
          <a:p>
            <a:pPr lvl="1">
              <a:buClr>
                <a:srgbClr val="FFFFFF"/>
              </a:buClr>
            </a:pPr>
            <a:r>
              <a:rPr lang="en-US" dirty="0">
                <a:solidFill>
                  <a:schemeClr val="tx2"/>
                </a:solidFill>
              </a:rPr>
              <a:t>Navbar</a:t>
            </a:r>
            <a:endParaRPr lang="en-US">
              <a:solidFill>
                <a:schemeClr val="tx2"/>
              </a:solidFill>
            </a:endParaRPr>
          </a:p>
          <a:p>
            <a:pPr lvl="1">
              <a:buClr>
                <a:srgbClr val="FFFFFF"/>
              </a:buClr>
            </a:pPr>
            <a:r>
              <a:rPr lang="en-US" dirty="0">
                <a:solidFill>
                  <a:schemeClr val="tx2"/>
                </a:solidFill>
              </a:rPr>
              <a:t>JS calls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342A03-4F1A-4B65-A8C6-77FA7CC4D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612" y="1046545"/>
            <a:ext cx="4876800" cy="473501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2"/>
                </a:solidFill>
              </a:rPr>
              <a:t>APP.PY</a:t>
            </a:r>
            <a:endParaRPr lang="en-US">
              <a:solidFill>
                <a:schemeClr val="tx2"/>
              </a:solidFill>
            </a:endParaRPr>
          </a:p>
          <a:p>
            <a:pPr lvl="1">
              <a:buClr>
                <a:srgbClr val="FFFFFF"/>
              </a:buClr>
            </a:pPr>
            <a:r>
              <a:rPr lang="en-US" dirty="0">
                <a:solidFill>
                  <a:schemeClr val="tx2"/>
                </a:solidFill>
              </a:rPr>
              <a:t>Contains flask app with routes to all pages</a:t>
            </a:r>
            <a:endParaRPr lang="en-US">
              <a:solidFill>
                <a:schemeClr val="tx2"/>
              </a:solidFill>
            </a:endParaRPr>
          </a:p>
          <a:p>
            <a:pPr>
              <a:buClr>
                <a:srgbClr val="FFFFFF"/>
              </a:buClr>
            </a:pPr>
            <a:r>
              <a:rPr lang="en-US" dirty="0">
                <a:solidFill>
                  <a:schemeClr val="tx2"/>
                </a:solidFill>
              </a:rPr>
              <a:t>.JS FILES</a:t>
            </a:r>
            <a:endParaRPr lang="en-US">
              <a:solidFill>
                <a:schemeClr val="tx2"/>
              </a:solidFill>
            </a:endParaRPr>
          </a:p>
          <a:p>
            <a:pPr lvl="1">
              <a:buClr>
                <a:srgbClr val="FFFFFF"/>
              </a:buClr>
            </a:pPr>
            <a:r>
              <a:rPr lang="en-US" dirty="0">
                <a:solidFill>
                  <a:schemeClr val="tx2"/>
                </a:solidFill>
              </a:rPr>
              <a:t>bar-page</a:t>
            </a:r>
            <a:endParaRPr lang="en-US">
              <a:solidFill>
                <a:schemeClr val="tx2"/>
              </a:solidFill>
            </a:endParaRPr>
          </a:p>
          <a:p>
            <a:pPr lvl="2">
              <a:buClr>
                <a:srgbClr val="FFFFFF"/>
              </a:buClr>
            </a:pPr>
            <a:r>
              <a:rPr lang="en-US" dirty="0">
                <a:solidFill>
                  <a:schemeClr val="tx2"/>
                </a:solidFill>
              </a:rPr>
              <a:t>Pulls data for bar chart</a:t>
            </a:r>
          </a:p>
          <a:p>
            <a:pPr lvl="1">
              <a:buClr>
                <a:srgbClr val="FFFFFF"/>
              </a:buClr>
            </a:pPr>
            <a:r>
              <a:rPr lang="en-US" dirty="0" err="1">
                <a:solidFill>
                  <a:schemeClr val="tx2"/>
                </a:solidFill>
              </a:rPr>
              <a:t>Datapage</a:t>
            </a:r>
            <a:endParaRPr lang="en-US">
              <a:solidFill>
                <a:schemeClr val="tx2"/>
              </a:solidFill>
            </a:endParaRPr>
          </a:p>
          <a:p>
            <a:pPr lvl="2">
              <a:buClr>
                <a:srgbClr val="FFFFFF"/>
              </a:buClr>
            </a:pPr>
            <a:r>
              <a:rPr lang="en-US" dirty="0">
                <a:solidFill>
                  <a:schemeClr val="tx2"/>
                </a:solidFill>
              </a:rPr>
              <a:t>Pulls data for search tables</a:t>
            </a:r>
          </a:p>
          <a:p>
            <a:pPr lvl="1">
              <a:buClr>
                <a:srgbClr val="FFFFFF"/>
              </a:buClr>
            </a:pPr>
            <a:r>
              <a:rPr lang="en-US" dirty="0">
                <a:solidFill>
                  <a:schemeClr val="tx2"/>
                </a:solidFill>
              </a:rPr>
              <a:t>Travel-map</a:t>
            </a:r>
            <a:endParaRPr lang="en-US">
              <a:solidFill>
                <a:schemeClr val="tx2"/>
              </a:solidFill>
            </a:endParaRPr>
          </a:p>
          <a:p>
            <a:pPr lvl="2">
              <a:buClr>
                <a:srgbClr val="FFFFFF"/>
              </a:buClr>
            </a:pPr>
            <a:r>
              <a:rPr lang="en-US" dirty="0">
                <a:solidFill>
                  <a:schemeClr val="tx2"/>
                </a:solidFill>
              </a:rPr>
              <a:t>Pulls data and logos for map</a:t>
            </a:r>
            <a:endParaRPr lang="en-US">
              <a:solidFill>
                <a:schemeClr val="tx2"/>
              </a:solidFill>
            </a:endParaRPr>
          </a:p>
          <a:p>
            <a:pPr lvl="1">
              <a:buClr>
                <a:srgbClr val="FFFFFF"/>
              </a:buClr>
            </a:pPr>
            <a:r>
              <a:rPr lang="en-US" dirty="0" err="1">
                <a:solidFill>
                  <a:schemeClr val="tx2"/>
                </a:solidFill>
              </a:rPr>
              <a:t>Leaflet.geodesic</a:t>
            </a:r>
            <a:endParaRPr lang="en-US">
              <a:solidFill>
                <a:schemeClr val="tx2"/>
              </a:solidFill>
            </a:endParaRPr>
          </a:p>
          <a:p>
            <a:pPr lvl="2">
              <a:buClr>
                <a:srgbClr val="FFFFFF"/>
              </a:buClr>
            </a:pPr>
            <a:r>
              <a:rPr lang="en-US" dirty="0">
                <a:solidFill>
                  <a:schemeClr val="tx2"/>
                </a:solidFill>
              </a:rPr>
              <a:t>Sets circles and lines based on </a:t>
            </a:r>
            <a:r>
              <a:rPr lang="en-US" dirty="0" err="1">
                <a:solidFill>
                  <a:schemeClr val="tx2"/>
                </a:solidFill>
              </a:rPr>
              <a:t>lat</a:t>
            </a:r>
            <a:r>
              <a:rPr lang="en-US" dirty="0">
                <a:solidFill>
                  <a:schemeClr val="tx2"/>
                </a:solidFill>
              </a:rPr>
              <a:t>/longs</a:t>
            </a:r>
            <a:endParaRPr lang="en-US">
              <a:solidFill>
                <a:schemeClr val="tx2"/>
              </a:solidFill>
            </a:endParaRPr>
          </a:p>
          <a:p>
            <a:pPr>
              <a:buClr>
                <a:srgbClr val="FFFFFF"/>
              </a:buClr>
            </a:pPr>
            <a:r>
              <a:rPr lang="en-US" dirty="0">
                <a:solidFill>
                  <a:schemeClr val="tx2"/>
                </a:solidFill>
              </a:rPr>
              <a:t>MAIN.CSS</a:t>
            </a:r>
            <a:endParaRPr lang="en-US">
              <a:solidFill>
                <a:schemeClr val="tx2"/>
              </a:solidFill>
            </a:endParaRPr>
          </a:p>
          <a:p>
            <a:pPr lvl="1">
              <a:buClr>
                <a:srgbClr val="FFFFFF"/>
              </a:buClr>
            </a:pPr>
            <a:r>
              <a:rPr lang="en-US" dirty="0">
                <a:solidFill>
                  <a:schemeClr val="tx2"/>
                </a:solidFill>
              </a:rPr>
              <a:t>Set style for a lot of the text/visualizations</a:t>
            </a:r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837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71BA8-F936-476A-BFE4-F6DA155D6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584" y="126380"/>
            <a:ext cx="9905998" cy="607786"/>
          </a:xfrm>
        </p:spPr>
        <p:txBody>
          <a:bodyPr/>
          <a:lstStyle/>
          <a:p>
            <a:r>
              <a:rPr lang="en-US" u="sng" dirty="0"/>
              <a:t>Findings</a:t>
            </a: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B964382-45E4-4804-B7E5-D16B360739C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-142" r="21476" b="142"/>
          <a:stretch/>
        </p:blipFill>
        <p:spPr>
          <a:xfrm>
            <a:off x="70732" y="730804"/>
            <a:ext cx="4131748" cy="5720182"/>
          </a:xfrm>
          <a:prstGeom prst="rect">
            <a:avLst/>
          </a:prstGeom>
        </p:spPr>
      </p:pic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0A2D1C9-5AD3-4065-9FBA-1C33C76A5D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r="21087" b="206"/>
          <a:stretch/>
        </p:blipFill>
        <p:spPr>
          <a:xfrm>
            <a:off x="7669439" y="730804"/>
            <a:ext cx="4285525" cy="5720187"/>
          </a:xfrm>
          <a:prstGeom prst="rect">
            <a:avLst/>
          </a:prstGeom>
        </p:spPr>
      </p:pic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7A9145B-DA15-4DCF-849D-12AB041ACC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77" r="24734" b="77"/>
          <a:stretch/>
        </p:blipFill>
        <p:spPr>
          <a:xfrm>
            <a:off x="4250472" y="730803"/>
            <a:ext cx="3337473" cy="571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0651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Mesh</vt:lpstr>
      <vt:lpstr>Home Field Advantage</vt:lpstr>
      <vt:lpstr>Project Overview</vt:lpstr>
      <vt:lpstr>Data </vt:lpstr>
      <vt:lpstr>Process</vt:lpstr>
      <vt:lpstr>App setup</vt:lpstr>
      <vt:lpstr>Findings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50</cp:revision>
  <dcterms:created xsi:type="dcterms:W3CDTF">2013-07-15T20:26:40Z</dcterms:created>
  <dcterms:modified xsi:type="dcterms:W3CDTF">2019-03-02T07:55:51Z</dcterms:modified>
</cp:coreProperties>
</file>