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F4CAF-201F-4F9C-8581-797B91E60FE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AAD429-94A5-4440-B1B0-02BCD44CAD76}">
      <dgm:prSet/>
      <dgm:spPr/>
      <dgm:t>
        <a:bodyPr/>
        <a:lstStyle/>
        <a:p>
          <a:r>
            <a:rPr lang="en-US" dirty="0"/>
            <a:t>Yahoo Finance using Pandas </a:t>
          </a:r>
          <a:r>
            <a:rPr lang="en-US" dirty="0" err="1"/>
            <a:t>DataReader</a:t>
          </a:r>
          <a:endParaRPr lang="en-US" dirty="0"/>
        </a:p>
      </dgm:t>
    </dgm:pt>
    <dgm:pt modelId="{DCEAE704-C98C-4C2D-8080-5F468985E78D}" type="parTrans" cxnId="{13465B19-0A6D-45FE-9936-6C642306A25F}">
      <dgm:prSet/>
      <dgm:spPr/>
      <dgm:t>
        <a:bodyPr/>
        <a:lstStyle/>
        <a:p>
          <a:endParaRPr lang="en-US"/>
        </a:p>
      </dgm:t>
    </dgm:pt>
    <dgm:pt modelId="{EEBDA63F-DD74-4244-A827-C42ADC285747}" type="sibTrans" cxnId="{13465B19-0A6D-45FE-9936-6C642306A25F}">
      <dgm:prSet/>
      <dgm:spPr/>
      <dgm:t>
        <a:bodyPr/>
        <a:lstStyle/>
        <a:p>
          <a:endParaRPr lang="en-US"/>
        </a:p>
      </dgm:t>
    </dgm:pt>
    <dgm:pt modelId="{43939905-99F2-48C5-B6F4-4B764CDD9781}">
      <dgm:prSet/>
      <dgm:spPr/>
      <dgm:t>
        <a:bodyPr/>
        <a:lstStyle/>
        <a:p>
          <a:r>
            <a:rPr lang="en-US" dirty="0"/>
            <a:t>Bureau of Labor Statistics for Unemployment Rate (CSV Download)</a:t>
          </a:r>
        </a:p>
      </dgm:t>
    </dgm:pt>
    <dgm:pt modelId="{493B5147-54CD-4131-AFD6-D5A78F009098}" type="parTrans" cxnId="{DA1EB6A1-3FBD-41E7-9F40-A7F23BEF6B53}">
      <dgm:prSet/>
      <dgm:spPr/>
      <dgm:t>
        <a:bodyPr/>
        <a:lstStyle/>
        <a:p>
          <a:endParaRPr lang="en-US"/>
        </a:p>
      </dgm:t>
    </dgm:pt>
    <dgm:pt modelId="{186CAFA5-EB12-487F-9DD4-DEE7B10F86F3}" type="sibTrans" cxnId="{DA1EB6A1-3FBD-41E7-9F40-A7F23BEF6B53}">
      <dgm:prSet/>
      <dgm:spPr/>
      <dgm:t>
        <a:bodyPr/>
        <a:lstStyle/>
        <a:p>
          <a:endParaRPr lang="en-US"/>
        </a:p>
      </dgm:t>
    </dgm:pt>
    <dgm:pt modelId="{AD819022-03E9-4047-BEC4-8AC2168CE8EB}" type="pres">
      <dgm:prSet presAssocID="{C5EF4CAF-201F-4F9C-8581-797B91E60FE6}" presName="root" presStyleCnt="0">
        <dgm:presLayoutVars>
          <dgm:dir/>
          <dgm:resizeHandles val="exact"/>
        </dgm:presLayoutVars>
      </dgm:prSet>
      <dgm:spPr/>
    </dgm:pt>
    <dgm:pt modelId="{F0B23FBB-4509-4D3A-AF0F-0BD7F0D4A73C}" type="pres">
      <dgm:prSet presAssocID="{D7AAD429-94A5-4440-B1B0-02BCD44CAD76}" presName="compNode" presStyleCnt="0"/>
      <dgm:spPr/>
    </dgm:pt>
    <dgm:pt modelId="{6A4D1FBB-4F65-4BC5-A9FF-D976CA8255BF}" type="pres">
      <dgm:prSet presAssocID="{D7AAD429-94A5-4440-B1B0-02BCD44CAD76}" presName="bgRect" presStyleLbl="bgShp" presStyleIdx="0" presStyleCnt="2"/>
      <dgm:spPr/>
    </dgm:pt>
    <dgm:pt modelId="{3E2B99F6-A7F6-4283-9CA2-781C7AA08C35}" type="pres">
      <dgm:prSet presAssocID="{D7AAD429-94A5-4440-B1B0-02BCD44CAD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512758-27A1-4FB6-BF5B-102ED53FC2CD}" type="pres">
      <dgm:prSet presAssocID="{D7AAD429-94A5-4440-B1B0-02BCD44CAD76}" presName="spaceRect" presStyleCnt="0"/>
      <dgm:spPr/>
    </dgm:pt>
    <dgm:pt modelId="{A03A0B19-C089-46A3-A98D-BF3D7340210D}" type="pres">
      <dgm:prSet presAssocID="{D7AAD429-94A5-4440-B1B0-02BCD44CAD76}" presName="parTx" presStyleLbl="revTx" presStyleIdx="0" presStyleCnt="2">
        <dgm:presLayoutVars>
          <dgm:chMax val="0"/>
          <dgm:chPref val="0"/>
        </dgm:presLayoutVars>
      </dgm:prSet>
      <dgm:spPr/>
    </dgm:pt>
    <dgm:pt modelId="{94563D4C-086A-4F3F-A1BA-BF23CF8A200F}" type="pres">
      <dgm:prSet presAssocID="{EEBDA63F-DD74-4244-A827-C42ADC285747}" presName="sibTrans" presStyleCnt="0"/>
      <dgm:spPr/>
    </dgm:pt>
    <dgm:pt modelId="{5AF06B20-E380-4ED8-92C6-15C65BE0487F}" type="pres">
      <dgm:prSet presAssocID="{43939905-99F2-48C5-B6F4-4B764CDD9781}" presName="compNode" presStyleCnt="0"/>
      <dgm:spPr/>
    </dgm:pt>
    <dgm:pt modelId="{E4708A45-D395-4E07-88EB-43D2E084777A}" type="pres">
      <dgm:prSet presAssocID="{43939905-99F2-48C5-B6F4-4B764CDD9781}" presName="bgRect" presStyleLbl="bgShp" presStyleIdx="1" presStyleCnt="2"/>
      <dgm:spPr/>
    </dgm:pt>
    <dgm:pt modelId="{FCFDBB70-DE29-47F0-9373-58C763F6F9F8}" type="pres">
      <dgm:prSet presAssocID="{43939905-99F2-48C5-B6F4-4B764CDD97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960A12F-8B6C-46B0-AD61-D9B95749AA20}" type="pres">
      <dgm:prSet presAssocID="{43939905-99F2-48C5-B6F4-4B764CDD9781}" presName="spaceRect" presStyleCnt="0"/>
      <dgm:spPr/>
    </dgm:pt>
    <dgm:pt modelId="{C4459146-A3CF-4606-9E76-B9B3CDF08BF2}" type="pres">
      <dgm:prSet presAssocID="{43939905-99F2-48C5-B6F4-4B764CDD978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0626B0C-9AFA-494D-8FC4-235B09BAE890}" type="presOf" srcId="{43939905-99F2-48C5-B6F4-4B764CDD9781}" destId="{C4459146-A3CF-4606-9E76-B9B3CDF08BF2}" srcOrd="0" destOrd="0" presId="urn:microsoft.com/office/officeart/2018/2/layout/IconVerticalSolidList"/>
    <dgm:cxn modelId="{13465B19-0A6D-45FE-9936-6C642306A25F}" srcId="{C5EF4CAF-201F-4F9C-8581-797B91E60FE6}" destId="{D7AAD429-94A5-4440-B1B0-02BCD44CAD76}" srcOrd="0" destOrd="0" parTransId="{DCEAE704-C98C-4C2D-8080-5F468985E78D}" sibTransId="{EEBDA63F-DD74-4244-A827-C42ADC285747}"/>
    <dgm:cxn modelId="{51E5B425-39D2-4EDA-8FA5-006AFE298FA3}" type="presOf" srcId="{D7AAD429-94A5-4440-B1B0-02BCD44CAD76}" destId="{A03A0B19-C089-46A3-A98D-BF3D7340210D}" srcOrd="0" destOrd="0" presId="urn:microsoft.com/office/officeart/2018/2/layout/IconVerticalSolidList"/>
    <dgm:cxn modelId="{DA1EB6A1-3FBD-41E7-9F40-A7F23BEF6B53}" srcId="{C5EF4CAF-201F-4F9C-8581-797B91E60FE6}" destId="{43939905-99F2-48C5-B6F4-4B764CDD9781}" srcOrd="1" destOrd="0" parTransId="{493B5147-54CD-4131-AFD6-D5A78F009098}" sibTransId="{186CAFA5-EB12-487F-9DD4-DEE7B10F86F3}"/>
    <dgm:cxn modelId="{272763D2-A747-4E01-97B8-8EC15401BD27}" type="presOf" srcId="{C5EF4CAF-201F-4F9C-8581-797B91E60FE6}" destId="{AD819022-03E9-4047-BEC4-8AC2168CE8EB}" srcOrd="0" destOrd="0" presId="urn:microsoft.com/office/officeart/2018/2/layout/IconVerticalSolidList"/>
    <dgm:cxn modelId="{584EF15B-EEE5-4287-96E3-B2B7DC4388AF}" type="presParOf" srcId="{AD819022-03E9-4047-BEC4-8AC2168CE8EB}" destId="{F0B23FBB-4509-4D3A-AF0F-0BD7F0D4A73C}" srcOrd="0" destOrd="0" presId="urn:microsoft.com/office/officeart/2018/2/layout/IconVerticalSolidList"/>
    <dgm:cxn modelId="{30663268-555A-4C85-AE05-81C5A0282D3C}" type="presParOf" srcId="{F0B23FBB-4509-4D3A-AF0F-0BD7F0D4A73C}" destId="{6A4D1FBB-4F65-4BC5-A9FF-D976CA8255BF}" srcOrd="0" destOrd="0" presId="urn:microsoft.com/office/officeart/2018/2/layout/IconVerticalSolidList"/>
    <dgm:cxn modelId="{9286E123-36C5-4C3C-AD00-0D8EE259FA93}" type="presParOf" srcId="{F0B23FBB-4509-4D3A-AF0F-0BD7F0D4A73C}" destId="{3E2B99F6-A7F6-4283-9CA2-781C7AA08C35}" srcOrd="1" destOrd="0" presId="urn:microsoft.com/office/officeart/2018/2/layout/IconVerticalSolidList"/>
    <dgm:cxn modelId="{1FC061F1-4D6D-445B-9CBD-ADBA09F2C9BB}" type="presParOf" srcId="{F0B23FBB-4509-4D3A-AF0F-0BD7F0D4A73C}" destId="{1E512758-27A1-4FB6-BF5B-102ED53FC2CD}" srcOrd="2" destOrd="0" presId="urn:microsoft.com/office/officeart/2018/2/layout/IconVerticalSolidList"/>
    <dgm:cxn modelId="{4F2C7431-508E-48FA-8DD8-7FA83E640273}" type="presParOf" srcId="{F0B23FBB-4509-4D3A-AF0F-0BD7F0D4A73C}" destId="{A03A0B19-C089-46A3-A98D-BF3D7340210D}" srcOrd="3" destOrd="0" presId="urn:microsoft.com/office/officeart/2018/2/layout/IconVerticalSolidList"/>
    <dgm:cxn modelId="{10B76EB1-1751-4509-9BF1-F91FA8C7A9DF}" type="presParOf" srcId="{AD819022-03E9-4047-BEC4-8AC2168CE8EB}" destId="{94563D4C-086A-4F3F-A1BA-BF23CF8A200F}" srcOrd="1" destOrd="0" presId="urn:microsoft.com/office/officeart/2018/2/layout/IconVerticalSolidList"/>
    <dgm:cxn modelId="{1EAFB162-C4E7-4758-B257-876C3D30B8BD}" type="presParOf" srcId="{AD819022-03E9-4047-BEC4-8AC2168CE8EB}" destId="{5AF06B20-E380-4ED8-92C6-15C65BE0487F}" srcOrd="2" destOrd="0" presId="urn:microsoft.com/office/officeart/2018/2/layout/IconVerticalSolidList"/>
    <dgm:cxn modelId="{269E1CC6-026B-4891-8B7E-9D9CB9F13424}" type="presParOf" srcId="{5AF06B20-E380-4ED8-92C6-15C65BE0487F}" destId="{E4708A45-D395-4E07-88EB-43D2E084777A}" srcOrd="0" destOrd="0" presId="urn:microsoft.com/office/officeart/2018/2/layout/IconVerticalSolidList"/>
    <dgm:cxn modelId="{2FF28429-1381-40E3-A5BC-7F0A25F1A082}" type="presParOf" srcId="{5AF06B20-E380-4ED8-92C6-15C65BE0487F}" destId="{FCFDBB70-DE29-47F0-9373-58C763F6F9F8}" srcOrd="1" destOrd="0" presId="urn:microsoft.com/office/officeart/2018/2/layout/IconVerticalSolidList"/>
    <dgm:cxn modelId="{FFFE3D2D-5BD6-433B-A3FE-4C623F09E03C}" type="presParOf" srcId="{5AF06B20-E380-4ED8-92C6-15C65BE0487F}" destId="{B960A12F-8B6C-46B0-AD61-D9B95749AA20}" srcOrd="2" destOrd="0" presId="urn:microsoft.com/office/officeart/2018/2/layout/IconVerticalSolidList"/>
    <dgm:cxn modelId="{A3F7C16A-FC8F-42FD-8B7E-C78F94C2152D}" type="presParOf" srcId="{5AF06B20-E380-4ED8-92C6-15C65BE0487F}" destId="{C4459146-A3CF-4606-9E76-B9B3CDF08B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77B33-08EF-4743-8FFB-CA6F68AF005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0CC5A9-452E-40DB-959D-2EA6BC5F0465}">
      <dgm:prSet/>
      <dgm:spPr/>
      <dgm:t>
        <a:bodyPr/>
        <a:lstStyle/>
        <a:p>
          <a:r>
            <a:rPr lang="en-US"/>
            <a:t>Pulled SPY and VIX data from pd.datareader and saved to CSV.</a:t>
          </a:r>
        </a:p>
      </dgm:t>
    </dgm:pt>
    <dgm:pt modelId="{C1A48C7C-5111-43E1-B790-9DE691B9B624}" type="parTrans" cxnId="{C69594E2-07F4-4219-9276-D976D8733349}">
      <dgm:prSet/>
      <dgm:spPr/>
      <dgm:t>
        <a:bodyPr/>
        <a:lstStyle/>
        <a:p>
          <a:endParaRPr lang="en-US"/>
        </a:p>
      </dgm:t>
    </dgm:pt>
    <dgm:pt modelId="{DE23B3AF-46F0-42E4-BA6C-3586F342DC2F}" type="sibTrans" cxnId="{C69594E2-07F4-4219-9276-D976D8733349}">
      <dgm:prSet/>
      <dgm:spPr/>
      <dgm:t>
        <a:bodyPr/>
        <a:lstStyle/>
        <a:p>
          <a:endParaRPr lang="en-US"/>
        </a:p>
      </dgm:t>
    </dgm:pt>
    <dgm:pt modelId="{5AF9DFC9-4F87-4780-8CE8-7A6A291620F3}">
      <dgm:prSet/>
      <dgm:spPr/>
      <dgm:t>
        <a:bodyPr/>
        <a:lstStyle/>
        <a:p>
          <a:r>
            <a:rPr lang="en-US"/>
            <a:t>Renamed and removed columns from both tables.</a:t>
          </a:r>
        </a:p>
      </dgm:t>
    </dgm:pt>
    <dgm:pt modelId="{38AC6F20-57FA-4330-B0A4-9ABA650C75BD}" type="parTrans" cxnId="{B6539390-2DF5-492E-98BB-EA53B29930E3}">
      <dgm:prSet/>
      <dgm:spPr/>
      <dgm:t>
        <a:bodyPr/>
        <a:lstStyle/>
        <a:p>
          <a:endParaRPr lang="en-US"/>
        </a:p>
      </dgm:t>
    </dgm:pt>
    <dgm:pt modelId="{611353E4-D413-468A-B257-0E849539E483}" type="sibTrans" cxnId="{B6539390-2DF5-492E-98BB-EA53B29930E3}">
      <dgm:prSet/>
      <dgm:spPr/>
      <dgm:t>
        <a:bodyPr/>
        <a:lstStyle/>
        <a:p>
          <a:endParaRPr lang="en-US"/>
        </a:p>
      </dgm:t>
    </dgm:pt>
    <dgm:pt modelId="{7134362D-AE7E-4789-9BD0-467A70E2E9CB}">
      <dgm:prSet/>
      <dgm:spPr/>
      <dgm:t>
        <a:bodyPr/>
        <a:lstStyle/>
        <a:p>
          <a:r>
            <a:rPr lang="en-US"/>
            <a:t>Calculated a rolling 100 Day Moving Average for the SPY and VIX.</a:t>
          </a:r>
        </a:p>
      </dgm:t>
    </dgm:pt>
    <dgm:pt modelId="{0C6A264C-F80E-4541-A673-D9C07D247E3B}" type="parTrans" cxnId="{32698C7F-0734-4874-8658-D31606AB5528}">
      <dgm:prSet/>
      <dgm:spPr/>
      <dgm:t>
        <a:bodyPr/>
        <a:lstStyle/>
        <a:p>
          <a:endParaRPr lang="en-US"/>
        </a:p>
      </dgm:t>
    </dgm:pt>
    <dgm:pt modelId="{784CB280-7F0F-41F3-AE4E-12BC380D0231}" type="sibTrans" cxnId="{32698C7F-0734-4874-8658-D31606AB5528}">
      <dgm:prSet/>
      <dgm:spPr/>
      <dgm:t>
        <a:bodyPr/>
        <a:lstStyle/>
        <a:p>
          <a:endParaRPr lang="en-US"/>
        </a:p>
      </dgm:t>
    </dgm:pt>
    <dgm:pt modelId="{3C0013D8-5874-436C-BD4B-C8C5231F5E45}">
      <dgm:prSet/>
      <dgm:spPr/>
      <dgm:t>
        <a:bodyPr/>
        <a:lstStyle/>
        <a:p>
          <a:r>
            <a:rPr lang="en-US"/>
            <a:t>Joined the tables on data and sent to MongoDB</a:t>
          </a:r>
        </a:p>
      </dgm:t>
    </dgm:pt>
    <dgm:pt modelId="{A9D982E5-23DF-4305-B222-4BB930271313}" type="parTrans" cxnId="{6697F905-5C7C-46C2-9F7F-C66065A89716}">
      <dgm:prSet/>
      <dgm:spPr/>
      <dgm:t>
        <a:bodyPr/>
        <a:lstStyle/>
        <a:p>
          <a:endParaRPr lang="en-US"/>
        </a:p>
      </dgm:t>
    </dgm:pt>
    <dgm:pt modelId="{F3B53786-EB04-40F7-BF76-B9F4AF4EDCDE}" type="sibTrans" cxnId="{6697F905-5C7C-46C2-9F7F-C66065A89716}">
      <dgm:prSet/>
      <dgm:spPr/>
      <dgm:t>
        <a:bodyPr/>
        <a:lstStyle/>
        <a:p>
          <a:endParaRPr lang="en-US"/>
        </a:p>
      </dgm:t>
    </dgm:pt>
    <dgm:pt modelId="{E52333A2-1AA8-4FB4-BA32-E7B03A3E6AB8}">
      <dgm:prSet/>
      <dgm:spPr/>
      <dgm:t>
        <a:bodyPr/>
        <a:lstStyle/>
        <a:p>
          <a:r>
            <a:rPr lang="en-US"/>
            <a:t>Downloaded Unemployment CSV and saved to MongoDB</a:t>
          </a:r>
        </a:p>
      </dgm:t>
    </dgm:pt>
    <dgm:pt modelId="{801D502D-CFF3-42E4-AF5D-CC99900E131A}" type="parTrans" cxnId="{E817ACEA-1E8E-4445-BAE1-C03C718BCDF5}">
      <dgm:prSet/>
      <dgm:spPr/>
      <dgm:t>
        <a:bodyPr/>
        <a:lstStyle/>
        <a:p>
          <a:endParaRPr lang="en-US"/>
        </a:p>
      </dgm:t>
    </dgm:pt>
    <dgm:pt modelId="{3020DBD1-74DC-49FB-8A63-1C0518ABCF67}" type="sibTrans" cxnId="{E817ACEA-1E8E-4445-BAE1-C03C718BCDF5}">
      <dgm:prSet/>
      <dgm:spPr/>
      <dgm:t>
        <a:bodyPr/>
        <a:lstStyle/>
        <a:p>
          <a:endParaRPr lang="en-US"/>
        </a:p>
      </dgm:t>
    </dgm:pt>
    <dgm:pt modelId="{E012D84E-F4C3-4CBB-A6FA-E0AB9482A2D8}">
      <dgm:prSet/>
      <dgm:spPr/>
      <dgm:t>
        <a:bodyPr/>
        <a:lstStyle/>
        <a:p>
          <a:r>
            <a:rPr lang="en-US"/>
            <a:t>Extracted from MongoDB and plotted charts to view correlations.</a:t>
          </a:r>
        </a:p>
      </dgm:t>
    </dgm:pt>
    <dgm:pt modelId="{23E8B01D-EDC5-497B-84F2-7C7C13EC68F4}" type="parTrans" cxnId="{582A53B9-0B55-4917-8DE9-6BE54186E7D9}">
      <dgm:prSet/>
      <dgm:spPr/>
      <dgm:t>
        <a:bodyPr/>
        <a:lstStyle/>
        <a:p>
          <a:endParaRPr lang="en-US"/>
        </a:p>
      </dgm:t>
    </dgm:pt>
    <dgm:pt modelId="{0B7BED70-D1A3-4FC9-BDF9-62E60274034C}" type="sibTrans" cxnId="{582A53B9-0B55-4917-8DE9-6BE54186E7D9}">
      <dgm:prSet/>
      <dgm:spPr/>
      <dgm:t>
        <a:bodyPr/>
        <a:lstStyle/>
        <a:p>
          <a:endParaRPr lang="en-US"/>
        </a:p>
      </dgm:t>
    </dgm:pt>
    <dgm:pt modelId="{FBD88F1E-5CCE-42D3-A587-C76F35A570BF}" type="pres">
      <dgm:prSet presAssocID="{45F77B33-08EF-4743-8FFB-CA6F68AF0058}" presName="Name0" presStyleCnt="0">
        <dgm:presLayoutVars>
          <dgm:dir/>
          <dgm:resizeHandles val="exact"/>
        </dgm:presLayoutVars>
      </dgm:prSet>
      <dgm:spPr/>
    </dgm:pt>
    <dgm:pt modelId="{675352BB-AD3C-4AB6-B009-76507FE4871A}" type="pres">
      <dgm:prSet presAssocID="{D80CC5A9-452E-40DB-959D-2EA6BC5F0465}" presName="node" presStyleLbl="node1" presStyleIdx="0" presStyleCnt="6">
        <dgm:presLayoutVars>
          <dgm:bulletEnabled val="1"/>
        </dgm:presLayoutVars>
      </dgm:prSet>
      <dgm:spPr/>
    </dgm:pt>
    <dgm:pt modelId="{746886A5-7084-48AF-82FF-99F8CC74E193}" type="pres">
      <dgm:prSet presAssocID="{DE23B3AF-46F0-42E4-BA6C-3586F342DC2F}" presName="sibTrans" presStyleLbl="sibTrans1D1" presStyleIdx="0" presStyleCnt="5"/>
      <dgm:spPr/>
    </dgm:pt>
    <dgm:pt modelId="{D78F3D87-B62D-48A4-A5EB-B2C6C7466DEE}" type="pres">
      <dgm:prSet presAssocID="{DE23B3AF-46F0-42E4-BA6C-3586F342DC2F}" presName="connectorText" presStyleLbl="sibTrans1D1" presStyleIdx="0" presStyleCnt="5"/>
      <dgm:spPr/>
    </dgm:pt>
    <dgm:pt modelId="{3D7A7EC7-63C4-480B-A7F8-3751F4D9A9E8}" type="pres">
      <dgm:prSet presAssocID="{5AF9DFC9-4F87-4780-8CE8-7A6A291620F3}" presName="node" presStyleLbl="node1" presStyleIdx="1" presStyleCnt="6">
        <dgm:presLayoutVars>
          <dgm:bulletEnabled val="1"/>
        </dgm:presLayoutVars>
      </dgm:prSet>
      <dgm:spPr/>
    </dgm:pt>
    <dgm:pt modelId="{2596B30B-7EBB-429B-85AB-36E03508091C}" type="pres">
      <dgm:prSet presAssocID="{611353E4-D413-468A-B257-0E849539E483}" presName="sibTrans" presStyleLbl="sibTrans1D1" presStyleIdx="1" presStyleCnt="5"/>
      <dgm:spPr/>
    </dgm:pt>
    <dgm:pt modelId="{9B3A4B8B-4716-430A-94C3-4BFA3707A0C2}" type="pres">
      <dgm:prSet presAssocID="{611353E4-D413-468A-B257-0E849539E483}" presName="connectorText" presStyleLbl="sibTrans1D1" presStyleIdx="1" presStyleCnt="5"/>
      <dgm:spPr/>
    </dgm:pt>
    <dgm:pt modelId="{3D1B528B-8595-4F73-A86B-974EED9BBB31}" type="pres">
      <dgm:prSet presAssocID="{7134362D-AE7E-4789-9BD0-467A70E2E9CB}" presName="node" presStyleLbl="node1" presStyleIdx="2" presStyleCnt="6">
        <dgm:presLayoutVars>
          <dgm:bulletEnabled val="1"/>
        </dgm:presLayoutVars>
      </dgm:prSet>
      <dgm:spPr/>
    </dgm:pt>
    <dgm:pt modelId="{F081081D-2EDC-4D4D-8035-03DBB432AE87}" type="pres">
      <dgm:prSet presAssocID="{784CB280-7F0F-41F3-AE4E-12BC380D0231}" presName="sibTrans" presStyleLbl="sibTrans1D1" presStyleIdx="2" presStyleCnt="5"/>
      <dgm:spPr/>
    </dgm:pt>
    <dgm:pt modelId="{683C1ACB-EC92-49E2-AAE4-0A8CE0F9AD9A}" type="pres">
      <dgm:prSet presAssocID="{784CB280-7F0F-41F3-AE4E-12BC380D0231}" presName="connectorText" presStyleLbl="sibTrans1D1" presStyleIdx="2" presStyleCnt="5"/>
      <dgm:spPr/>
    </dgm:pt>
    <dgm:pt modelId="{D2CD3171-B51C-4E09-B388-6EAF002701C1}" type="pres">
      <dgm:prSet presAssocID="{3C0013D8-5874-436C-BD4B-C8C5231F5E45}" presName="node" presStyleLbl="node1" presStyleIdx="3" presStyleCnt="6">
        <dgm:presLayoutVars>
          <dgm:bulletEnabled val="1"/>
        </dgm:presLayoutVars>
      </dgm:prSet>
      <dgm:spPr/>
    </dgm:pt>
    <dgm:pt modelId="{E4C7D2A4-432F-4997-8590-2B2E58F97587}" type="pres">
      <dgm:prSet presAssocID="{F3B53786-EB04-40F7-BF76-B9F4AF4EDCDE}" presName="sibTrans" presStyleLbl="sibTrans1D1" presStyleIdx="3" presStyleCnt="5"/>
      <dgm:spPr/>
    </dgm:pt>
    <dgm:pt modelId="{33F9E8B1-6BB2-45A6-82D4-A2265808AD89}" type="pres">
      <dgm:prSet presAssocID="{F3B53786-EB04-40F7-BF76-B9F4AF4EDCDE}" presName="connectorText" presStyleLbl="sibTrans1D1" presStyleIdx="3" presStyleCnt="5"/>
      <dgm:spPr/>
    </dgm:pt>
    <dgm:pt modelId="{0D09EFBF-CAE6-47B1-902C-1BB3C3A35A38}" type="pres">
      <dgm:prSet presAssocID="{E52333A2-1AA8-4FB4-BA32-E7B03A3E6AB8}" presName="node" presStyleLbl="node1" presStyleIdx="4" presStyleCnt="6">
        <dgm:presLayoutVars>
          <dgm:bulletEnabled val="1"/>
        </dgm:presLayoutVars>
      </dgm:prSet>
      <dgm:spPr/>
    </dgm:pt>
    <dgm:pt modelId="{9127662E-9BE0-4717-B9C2-7829BC8B7B62}" type="pres">
      <dgm:prSet presAssocID="{3020DBD1-74DC-49FB-8A63-1C0518ABCF67}" presName="sibTrans" presStyleLbl="sibTrans1D1" presStyleIdx="4" presStyleCnt="5"/>
      <dgm:spPr/>
    </dgm:pt>
    <dgm:pt modelId="{0FB81687-E045-42BF-8753-E45E7AE4F884}" type="pres">
      <dgm:prSet presAssocID="{3020DBD1-74DC-49FB-8A63-1C0518ABCF67}" presName="connectorText" presStyleLbl="sibTrans1D1" presStyleIdx="4" presStyleCnt="5"/>
      <dgm:spPr/>
    </dgm:pt>
    <dgm:pt modelId="{F3918773-BAF7-44AE-B373-330BA435B88E}" type="pres">
      <dgm:prSet presAssocID="{E012D84E-F4C3-4CBB-A6FA-E0AB9482A2D8}" presName="node" presStyleLbl="node1" presStyleIdx="5" presStyleCnt="6">
        <dgm:presLayoutVars>
          <dgm:bulletEnabled val="1"/>
        </dgm:presLayoutVars>
      </dgm:prSet>
      <dgm:spPr/>
    </dgm:pt>
  </dgm:ptLst>
  <dgm:cxnLst>
    <dgm:cxn modelId="{C6B47004-42DD-4604-96BF-883D0ECA8A6A}" type="presOf" srcId="{784CB280-7F0F-41F3-AE4E-12BC380D0231}" destId="{683C1ACB-EC92-49E2-AAE4-0A8CE0F9AD9A}" srcOrd="1" destOrd="0" presId="urn:microsoft.com/office/officeart/2016/7/layout/RepeatingBendingProcessNew"/>
    <dgm:cxn modelId="{6697F905-5C7C-46C2-9F7F-C66065A89716}" srcId="{45F77B33-08EF-4743-8FFB-CA6F68AF0058}" destId="{3C0013D8-5874-436C-BD4B-C8C5231F5E45}" srcOrd="3" destOrd="0" parTransId="{A9D982E5-23DF-4305-B222-4BB930271313}" sibTransId="{F3B53786-EB04-40F7-BF76-B9F4AF4EDCDE}"/>
    <dgm:cxn modelId="{B0E2840B-0043-453C-978C-C9299744B2BD}" type="presOf" srcId="{DE23B3AF-46F0-42E4-BA6C-3586F342DC2F}" destId="{D78F3D87-B62D-48A4-A5EB-B2C6C7466DEE}" srcOrd="1" destOrd="0" presId="urn:microsoft.com/office/officeart/2016/7/layout/RepeatingBendingProcessNew"/>
    <dgm:cxn modelId="{35566531-EDBA-4718-8D85-2217D7D0DC65}" type="presOf" srcId="{D80CC5A9-452E-40DB-959D-2EA6BC5F0465}" destId="{675352BB-AD3C-4AB6-B009-76507FE4871A}" srcOrd="0" destOrd="0" presId="urn:microsoft.com/office/officeart/2016/7/layout/RepeatingBendingProcessNew"/>
    <dgm:cxn modelId="{403DF662-993F-48BA-A391-A2BB35CCFED0}" type="presOf" srcId="{5AF9DFC9-4F87-4780-8CE8-7A6A291620F3}" destId="{3D7A7EC7-63C4-480B-A7F8-3751F4D9A9E8}" srcOrd="0" destOrd="0" presId="urn:microsoft.com/office/officeart/2016/7/layout/RepeatingBendingProcessNew"/>
    <dgm:cxn modelId="{0C2C5A45-ADC5-4834-8FA6-E8E6565F4763}" type="presOf" srcId="{45F77B33-08EF-4743-8FFB-CA6F68AF0058}" destId="{FBD88F1E-5CCE-42D3-A587-C76F35A570BF}" srcOrd="0" destOrd="0" presId="urn:microsoft.com/office/officeart/2016/7/layout/RepeatingBendingProcessNew"/>
    <dgm:cxn modelId="{88FCFD76-C160-4EAD-9C6C-81A93E94B5C1}" type="presOf" srcId="{3C0013D8-5874-436C-BD4B-C8C5231F5E45}" destId="{D2CD3171-B51C-4E09-B388-6EAF002701C1}" srcOrd="0" destOrd="0" presId="urn:microsoft.com/office/officeart/2016/7/layout/RepeatingBendingProcessNew"/>
    <dgm:cxn modelId="{BEA6EC79-D9CB-452F-B68E-FF2D6DCC070F}" type="presOf" srcId="{611353E4-D413-468A-B257-0E849539E483}" destId="{9B3A4B8B-4716-430A-94C3-4BFA3707A0C2}" srcOrd="1" destOrd="0" presId="urn:microsoft.com/office/officeart/2016/7/layout/RepeatingBendingProcessNew"/>
    <dgm:cxn modelId="{32698C7F-0734-4874-8658-D31606AB5528}" srcId="{45F77B33-08EF-4743-8FFB-CA6F68AF0058}" destId="{7134362D-AE7E-4789-9BD0-467A70E2E9CB}" srcOrd="2" destOrd="0" parTransId="{0C6A264C-F80E-4541-A673-D9C07D247E3B}" sibTransId="{784CB280-7F0F-41F3-AE4E-12BC380D0231}"/>
    <dgm:cxn modelId="{9CF3CA83-412B-4725-B54B-52B3F0966BCC}" type="presOf" srcId="{3020DBD1-74DC-49FB-8A63-1C0518ABCF67}" destId="{9127662E-9BE0-4717-B9C2-7829BC8B7B62}" srcOrd="0" destOrd="0" presId="urn:microsoft.com/office/officeart/2016/7/layout/RepeatingBendingProcessNew"/>
    <dgm:cxn modelId="{F45B8484-4AE2-4C94-9486-357F02D46D39}" type="presOf" srcId="{784CB280-7F0F-41F3-AE4E-12BC380D0231}" destId="{F081081D-2EDC-4D4D-8035-03DBB432AE87}" srcOrd="0" destOrd="0" presId="urn:microsoft.com/office/officeart/2016/7/layout/RepeatingBendingProcessNew"/>
    <dgm:cxn modelId="{895EBB8F-9D6B-45E1-877E-2FE01A742152}" type="presOf" srcId="{3020DBD1-74DC-49FB-8A63-1C0518ABCF67}" destId="{0FB81687-E045-42BF-8753-E45E7AE4F884}" srcOrd="1" destOrd="0" presId="urn:microsoft.com/office/officeart/2016/7/layout/RepeatingBendingProcessNew"/>
    <dgm:cxn modelId="{B6539390-2DF5-492E-98BB-EA53B29930E3}" srcId="{45F77B33-08EF-4743-8FFB-CA6F68AF0058}" destId="{5AF9DFC9-4F87-4780-8CE8-7A6A291620F3}" srcOrd="1" destOrd="0" parTransId="{38AC6F20-57FA-4330-B0A4-9ABA650C75BD}" sibTransId="{611353E4-D413-468A-B257-0E849539E483}"/>
    <dgm:cxn modelId="{BC58FB93-17D5-40BB-8E80-B853FC64C4C0}" type="presOf" srcId="{E012D84E-F4C3-4CBB-A6FA-E0AB9482A2D8}" destId="{F3918773-BAF7-44AE-B373-330BA435B88E}" srcOrd="0" destOrd="0" presId="urn:microsoft.com/office/officeart/2016/7/layout/RepeatingBendingProcessNew"/>
    <dgm:cxn modelId="{582A53B9-0B55-4917-8DE9-6BE54186E7D9}" srcId="{45F77B33-08EF-4743-8FFB-CA6F68AF0058}" destId="{E012D84E-F4C3-4CBB-A6FA-E0AB9482A2D8}" srcOrd="5" destOrd="0" parTransId="{23E8B01D-EDC5-497B-84F2-7C7C13EC68F4}" sibTransId="{0B7BED70-D1A3-4FC9-BDF9-62E60274034C}"/>
    <dgm:cxn modelId="{3D42E6BB-DF56-4CC7-9AD6-19A85A2B38B4}" type="presOf" srcId="{F3B53786-EB04-40F7-BF76-B9F4AF4EDCDE}" destId="{E4C7D2A4-432F-4997-8590-2B2E58F97587}" srcOrd="0" destOrd="0" presId="urn:microsoft.com/office/officeart/2016/7/layout/RepeatingBendingProcessNew"/>
    <dgm:cxn modelId="{EC72ABC1-772D-4927-81AF-014AD1C26C2B}" type="presOf" srcId="{DE23B3AF-46F0-42E4-BA6C-3586F342DC2F}" destId="{746886A5-7084-48AF-82FF-99F8CC74E193}" srcOrd="0" destOrd="0" presId="urn:microsoft.com/office/officeart/2016/7/layout/RepeatingBendingProcessNew"/>
    <dgm:cxn modelId="{2790A0C2-D305-41EA-B983-2C55585EDFBC}" type="presOf" srcId="{E52333A2-1AA8-4FB4-BA32-E7B03A3E6AB8}" destId="{0D09EFBF-CAE6-47B1-902C-1BB3C3A35A38}" srcOrd="0" destOrd="0" presId="urn:microsoft.com/office/officeart/2016/7/layout/RepeatingBendingProcessNew"/>
    <dgm:cxn modelId="{A463E5C2-30E8-46B1-A13D-1CD696AF59C5}" type="presOf" srcId="{7134362D-AE7E-4789-9BD0-467A70E2E9CB}" destId="{3D1B528B-8595-4F73-A86B-974EED9BBB31}" srcOrd="0" destOrd="0" presId="urn:microsoft.com/office/officeart/2016/7/layout/RepeatingBendingProcessNew"/>
    <dgm:cxn modelId="{9EE538D3-D70E-4BEC-9C71-B8D99927CB96}" type="presOf" srcId="{611353E4-D413-468A-B257-0E849539E483}" destId="{2596B30B-7EBB-429B-85AB-36E03508091C}" srcOrd="0" destOrd="0" presId="urn:microsoft.com/office/officeart/2016/7/layout/RepeatingBendingProcessNew"/>
    <dgm:cxn modelId="{C69594E2-07F4-4219-9276-D976D8733349}" srcId="{45F77B33-08EF-4743-8FFB-CA6F68AF0058}" destId="{D80CC5A9-452E-40DB-959D-2EA6BC5F0465}" srcOrd="0" destOrd="0" parTransId="{C1A48C7C-5111-43E1-B790-9DE691B9B624}" sibTransId="{DE23B3AF-46F0-42E4-BA6C-3586F342DC2F}"/>
    <dgm:cxn modelId="{E817ACEA-1E8E-4445-BAE1-C03C718BCDF5}" srcId="{45F77B33-08EF-4743-8FFB-CA6F68AF0058}" destId="{E52333A2-1AA8-4FB4-BA32-E7B03A3E6AB8}" srcOrd="4" destOrd="0" parTransId="{801D502D-CFF3-42E4-AF5D-CC99900E131A}" sibTransId="{3020DBD1-74DC-49FB-8A63-1C0518ABCF67}"/>
    <dgm:cxn modelId="{E2F671EC-58E9-49DD-9140-CE69B956A023}" type="presOf" srcId="{F3B53786-EB04-40F7-BF76-B9F4AF4EDCDE}" destId="{33F9E8B1-6BB2-45A6-82D4-A2265808AD89}" srcOrd="1" destOrd="0" presId="urn:microsoft.com/office/officeart/2016/7/layout/RepeatingBendingProcessNew"/>
    <dgm:cxn modelId="{341446BC-C349-48BF-B313-A707EF135ED1}" type="presParOf" srcId="{FBD88F1E-5CCE-42D3-A587-C76F35A570BF}" destId="{675352BB-AD3C-4AB6-B009-76507FE4871A}" srcOrd="0" destOrd="0" presId="urn:microsoft.com/office/officeart/2016/7/layout/RepeatingBendingProcessNew"/>
    <dgm:cxn modelId="{A48817AC-7E43-48A3-AFBC-CCA50881B484}" type="presParOf" srcId="{FBD88F1E-5CCE-42D3-A587-C76F35A570BF}" destId="{746886A5-7084-48AF-82FF-99F8CC74E193}" srcOrd="1" destOrd="0" presId="urn:microsoft.com/office/officeart/2016/7/layout/RepeatingBendingProcessNew"/>
    <dgm:cxn modelId="{8880640F-7725-4EEE-B57E-3A7BF77383BF}" type="presParOf" srcId="{746886A5-7084-48AF-82FF-99F8CC74E193}" destId="{D78F3D87-B62D-48A4-A5EB-B2C6C7466DEE}" srcOrd="0" destOrd="0" presId="urn:microsoft.com/office/officeart/2016/7/layout/RepeatingBendingProcessNew"/>
    <dgm:cxn modelId="{16F1CA57-C729-4A67-B55C-EF878C637FA0}" type="presParOf" srcId="{FBD88F1E-5CCE-42D3-A587-C76F35A570BF}" destId="{3D7A7EC7-63C4-480B-A7F8-3751F4D9A9E8}" srcOrd="2" destOrd="0" presId="urn:microsoft.com/office/officeart/2016/7/layout/RepeatingBendingProcessNew"/>
    <dgm:cxn modelId="{74BAF472-7B64-4D9F-8AD7-443A6FA3A65E}" type="presParOf" srcId="{FBD88F1E-5CCE-42D3-A587-C76F35A570BF}" destId="{2596B30B-7EBB-429B-85AB-36E03508091C}" srcOrd="3" destOrd="0" presId="urn:microsoft.com/office/officeart/2016/7/layout/RepeatingBendingProcessNew"/>
    <dgm:cxn modelId="{1BC79799-502B-4BF9-9B10-14D192DB4458}" type="presParOf" srcId="{2596B30B-7EBB-429B-85AB-36E03508091C}" destId="{9B3A4B8B-4716-430A-94C3-4BFA3707A0C2}" srcOrd="0" destOrd="0" presId="urn:microsoft.com/office/officeart/2016/7/layout/RepeatingBendingProcessNew"/>
    <dgm:cxn modelId="{CD82F7C1-430B-4538-9FFA-CE1681923C17}" type="presParOf" srcId="{FBD88F1E-5CCE-42D3-A587-C76F35A570BF}" destId="{3D1B528B-8595-4F73-A86B-974EED9BBB31}" srcOrd="4" destOrd="0" presId="urn:microsoft.com/office/officeart/2016/7/layout/RepeatingBendingProcessNew"/>
    <dgm:cxn modelId="{4C1A1830-1633-48BD-AB9B-17F557EA8962}" type="presParOf" srcId="{FBD88F1E-5CCE-42D3-A587-C76F35A570BF}" destId="{F081081D-2EDC-4D4D-8035-03DBB432AE87}" srcOrd="5" destOrd="0" presId="urn:microsoft.com/office/officeart/2016/7/layout/RepeatingBendingProcessNew"/>
    <dgm:cxn modelId="{3F73462D-282A-4CD9-9A73-E646F7E32D7A}" type="presParOf" srcId="{F081081D-2EDC-4D4D-8035-03DBB432AE87}" destId="{683C1ACB-EC92-49E2-AAE4-0A8CE0F9AD9A}" srcOrd="0" destOrd="0" presId="urn:microsoft.com/office/officeart/2016/7/layout/RepeatingBendingProcessNew"/>
    <dgm:cxn modelId="{D0DC3475-BF98-4BB7-8A9A-2A2B059BDA77}" type="presParOf" srcId="{FBD88F1E-5CCE-42D3-A587-C76F35A570BF}" destId="{D2CD3171-B51C-4E09-B388-6EAF002701C1}" srcOrd="6" destOrd="0" presId="urn:microsoft.com/office/officeart/2016/7/layout/RepeatingBendingProcessNew"/>
    <dgm:cxn modelId="{A35EDC94-ABCF-4C42-A995-33AE7F908207}" type="presParOf" srcId="{FBD88F1E-5CCE-42D3-A587-C76F35A570BF}" destId="{E4C7D2A4-432F-4997-8590-2B2E58F97587}" srcOrd="7" destOrd="0" presId="urn:microsoft.com/office/officeart/2016/7/layout/RepeatingBendingProcessNew"/>
    <dgm:cxn modelId="{71D19F2E-A4AC-4E99-A673-DD5489FB3EFA}" type="presParOf" srcId="{E4C7D2A4-432F-4997-8590-2B2E58F97587}" destId="{33F9E8B1-6BB2-45A6-82D4-A2265808AD89}" srcOrd="0" destOrd="0" presId="urn:microsoft.com/office/officeart/2016/7/layout/RepeatingBendingProcessNew"/>
    <dgm:cxn modelId="{BE4C26B3-2731-41F0-8C95-5A49492C7172}" type="presParOf" srcId="{FBD88F1E-5CCE-42D3-A587-C76F35A570BF}" destId="{0D09EFBF-CAE6-47B1-902C-1BB3C3A35A38}" srcOrd="8" destOrd="0" presId="urn:microsoft.com/office/officeart/2016/7/layout/RepeatingBendingProcessNew"/>
    <dgm:cxn modelId="{82B1BE54-5E09-4077-875A-81F2F13A4092}" type="presParOf" srcId="{FBD88F1E-5CCE-42D3-A587-C76F35A570BF}" destId="{9127662E-9BE0-4717-B9C2-7829BC8B7B62}" srcOrd="9" destOrd="0" presId="urn:microsoft.com/office/officeart/2016/7/layout/RepeatingBendingProcessNew"/>
    <dgm:cxn modelId="{31275C2B-D1D2-4BB1-8B11-43383317818D}" type="presParOf" srcId="{9127662E-9BE0-4717-B9C2-7829BC8B7B62}" destId="{0FB81687-E045-42BF-8753-E45E7AE4F884}" srcOrd="0" destOrd="0" presId="urn:microsoft.com/office/officeart/2016/7/layout/RepeatingBendingProcessNew"/>
    <dgm:cxn modelId="{8BF900BD-2286-4783-B443-4AD3BFEB0832}" type="presParOf" srcId="{FBD88F1E-5CCE-42D3-A587-C76F35A570BF}" destId="{F3918773-BAF7-44AE-B373-330BA435B88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D1FBB-4F65-4BC5-A9FF-D976CA8255B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2B99F6-A7F6-4283-9CA2-781C7AA08C35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3A0B19-C089-46A3-A98D-BF3D7340210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Yahoo Finance using Pandas </a:t>
          </a:r>
          <a:r>
            <a:rPr lang="en-US" sz="2500" kern="1200" dirty="0" err="1"/>
            <a:t>DataReader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E4708A45-D395-4E07-88EB-43D2E084777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FDBB70-DE29-47F0-9373-58C763F6F9F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459146-A3CF-4606-9E76-B9B3CDF08BF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Bureau of Labor Statistics for Unemployment Rate (CSV Download)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886A5-7084-48AF-82FF-99F8CC74E193}">
      <dsp:nvSpPr>
        <dsp:cNvPr id="0" name=""/>
        <dsp:cNvSpPr/>
      </dsp:nvSpPr>
      <dsp:spPr>
        <a:xfrm>
          <a:off x="2955815" y="737644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780372"/>
        <a:ext cx="29918" cy="5983"/>
      </dsp:txXfrm>
    </dsp:sp>
    <dsp:sp modelId="{675352BB-AD3C-4AB6-B009-76507FE4871A}">
      <dsp:nvSpPr>
        <dsp:cNvPr id="0" name=""/>
        <dsp:cNvSpPr/>
      </dsp:nvSpPr>
      <dsp:spPr>
        <a:xfrm>
          <a:off x="355990" y="2876"/>
          <a:ext cx="2601625" cy="1560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Pulled SPY and VIX data from pd.datareader and saved to CSV.</a:t>
          </a:r>
        </a:p>
      </dsp:txBody>
      <dsp:txXfrm>
        <a:off x="355990" y="2876"/>
        <a:ext cx="2601625" cy="1560975"/>
      </dsp:txXfrm>
    </dsp:sp>
    <dsp:sp modelId="{2596B30B-7EBB-429B-85AB-36E03508091C}">
      <dsp:nvSpPr>
        <dsp:cNvPr id="0" name=""/>
        <dsp:cNvSpPr/>
      </dsp:nvSpPr>
      <dsp:spPr>
        <a:xfrm>
          <a:off x="1656802" y="1562051"/>
          <a:ext cx="3199998" cy="567773"/>
        </a:xfrm>
        <a:custGeom>
          <a:avLst/>
          <a:gdLst/>
          <a:ahLst/>
          <a:cxnLst/>
          <a:rect l="0" t="0" r="0" b="0"/>
          <a:pathLst>
            <a:path>
              <a:moveTo>
                <a:pt x="3199998" y="0"/>
              </a:moveTo>
              <a:lnTo>
                <a:pt x="3199998" y="300986"/>
              </a:lnTo>
              <a:lnTo>
                <a:pt x="0" y="300986"/>
              </a:lnTo>
              <a:lnTo>
                <a:pt x="0" y="567773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415" y="1842946"/>
        <a:ext cx="162773" cy="5983"/>
      </dsp:txXfrm>
    </dsp:sp>
    <dsp:sp modelId="{3D7A7EC7-63C4-480B-A7F8-3751F4D9A9E8}">
      <dsp:nvSpPr>
        <dsp:cNvPr id="0" name=""/>
        <dsp:cNvSpPr/>
      </dsp:nvSpPr>
      <dsp:spPr>
        <a:xfrm>
          <a:off x="3555988" y="2876"/>
          <a:ext cx="2601625" cy="15609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Renamed and removed columns from both tables.</a:t>
          </a:r>
        </a:p>
      </dsp:txBody>
      <dsp:txXfrm>
        <a:off x="3555988" y="2876"/>
        <a:ext cx="2601625" cy="1560975"/>
      </dsp:txXfrm>
    </dsp:sp>
    <dsp:sp modelId="{F081081D-2EDC-4D4D-8035-03DBB432AE87}">
      <dsp:nvSpPr>
        <dsp:cNvPr id="0" name=""/>
        <dsp:cNvSpPr/>
      </dsp:nvSpPr>
      <dsp:spPr>
        <a:xfrm>
          <a:off x="2955815" y="2896993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2939721"/>
        <a:ext cx="29918" cy="5983"/>
      </dsp:txXfrm>
    </dsp:sp>
    <dsp:sp modelId="{3D1B528B-8595-4F73-A86B-974EED9BBB31}">
      <dsp:nvSpPr>
        <dsp:cNvPr id="0" name=""/>
        <dsp:cNvSpPr/>
      </dsp:nvSpPr>
      <dsp:spPr>
        <a:xfrm>
          <a:off x="355990" y="2162225"/>
          <a:ext cx="2601625" cy="15609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Calculated a rolling 100 Day Moving Average for the SPY and VIX.</a:t>
          </a:r>
        </a:p>
      </dsp:txBody>
      <dsp:txXfrm>
        <a:off x="355990" y="2162225"/>
        <a:ext cx="2601625" cy="1560975"/>
      </dsp:txXfrm>
    </dsp:sp>
    <dsp:sp modelId="{E4C7D2A4-432F-4997-8590-2B2E58F97587}">
      <dsp:nvSpPr>
        <dsp:cNvPr id="0" name=""/>
        <dsp:cNvSpPr/>
      </dsp:nvSpPr>
      <dsp:spPr>
        <a:xfrm>
          <a:off x="1656802" y="3721400"/>
          <a:ext cx="3199998" cy="567773"/>
        </a:xfrm>
        <a:custGeom>
          <a:avLst/>
          <a:gdLst/>
          <a:ahLst/>
          <a:cxnLst/>
          <a:rect l="0" t="0" r="0" b="0"/>
          <a:pathLst>
            <a:path>
              <a:moveTo>
                <a:pt x="3199998" y="0"/>
              </a:moveTo>
              <a:lnTo>
                <a:pt x="3199998" y="300986"/>
              </a:lnTo>
              <a:lnTo>
                <a:pt x="0" y="300986"/>
              </a:lnTo>
              <a:lnTo>
                <a:pt x="0" y="567773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415" y="4002295"/>
        <a:ext cx="162773" cy="5983"/>
      </dsp:txXfrm>
    </dsp:sp>
    <dsp:sp modelId="{D2CD3171-B51C-4E09-B388-6EAF002701C1}">
      <dsp:nvSpPr>
        <dsp:cNvPr id="0" name=""/>
        <dsp:cNvSpPr/>
      </dsp:nvSpPr>
      <dsp:spPr>
        <a:xfrm>
          <a:off x="3555988" y="2162225"/>
          <a:ext cx="2601625" cy="15609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Joined the tables on data and sent to MongoDB</a:t>
          </a:r>
        </a:p>
      </dsp:txBody>
      <dsp:txXfrm>
        <a:off x="3555988" y="2162225"/>
        <a:ext cx="2601625" cy="1560975"/>
      </dsp:txXfrm>
    </dsp:sp>
    <dsp:sp modelId="{9127662E-9BE0-4717-B9C2-7829BC8B7B62}">
      <dsp:nvSpPr>
        <dsp:cNvPr id="0" name=""/>
        <dsp:cNvSpPr/>
      </dsp:nvSpPr>
      <dsp:spPr>
        <a:xfrm>
          <a:off x="2955815" y="5056341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5099069"/>
        <a:ext cx="29918" cy="5983"/>
      </dsp:txXfrm>
    </dsp:sp>
    <dsp:sp modelId="{0D09EFBF-CAE6-47B1-902C-1BB3C3A35A38}">
      <dsp:nvSpPr>
        <dsp:cNvPr id="0" name=""/>
        <dsp:cNvSpPr/>
      </dsp:nvSpPr>
      <dsp:spPr>
        <a:xfrm>
          <a:off x="355990" y="4321574"/>
          <a:ext cx="2601625" cy="15609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Downloaded Unemployment CSV and saved to MongoDB</a:t>
          </a:r>
        </a:p>
      </dsp:txBody>
      <dsp:txXfrm>
        <a:off x="355990" y="4321574"/>
        <a:ext cx="2601625" cy="1560975"/>
      </dsp:txXfrm>
    </dsp:sp>
    <dsp:sp modelId="{F3918773-BAF7-44AE-B373-330BA435B88E}">
      <dsp:nvSpPr>
        <dsp:cNvPr id="0" name=""/>
        <dsp:cNvSpPr/>
      </dsp:nvSpPr>
      <dsp:spPr>
        <a:xfrm>
          <a:off x="3555988" y="4321574"/>
          <a:ext cx="2601625" cy="15609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Extracted from MongoDB and plotted charts to view correlations.</a:t>
          </a:r>
        </a:p>
      </dsp:txBody>
      <dsp:txXfrm>
        <a:off x="3555988" y="4321574"/>
        <a:ext cx="2601625" cy="1560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E7F7-8E10-FF40-B652-4093AF53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AA6C3-93E6-D64B-A1AB-20A2BEF9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9C81-CEB2-AE4E-BDD5-2CC1D06B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373C-753D-4E4A-B903-82ABE9D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3683-A816-E14D-BD29-144A1C95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1157-AE55-3543-BEBC-81351764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7E0D4-B8BF-1B40-B17B-B516ED33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C536-D52F-2449-93ED-4164F7FD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3CD9-2609-AF4A-8444-DDB6A60F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03C-BCAC-C841-814F-6C659638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A2BA5-C154-7E44-B02B-B24EF2EE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4F997-2067-A642-9464-40DB5785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CE71-A8B0-114D-8DB7-FCA250EA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CB34-B450-8B44-9E83-AE0DFDE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2361-3C67-9A4A-8020-7F2741C2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4B41-DD54-6349-BBF8-28204DF1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5EC5-CBF8-704A-9BAE-B83E82FE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9AF2-2906-AC47-B164-EB7CCDF4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A146-DAFF-EE44-B9A7-47589AFF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023B-F9E3-FF49-9181-BDBA087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E39C-CBC6-0D44-B29A-44787ACC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7662-27BC-4C42-9C78-D6D0E427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69539-312B-6440-B762-83B26D4B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369E-D532-8A4A-AE4F-C68C0740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C3CF-842B-D04D-B8FA-CBDC3DE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2DE3-9F48-9648-9B17-390511CC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B49E-40A3-FE43-8566-DF381E4A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6EFBC-957D-424F-BB5A-0C40EB47A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7863-384C-FA48-BB13-A9F1AE6C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F60A-BC51-C840-8D62-F199DCD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B033E-2E5E-3845-BF25-435EE22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CAF0-F3F7-FD4B-8D6D-0E637DAE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38F2-983E-4843-AAD6-7AA53167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A4D5-596F-0E4C-A8E5-CCE925014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1BA5-C95E-544A-82E2-82F1E9103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3CD5B-EDBC-424B-8956-B4B31B3E8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78AB5-6501-1241-B8AD-F94BB68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52718-582E-824C-9279-6260F20C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C04-56AC-4346-AA81-B064760C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5F8-89B4-834B-A6E7-E49562D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941EC-013F-BA48-AA35-FA544CFE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2ABD5-74AF-EB44-802F-19A9C785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5353D-8BB2-1441-BB3A-87741FF6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B5AD5-D531-674A-8A47-69AA39EB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6962F-C708-DE44-871B-F93B6334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FFE6-ADFC-1D40-9D03-519B91CF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093-93A2-134B-92CD-EDF03768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8CB8-9CF4-5549-B719-AFA014C9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8E36B-198E-9044-9CE5-4A88A841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E2C99-76F4-4A4E-B05D-6DECD82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781D-1668-3645-AE7E-ECC9A594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7ACA4-0635-A14D-AC8D-736CB318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9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B038-A25F-3940-9710-62F4F22B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1F9A6-9AFD-B549-AFA8-C5158DF80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7480-3E28-814F-A17C-9333E967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FF0E-E620-7147-BE77-444C0627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69B9E-5E4D-CD43-BDB3-9C9EE58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9B476-B455-A34D-8CA4-20B62CD2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71FC-E6E5-4240-A3EC-887A64B3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510F-8693-AE4C-A007-F84B24B1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9413-FA54-E741-94AD-BFEE51795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B196-69F7-5B49-9E8F-65111842FC3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7CB1-F5F1-4E41-851A-FD2554078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4A9F-C3F4-6646-83C9-C099707AA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77EC9-0B0F-5E41-AEE0-3F232368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Comparison of S&amp;P 500 Volatility Index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3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E3633-B39A-F14C-8334-1BF36DFE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3CB3D-51E8-4C11-BEEA-DFC05111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724001"/>
            <a:ext cx="3930950" cy="24666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56C91A-5074-4644-9490-A83E7447B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662258"/>
            <a:ext cx="3946676" cy="24666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9B4D-0AC2-214C-BBD3-96594C9E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Is the S&amp;P500 (SPY) inversely correlated to the Volatility Index (VIX)?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Is there a correlation between market performance and unemployment rate?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8979B-09BF-C94D-8EFD-87BB3020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7E4597-6D95-4F54-8984-2352551F3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945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9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78D2-3321-2547-80CA-450B9FBC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2007"/>
            <a:ext cx="10515600" cy="1325563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F246-F38F-7A4B-96C5-59BE1F3C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7578"/>
            <a:ext cx="10515600" cy="1734004"/>
          </a:xfrm>
        </p:spPr>
        <p:txBody>
          <a:bodyPr/>
          <a:lstStyle/>
          <a:p>
            <a:r>
              <a:rPr lang="en-US" dirty="0"/>
              <a:t>We worked together to think of different troubleshooting ideas and also had to reformat and reinsert things into MongoDB.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C9D82A-3F8F-704E-BE3A-2341C1A715A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DA735F-D49D-CE43-BDF2-9A0F5C775FC5}"/>
              </a:ext>
            </a:extLst>
          </p:cNvPr>
          <p:cNvSpPr txBox="1">
            <a:spLocks/>
          </p:cNvSpPr>
          <p:nvPr/>
        </p:nvSpPr>
        <p:spPr>
          <a:xfrm>
            <a:off x="838200" y="558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7019C-2BC9-1E46-B355-593595811600}"/>
              </a:ext>
            </a:extLst>
          </p:cNvPr>
          <p:cNvSpPr txBox="1">
            <a:spLocks/>
          </p:cNvSpPr>
          <p:nvPr/>
        </p:nvSpPr>
        <p:spPr>
          <a:xfrm>
            <a:off x="838200" y="1763712"/>
            <a:ext cx="10515600" cy="173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data is readily available so the major challenge was navigating some MongoDB issues.</a:t>
            </a:r>
          </a:p>
        </p:txBody>
      </p:sp>
    </p:spTree>
    <p:extLst>
      <p:ext uri="{BB962C8B-B14F-4D97-AF65-F5344CB8AC3E}">
        <p14:creationId xmlns:p14="http://schemas.microsoft.com/office/powerpoint/2010/main" val="286501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60281-85CE-4A3B-86C3-059CBE61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04E95CA-B388-43D2-9E31-ADA031234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7354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3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2FE11-3E8A-8942-85FF-AF5E5B71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MongDB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B3882B-D9A9-45E9-93DD-FE9C73BF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0" y="2426818"/>
            <a:ext cx="5012711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91F520F-B197-474E-A222-6C64D63E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13" y="2740198"/>
            <a:ext cx="5742687" cy="30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0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BF02-D483-C347-A2BD-3BF23D3B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SPY vs VIX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82F27-B737-4180-B242-F7787050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7" y="790317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6DDB4-E161-E044-940B-D98FB5B7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5" y="742951"/>
            <a:ext cx="4075804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SPY/VIX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Unemployment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65D5-5648-4730-A6B5-745E6D07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CE64-6261-4F42-8F0D-22FEE3E5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6450-CB86-B349-AC1A-0058857B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6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Comparison of S&amp;P 500 Volatility Index</vt:lpstr>
      <vt:lpstr>Hypothesis</vt:lpstr>
      <vt:lpstr>Data Sources</vt:lpstr>
      <vt:lpstr>Solutions</vt:lpstr>
      <vt:lpstr>Process</vt:lpstr>
      <vt:lpstr>MongDB</vt:lpstr>
      <vt:lpstr>SPY vs VIX </vt:lpstr>
      <vt:lpstr>SPY/VIX vs Unemployment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S&amp;P 500 Volatility Index</dc:title>
  <dc:creator>Patrick Matlick</dc:creator>
  <cp:lastModifiedBy>Patrick Matlick</cp:lastModifiedBy>
  <cp:revision>1</cp:revision>
  <dcterms:created xsi:type="dcterms:W3CDTF">2019-01-15T02:48:29Z</dcterms:created>
  <dcterms:modified xsi:type="dcterms:W3CDTF">2019-01-15T02:49:24Z</dcterms:modified>
</cp:coreProperties>
</file>