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9" r:id="rId4"/>
    <p:sldId id="259" r:id="rId5"/>
    <p:sldId id="262" r:id="rId6"/>
    <p:sldId id="263" r:id="rId7"/>
    <p:sldId id="268" r:id="rId8"/>
    <p:sldId id="264" r:id="rId9"/>
    <p:sldId id="265" r:id="rId10"/>
    <p:sldId id="266" r:id="rId11"/>
    <p:sldId id="267"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94AF"/>
    <a:srgbClr val="A284D6"/>
    <a:srgbClr val="84A9D6"/>
    <a:srgbClr val="44546A"/>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7045" autoAdjust="0"/>
  </p:normalViewPr>
  <p:slideViewPr>
    <p:cSldViewPr snapToGrid="0">
      <p:cViewPr varScale="1">
        <p:scale>
          <a:sx n="58" d="100"/>
          <a:sy n="58" d="100"/>
        </p:scale>
        <p:origin x="8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F5E0C-220B-4DAD-809D-89B3267658B8}" type="datetimeFigureOut">
              <a:rPr lang="sv-SE" smtClean="0"/>
              <a:t>2021-02-11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1EEB9-62B8-4EB7-9261-567090B9DEE3}" type="slidenum">
              <a:rPr lang="sv-SE" smtClean="0"/>
              <a:t>‹#›</a:t>
            </a:fld>
            <a:endParaRPr lang="sv-SE"/>
          </a:p>
        </p:txBody>
      </p:sp>
    </p:spTree>
    <p:extLst>
      <p:ext uri="{BB962C8B-B14F-4D97-AF65-F5344CB8AC3E}">
        <p14:creationId xmlns:p14="http://schemas.microsoft.com/office/powerpoint/2010/main" val="1060257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M</a:t>
            </a:r>
          </a:p>
          <a:p>
            <a:endParaRPr lang="en-US" dirty="0"/>
          </a:p>
          <a:p>
            <a:r>
              <a:rPr lang="en-US" dirty="0" err="1"/>
              <a:t>Hållpunkter</a:t>
            </a:r>
            <a:endParaRPr lang="en-US" dirty="0"/>
          </a:p>
          <a:p>
            <a:endParaRPr lang="en-US" dirty="0"/>
          </a:p>
          <a:p>
            <a:r>
              <a:rPr lang="en-US" dirty="0"/>
              <a:t>Good morning and thank you for being here today!</a:t>
            </a:r>
          </a:p>
          <a:p>
            <a:endParaRPr lang="en-US" dirty="0"/>
          </a:p>
          <a:p>
            <a:pPr marL="171450" indent="-171450">
              <a:buFontTx/>
              <a:buChar char="-"/>
            </a:pPr>
            <a:r>
              <a:rPr lang="en-US" dirty="0" err="1"/>
              <a:t>Introduktion</a:t>
            </a:r>
            <a:r>
              <a:rPr lang="en-US" dirty="0"/>
              <a:t> till </a:t>
            </a:r>
            <a:r>
              <a:rPr lang="en-US" dirty="0" err="1"/>
              <a:t>ämnet</a:t>
            </a:r>
            <a:endParaRPr lang="en-US" dirty="0"/>
          </a:p>
          <a:p>
            <a:r>
              <a:rPr lang="en-US" dirty="0"/>
              <a:t>The demand for social sustainability is growing. This has been confirmed</a:t>
            </a:r>
          </a:p>
          <a:p>
            <a:r>
              <a:rPr lang="en-US" dirty="0"/>
              <a:t>by academic literature and by organizations from various industries in Sweden. As a result of this increasing demand, a potential to gain a competitive advantage has emerged for suppliers who perform well within social </a:t>
            </a:r>
            <a:r>
              <a:rPr lang="en-US" dirty="0" err="1"/>
              <a:t>sustainaility</a:t>
            </a:r>
            <a:r>
              <a:rPr lang="en-US" dirty="0"/>
              <a:t>. Most of the </a:t>
            </a:r>
            <a:r>
              <a:rPr lang="en-US" dirty="0" err="1"/>
              <a:t>organisations</a:t>
            </a:r>
            <a:r>
              <a:rPr lang="en-US" dirty="0"/>
              <a:t> we have interviewed during this thesis project expressed that social sustainability achievements could yield a competitive advantage if being managed and communicated well.</a:t>
            </a:r>
          </a:p>
          <a:p>
            <a:endParaRPr lang="en-US" dirty="0"/>
          </a:p>
          <a:p>
            <a:pPr marL="171450" indent="-171450">
              <a:buFontTx/>
              <a:buChar char="-"/>
            </a:pPr>
            <a:r>
              <a:rPr lang="en-US" dirty="0" err="1"/>
              <a:t>Introduktion</a:t>
            </a:r>
            <a:r>
              <a:rPr lang="en-US" dirty="0"/>
              <a:t> av </a:t>
            </a:r>
            <a:r>
              <a:rPr lang="en-US" dirty="0" err="1"/>
              <a:t>oss</a:t>
            </a:r>
            <a:endParaRPr lang="en-US" dirty="0"/>
          </a:p>
          <a:p>
            <a:pPr marL="0" indent="0">
              <a:buFontTx/>
              <a:buNone/>
            </a:pPr>
            <a:r>
              <a:rPr lang="en-US" dirty="0"/>
              <a:t>My name is Mathias Magnerius and my thesis partner’s name is Adam Kjellberg. We will present our thesis called “The 6Ts of social sustainability communication”, a project we have done on behalf of Essity, a Swedish hygiene and health company with global presence.</a:t>
            </a:r>
          </a:p>
        </p:txBody>
      </p:sp>
      <p:sp>
        <p:nvSpPr>
          <p:cNvPr id="4" name="Platshållare för bildnummer 3"/>
          <p:cNvSpPr>
            <a:spLocks noGrp="1"/>
          </p:cNvSpPr>
          <p:nvPr>
            <p:ph type="sldNum" sz="quarter" idx="5"/>
          </p:nvPr>
        </p:nvSpPr>
        <p:spPr/>
        <p:txBody>
          <a:bodyPr/>
          <a:lstStyle/>
          <a:p>
            <a:fld id="{D321EEB9-62B8-4EB7-9261-567090B9DEE3}" type="slidenum">
              <a:rPr lang="sv-SE" smtClean="0"/>
              <a:t>1</a:t>
            </a:fld>
            <a:endParaRPr lang="sv-SE"/>
          </a:p>
        </p:txBody>
      </p:sp>
    </p:spTree>
    <p:extLst>
      <p:ext uri="{BB962C8B-B14F-4D97-AF65-F5344CB8AC3E}">
        <p14:creationId xmlns:p14="http://schemas.microsoft.com/office/powerpoint/2010/main" val="533614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10</a:t>
            </a:fld>
            <a:endParaRPr lang="sv-SE"/>
          </a:p>
        </p:txBody>
      </p:sp>
    </p:spTree>
    <p:extLst>
      <p:ext uri="{BB962C8B-B14F-4D97-AF65-F5344CB8AC3E}">
        <p14:creationId xmlns:p14="http://schemas.microsoft.com/office/powerpoint/2010/main" val="94180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11</a:t>
            </a:fld>
            <a:endParaRPr lang="sv-SE"/>
          </a:p>
        </p:txBody>
      </p:sp>
    </p:spTree>
    <p:extLst>
      <p:ext uri="{BB962C8B-B14F-4D97-AF65-F5344CB8AC3E}">
        <p14:creationId xmlns:p14="http://schemas.microsoft.com/office/powerpoint/2010/main" val="7936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2</a:t>
            </a:fld>
            <a:endParaRPr lang="sv-SE"/>
          </a:p>
        </p:txBody>
      </p:sp>
    </p:spTree>
    <p:extLst>
      <p:ext uri="{BB962C8B-B14F-4D97-AF65-F5344CB8AC3E}">
        <p14:creationId xmlns:p14="http://schemas.microsoft.com/office/powerpoint/2010/main" val="198590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3</a:t>
            </a:fld>
            <a:endParaRPr lang="sv-SE"/>
          </a:p>
        </p:txBody>
      </p:sp>
    </p:spTree>
    <p:extLst>
      <p:ext uri="{BB962C8B-B14F-4D97-AF65-F5344CB8AC3E}">
        <p14:creationId xmlns:p14="http://schemas.microsoft.com/office/powerpoint/2010/main" val="310768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4</a:t>
            </a:fld>
            <a:endParaRPr lang="sv-SE"/>
          </a:p>
        </p:txBody>
      </p:sp>
    </p:spTree>
    <p:extLst>
      <p:ext uri="{BB962C8B-B14F-4D97-AF65-F5344CB8AC3E}">
        <p14:creationId xmlns:p14="http://schemas.microsoft.com/office/powerpoint/2010/main" val="276463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5</a:t>
            </a:fld>
            <a:endParaRPr lang="sv-SE"/>
          </a:p>
        </p:txBody>
      </p:sp>
    </p:spTree>
    <p:extLst>
      <p:ext uri="{BB962C8B-B14F-4D97-AF65-F5344CB8AC3E}">
        <p14:creationId xmlns:p14="http://schemas.microsoft.com/office/powerpoint/2010/main" val="1322511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6</a:t>
            </a:fld>
            <a:endParaRPr lang="sv-SE"/>
          </a:p>
        </p:txBody>
      </p:sp>
    </p:spTree>
    <p:extLst>
      <p:ext uri="{BB962C8B-B14F-4D97-AF65-F5344CB8AC3E}">
        <p14:creationId xmlns:p14="http://schemas.microsoft.com/office/powerpoint/2010/main" val="2423570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7</a:t>
            </a:fld>
            <a:endParaRPr lang="sv-SE"/>
          </a:p>
        </p:txBody>
      </p:sp>
    </p:spTree>
    <p:extLst>
      <p:ext uri="{BB962C8B-B14F-4D97-AF65-F5344CB8AC3E}">
        <p14:creationId xmlns:p14="http://schemas.microsoft.com/office/powerpoint/2010/main" val="784496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8</a:t>
            </a:fld>
            <a:endParaRPr lang="sv-SE"/>
          </a:p>
        </p:txBody>
      </p:sp>
    </p:spTree>
    <p:extLst>
      <p:ext uri="{BB962C8B-B14F-4D97-AF65-F5344CB8AC3E}">
        <p14:creationId xmlns:p14="http://schemas.microsoft.com/office/powerpoint/2010/main" val="88676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A</a:t>
            </a:r>
          </a:p>
          <a:p>
            <a:endParaRPr lang="en-US" dirty="0"/>
          </a:p>
          <a:p>
            <a:r>
              <a:rPr lang="en-US" dirty="0" err="1"/>
              <a:t>Hållpunkter</a:t>
            </a:r>
            <a:endParaRPr lang="en-US" dirty="0"/>
          </a:p>
          <a:p>
            <a:endParaRPr lang="en-US" dirty="0"/>
          </a:p>
          <a:p>
            <a:pPr marL="171450" indent="-171450">
              <a:buFontTx/>
              <a:buChar char="-"/>
            </a:pPr>
            <a:r>
              <a:rPr lang="en-US" dirty="0" err="1"/>
              <a:t>Generell</a:t>
            </a:r>
            <a:r>
              <a:rPr lang="en-US" dirty="0"/>
              <a:t> </a:t>
            </a:r>
            <a:r>
              <a:rPr lang="en-US" dirty="0" err="1"/>
              <a:t>beskrvining</a:t>
            </a:r>
            <a:r>
              <a:rPr lang="en-US" dirty="0"/>
              <a:t> av sustainability </a:t>
            </a:r>
            <a:r>
              <a:rPr lang="en-US" dirty="0" err="1"/>
              <a:t>inkl</a:t>
            </a:r>
            <a:r>
              <a:rPr lang="en-US" dirty="0"/>
              <a:t>. </a:t>
            </a:r>
            <a:r>
              <a:rPr lang="en-US" dirty="0" err="1"/>
              <a:t>Bruntland</a:t>
            </a:r>
            <a:endParaRPr lang="en-US" dirty="0"/>
          </a:p>
          <a:p>
            <a:pPr marL="171450" indent="-171450">
              <a:buFontTx/>
              <a:buChar char="-"/>
            </a:pPr>
            <a:r>
              <a:rPr lang="en-US" dirty="0" err="1"/>
              <a:t>Mycket</a:t>
            </a:r>
            <a:r>
              <a:rPr lang="en-US" dirty="0"/>
              <a:t> focus </a:t>
            </a:r>
            <a:r>
              <a:rPr lang="en-US" dirty="0" err="1"/>
              <a:t>på</a:t>
            </a:r>
            <a:r>
              <a:rPr lang="en-US" dirty="0"/>
              <a:t> </a:t>
            </a:r>
            <a:r>
              <a:rPr lang="en-US" dirty="0" err="1"/>
              <a:t>ekonomi</a:t>
            </a:r>
            <a:r>
              <a:rPr lang="en-US" dirty="0"/>
              <a:t> </a:t>
            </a:r>
            <a:r>
              <a:rPr lang="en-US" dirty="0" err="1"/>
              <a:t>och</a:t>
            </a:r>
            <a:r>
              <a:rPr lang="en-US" dirty="0"/>
              <a:t> </a:t>
            </a:r>
            <a:r>
              <a:rPr lang="en-US" dirty="0" err="1"/>
              <a:t>miljö</a:t>
            </a:r>
            <a:r>
              <a:rPr lang="en-US" dirty="0"/>
              <a:t> </a:t>
            </a:r>
            <a:r>
              <a:rPr lang="en-US" dirty="0" err="1"/>
              <a:t>tidigare</a:t>
            </a:r>
            <a:r>
              <a:rPr lang="en-US" dirty="0"/>
              <a:t> men nu </a:t>
            </a:r>
            <a:r>
              <a:rPr lang="en-US" dirty="0" err="1"/>
              <a:t>ett</a:t>
            </a:r>
            <a:r>
              <a:rPr lang="en-US" dirty="0"/>
              <a:t> </a:t>
            </a:r>
            <a:r>
              <a:rPr lang="en-US" dirty="0" err="1"/>
              <a:t>skifte</a:t>
            </a:r>
            <a:r>
              <a:rPr lang="en-US" dirty="0"/>
              <a:t> </a:t>
            </a:r>
            <a:r>
              <a:rPr lang="en-US" dirty="0" err="1"/>
              <a:t>i</a:t>
            </a:r>
            <a:r>
              <a:rPr lang="en-US" dirty="0"/>
              <a:t> focus</a:t>
            </a:r>
          </a:p>
          <a:p>
            <a:pPr marL="171450" indent="-171450">
              <a:buFontTx/>
              <a:buChar char="-"/>
            </a:pPr>
            <a:r>
              <a:rPr lang="en-US" dirty="0" err="1"/>
              <a:t>Fördelarna</a:t>
            </a:r>
            <a:r>
              <a:rPr lang="en-US" dirty="0"/>
              <a:t> </a:t>
            </a:r>
            <a:r>
              <a:rPr lang="en-US" dirty="0" err="1"/>
              <a:t>är</a:t>
            </a:r>
            <a:r>
              <a:rPr lang="en-US" dirty="0"/>
              <a:t> </a:t>
            </a:r>
            <a:r>
              <a:rPr lang="en-US" dirty="0" err="1"/>
              <a:t>mångfaldiga</a:t>
            </a:r>
            <a:r>
              <a:rPr lang="en-US" dirty="0"/>
              <a:t>, </a:t>
            </a:r>
            <a:r>
              <a:rPr lang="en-US" dirty="0" err="1"/>
              <a:t>internt</a:t>
            </a:r>
            <a:r>
              <a:rPr lang="en-US" dirty="0"/>
              <a:t> </a:t>
            </a:r>
            <a:r>
              <a:rPr lang="en-US" dirty="0" err="1"/>
              <a:t>och</a:t>
            </a:r>
            <a:r>
              <a:rPr lang="en-US" dirty="0"/>
              <a:t> </a:t>
            </a:r>
            <a:r>
              <a:rPr lang="en-US" dirty="0" err="1"/>
              <a:t>externt</a:t>
            </a:r>
            <a:endParaRPr lang="en-US" dirty="0"/>
          </a:p>
          <a:p>
            <a:pPr marL="171450" indent="-171450">
              <a:buFontTx/>
              <a:buChar char="-"/>
            </a:pPr>
            <a:r>
              <a:rPr lang="en-US" dirty="0" err="1"/>
              <a:t>Konkurrensfördel</a:t>
            </a:r>
            <a:r>
              <a:rPr lang="en-US" dirty="0"/>
              <a:t> </a:t>
            </a:r>
            <a:r>
              <a:rPr lang="en-US" dirty="0" err="1"/>
              <a:t>i</a:t>
            </a:r>
            <a:r>
              <a:rPr lang="en-US" dirty="0"/>
              <a:t> </a:t>
            </a:r>
            <a:r>
              <a:rPr lang="en-US" dirty="0" err="1"/>
              <a:t>ökande</a:t>
            </a:r>
            <a:r>
              <a:rPr lang="en-US" dirty="0"/>
              <a:t> grad</a:t>
            </a:r>
          </a:p>
        </p:txBody>
      </p:sp>
      <p:sp>
        <p:nvSpPr>
          <p:cNvPr id="4" name="Platshållare för bildnummer 3"/>
          <p:cNvSpPr>
            <a:spLocks noGrp="1"/>
          </p:cNvSpPr>
          <p:nvPr>
            <p:ph type="sldNum" sz="quarter" idx="5"/>
          </p:nvPr>
        </p:nvSpPr>
        <p:spPr/>
        <p:txBody>
          <a:bodyPr/>
          <a:lstStyle/>
          <a:p>
            <a:fld id="{D321EEB9-62B8-4EB7-9261-567090B9DEE3}" type="slidenum">
              <a:rPr lang="sv-SE" smtClean="0"/>
              <a:t>9</a:t>
            </a:fld>
            <a:endParaRPr lang="sv-SE"/>
          </a:p>
        </p:txBody>
      </p:sp>
    </p:spTree>
    <p:extLst>
      <p:ext uri="{BB962C8B-B14F-4D97-AF65-F5344CB8AC3E}">
        <p14:creationId xmlns:p14="http://schemas.microsoft.com/office/powerpoint/2010/main" val="3346901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78AE74A-EA6F-4632-9E48-856B298DED97}"/>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CCEF1610-AE6D-48FF-B57F-C4A5AFC58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7BF27A32-8B4C-4DAF-A45F-4CF014A98072}"/>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5" name="Platshållare för sidfot 4">
            <a:extLst>
              <a:ext uri="{FF2B5EF4-FFF2-40B4-BE49-F238E27FC236}">
                <a16:creationId xmlns:a16="http://schemas.microsoft.com/office/drawing/2014/main" id="{8A9A054D-61C4-42E9-A802-ECAAEBF7615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7B65974C-DFFA-453B-B7A2-7CFAAA35468F}"/>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203382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4B03C7-C978-4D1F-B0D4-546D9312A9B7}"/>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59A2D449-F10D-40BB-BC36-38224CA4D21A}"/>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3AF6A5CC-77D5-4D77-93E2-C5D8207BA708}"/>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5" name="Platshållare för sidfot 4">
            <a:extLst>
              <a:ext uri="{FF2B5EF4-FFF2-40B4-BE49-F238E27FC236}">
                <a16:creationId xmlns:a16="http://schemas.microsoft.com/office/drawing/2014/main" id="{403081FD-EC56-4F94-8218-725C567BFF7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55A45BCE-2133-42C3-A76F-851F091CFFE3}"/>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151174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A6AE31B8-03F0-4C62-AB24-0423A9642323}"/>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C2A3AA12-9E2E-412F-A154-960CADAD5460}"/>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2CDD5CE4-7E84-495B-BE98-DBC2E8A3054B}"/>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5" name="Platshållare för sidfot 4">
            <a:extLst>
              <a:ext uri="{FF2B5EF4-FFF2-40B4-BE49-F238E27FC236}">
                <a16:creationId xmlns:a16="http://schemas.microsoft.com/office/drawing/2014/main" id="{D12A76F8-34B8-446A-AC02-9A876214D27F}"/>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23B22CFA-E0BA-44B7-A555-C36542B92B16}"/>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238873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FA773D3-379B-4A97-95B3-11D223A6C30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2A77BD71-3104-454C-9959-EF3ABB2DCF9C}"/>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D2EDF55-D8C9-4072-BA1F-5892582FBDCD}"/>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5" name="Platshållare för sidfot 4">
            <a:extLst>
              <a:ext uri="{FF2B5EF4-FFF2-40B4-BE49-F238E27FC236}">
                <a16:creationId xmlns:a16="http://schemas.microsoft.com/office/drawing/2014/main" id="{74589BB8-0883-4C29-91FE-7439B0A47D5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5A9B0A2A-C19A-47CB-8D0A-140799FED3F2}"/>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419271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0D5156-5BAF-46B6-A5CB-DD9CF85BCA75}"/>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6AD87F08-BFC8-49E1-935F-BC9EAE100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19962F04-63FD-4E14-A354-8E1AC7A502F4}"/>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5" name="Platshållare för sidfot 4">
            <a:extLst>
              <a:ext uri="{FF2B5EF4-FFF2-40B4-BE49-F238E27FC236}">
                <a16:creationId xmlns:a16="http://schemas.microsoft.com/office/drawing/2014/main" id="{FA71225C-A572-4A45-AE17-9711925811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6B5ADFD1-146A-41D7-B4FF-208F20E132DE}"/>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374666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E7E1948-E487-459F-84B6-29D4D4F05E81}"/>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65F2F15C-3BEB-43F2-A50B-89799E30CECF}"/>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3EB920B1-D5D4-4E9D-91AF-5060472F1483}"/>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20ED94CF-8A53-49F3-B889-4AC4B5FC84D3}"/>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6" name="Platshållare för sidfot 5">
            <a:extLst>
              <a:ext uri="{FF2B5EF4-FFF2-40B4-BE49-F238E27FC236}">
                <a16:creationId xmlns:a16="http://schemas.microsoft.com/office/drawing/2014/main" id="{F8342105-127B-4814-8544-7C819D8AE8CC}"/>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3D1AAED-587D-4F8D-9C4C-CB5272F3559C}"/>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424546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A5692D0-1CE8-4E40-854B-DA22A74F16B5}"/>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57E65566-ACCE-4942-8865-F6FC169E91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EA108DC0-1601-4ABD-A011-5B89FDB8E480}"/>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3663DF72-E82F-4C46-8E3F-EC4E957B4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167AB3D3-5272-4570-BBA5-3C442BBFD669}"/>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7F04E01F-EB39-46B3-B531-417548548CBA}"/>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8" name="Platshållare för sidfot 7">
            <a:extLst>
              <a:ext uri="{FF2B5EF4-FFF2-40B4-BE49-F238E27FC236}">
                <a16:creationId xmlns:a16="http://schemas.microsoft.com/office/drawing/2014/main" id="{94DC1D1F-4428-4BED-A502-3E049B8ED566}"/>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F793F49B-5E90-4340-9CDB-173FBA7A8A19}"/>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400838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B18689B-7FD9-487D-86F4-1C6580D3CC78}"/>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BC637C97-64CE-479A-95C1-02E5D0AC4566}"/>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4" name="Platshållare för sidfot 3">
            <a:extLst>
              <a:ext uri="{FF2B5EF4-FFF2-40B4-BE49-F238E27FC236}">
                <a16:creationId xmlns:a16="http://schemas.microsoft.com/office/drawing/2014/main" id="{536B545D-20FA-4CAD-879B-4588A067C912}"/>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C44A3A81-4F65-4A73-8F98-17BA24DE10C0}"/>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411681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45D2FF3-D320-4621-B62D-C1C12B69C737}"/>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3" name="Platshållare för sidfot 2">
            <a:extLst>
              <a:ext uri="{FF2B5EF4-FFF2-40B4-BE49-F238E27FC236}">
                <a16:creationId xmlns:a16="http://schemas.microsoft.com/office/drawing/2014/main" id="{87216FB3-25F8-441A-8060-39301619CE2D}"/>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34D1E364-FF37-46DC-8F3F-D89EE051442A}"/>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3358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40EFA7D-00F3-4EEF-9087-CA8140CB488F}"/>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E32C6B8D-21A5-40C0-95DD-061424CF0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5F78B0FC-D16F-45BC-9240-EA4684A2E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95DC29CC-4807-43CE-A77A-3264C6DFE8AB}"/>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6" name="Platshållare för sidfot 5">
            <a:extLst>
              <a:ext uri="{FF2B5EF4-FFF2-40B4-BE49-F238E27FC236}">
                <a16:creationId xmlns:a16="http://schemas.microsoft.com/office/drawing/2014/main" id="{763FD85E-615A-4248-A011-7BE402EB91A4}"/>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24EC6FD6-C000-456C-9D7B-144EF3B3A7F4}"/>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107373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CD0453E-485A-4A89-A4CE-19A579A7E703}"/>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7BE8D89E-741B-48F7-935D-3E43D5C69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7F546C86-9C34-4903-8BEF-9BFD0EE9C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95BBF882-20A0-40AC-B470-078C98F2D928}"/>
              </a:ext>
            </a:extLst>
          </p:cNvPr>
          <p:cNvSpPr>
            <a:spLocks noGrp="1"/>
          </p:cNvSpPr>
          <p:nvPr>
            <p:ph type="dt" sz="half" idx="10"/>
          </p:nvPr>
        </p:nvSpPr>
        <p:spPr/>
        <p:txBody>
          <a:bodyPr/>
          <a:lstStyle/>
          <a:p>
            <a:fld id="{86BB3029-E2C9-4659-B918-92A4C7B931D6}" type="datetimeFigureOut">
              <a:rPr lang="sv-SE" smtClean="0"/>
              <a:t>2021-02-11</a:t>
            </a:fld>
            <a:endParaRPr lang="sv-SE"/>
          </a:p>
        </p:txBody>
      </p:sp>
      <p:sp>
        <p:nvSpPr>
          <p:cNvPr id="6" name="Platshållare för sidfot 5">
            <a:extLst>
              <a:ext uri="{FF2B5EF4-FFF2-40B4-BE49-F238E27FC236}">
                <a16:creationId xmlns:a16="http://schemas.microsoft.com/office/drawing/2014/main" id="{2CE30630-0560-4E0D-976B-EC3470C71413}"/>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FE7A3A83-E3D1-4278-B544-98DEE7BEB014}"/>
              </a:ext>
            </a:extLst>
          </p:cNvPr>
          <p:cNvSpPr>
            <a:spLocks noGrp="1"/>
          </p:cNvSpPr>
          <p:nvPr>
            <p:ph type="sldNum" sz="quarter" idx="12"/>
          </p:nvPr>
        </p:nvSpPr>
        <p:spPr/>
        <p:txBody>
          <a:bodyPr/>
          <a:lstStyle/>
          <a:p>
            <a:fld id="{22F4AE51-38C7-4A72-83C3-CCD495498B18}" type="slidenum">
              <a:rPr lang="sv-SE" smtClean="0"/>
              <a:t>‹#›</a:t>
            </a:fld>
            <a:endParaRPr lang="sv-SE"/>
          </a:p>
        </p:txBody>
      </p:sp>
    </p:spTree>
    <p:extLst>
      <p:ext uri="{BB962C8B-B14F-4D97-AF65-F5344CB8AC3E}">
        <p14:creationId xmlns:p14="http://schemas.microsoft.com/office/powerpoint/2010/main" val="326621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33FA609F-ADF5-4A8D-9529-42BE21B7E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3456E123-0655-450E-AB25-91C9089B1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37EA110-AF0D-4B7D-8D76-F750616D4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B3029-E2C9-4659-B918-92A4C7B931D6}" type="datetimeFigureOut">
              <a:rPr lang="sv-SE" smtClean="0"/>
              <a:t>2021-02-11</a:t>
            </a:fld>
            <a:endParaRPr lang="sv-SE"/>
          </a:p>
        </p:txBody>
      </p:sp>
      <p:sp>
        <p:nvSpPr>
          <p:cNvPr id="5" name="Platshållare för sidfot 4">
            <a:extLst>
              <a:ext uri="{FF2B5EF4-FFF2-40B4-BE49-F238E27FC236}">
                <a16:creationId xmlns:a16="http://schemas.microsoft.com/office/drawing/2014/main" id="{89A0692F-BB39-49B4-AF1D-5FAEA532A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3F430DFF-DA57-429A-9F89-6040E4B13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4AE51-38C7-4A72-83C3-CCD495498B18}" type="slidenum">
              <a:rPr lang="sv-SE" smtClean="0"/>
              <a:t>‹#›</a:t>
            </a:fld>
            <a:endParaRPr lang="sv-SE"/>
          </a:p>
        </p:txBody>
      </p:sp>
    </p:spTree>
    <p:extLst>
      <p:ext uri="{BB962C8B-B14F-4D97-AF65-F5344CB8AC3E}">
        <p14:creationId xmlns:p14="http://schemas.microsoft.com/office/powerpoint/2010/main" val="1317340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2BA454-0033-46E9-A4AC-51812FBA59B1}"/>
              </a:ext>
            </a:extLst>
          </p:cNvPr>
          <p:cNvSpPr>
            <a:spLocks noGrp="1"/>
          </p:cNvSpPr>
          <p:nvPr>
            <p:ph type="ctrTitle"/>
          </p:nvPr>
        </p:nvSpPr>
        <p:spPr>
          <a:xfrm>
            <a:off x="1524000" y="238065"/>
            <a:ext cx="9144000" cy="2387600"/>
          </a:xfrm>
        </p:spPr>
        <p:txBody>
          <a:bodyPr>
            <a:noAutofit/>
          </a:bodyPr>
          <a:lstStyle/>
          <a:p>
            <a:pPr algn="l"/>
            <a:r>
              <a:rPr lang="sv-SE" sz="5000" b="1" dirty="0">
                <a:solidFill>
                  <a:schemeClr val="bg1"/>
                </a:solidFill>
                <a:latin typeface="Avenir Next LT Pro Light" panose="020B0304020202020204" pitchFamily="34" charset="0"/>
              </a:rPr>
              <a:t>The </a:t>
            </a:r>
            <a:r>
              <a:rPr lang="sv-SE" sz="5000" b="1" dirty="0" err="1">
                <a:solidFill>
                  <a:schemeClr val="bg1"/>
                </a:solidFill>
                <a:latin typeface="Avenir Next LT Pro Light" panose="020B0304020202020204" pitchFamily="34" charset="0"/>
              </a:rPr>
              <a:t>Battle</a:t>
            </a:r>
            <a:r>
              <a:rPr lang="sv-SE" sz="5000" b="1" dirty="0">
                <a:solidFill>
                  <a:schemeClr val="bg1"/>
                </a:solidFill>
                <a:latin typeface="Avenir Next LT Pro Light" panose="020B0304020202020204" pitchFamily="34" charset="0"/>
              </a:rPr>
              <a:t> </a:t>
            </a:r>
            <a:r>
              <a:rPr lang="sv-SE" sz="5000" b="1" dirty="0" err="1">
                <a:solidFill>
                  <a:schemeClr val="bg1"/>
                </a:solidFill>
                <a:latin typeface="Avenir Next LT Pro Light" panose="020B0304020202020204" pitchFamily="34" charset="0"/>
              </a:rPr>
              <a:t>of</a:t>
            </a:r>
            <a:r>
              <a:rPr lang="sv-SE" sz="5000" b="1" dirty="0">
                <a:solidFill>
                  <a:schemeClr val="bg1"/>
                </a:solidFill>
                <a:latin typeface="Avenir Next LT Pro Light" panose="020B0304020202020204" pitchFamily="34" charset="0"/>
              </a:rPr>
              <a:t> </a:t>
            </a:r>
            <a:r>
              <a:rPr lang="sv-SE" sz="5000" b="1" dirty="0" err="1">
                <a:solidFill>
                  <a:schemeClr val="bg1"/>
                </a:solidFill>
                <a:latin typeface="Avenir Next LT Pro Light" panose="020B0304020202020204" pitchFamily="34" charset="0"/>
              </a:rPr>
              <a:t>Neighbourhoods</a:t>
            </a:r>
            <a:endParaRPr lang="sv-SE" sz="5000" b="1" dirty="0">
              <a:solidFill>
                <a:schemeClr val="bg1"/>
              </a:solidFill>
              <a:latin typeface="Avenir Next LT Pro Light" panose="020B0304020202020204" pitchFamily="34" charset="0"/>
            </a:endParaRPr>
          </a:p>
        </p:txBody>
      </p:sp>
      <p:sp>
        <p:nvSpPr>
          <p:cNvPr id="3" name="Underrubrik 2">
            <a:extLst>
              <a:ext uri="{FF2B5EF4-FFF2-40B4-BE49-F238E27FC236}">
                <a16:creationId xmlns:a16="http://schemas.microsoft.com/office/drawing/2014/main" id="{ED7AC9E2-12BA-46E0-8AC4-595FCF3D1C64}"/>
              </a:ext>
            </a:extLst>
          </p:cNvPr>
          <p:cNvSpPr>
            <a:spLocks noGrp="1"/>
          </p:cNvSpPr>
          <p:nvPr>
            <p:ph type="subTitle" idx="1"/>
          </p:nvPr>
        </p:nvSpPr>
        <p:spPr>
          <a:xfrm>
            <a:off x="1524000" y="2774157"/>
            <a:ext cx="9144000" cy="1655762"/>
          </a:xfrm>
        </p:spPr>
        <p:txBody>
          <a:bodyPr/>
          <a:lstStyle/>
          <a:p>
            <a:pPr algn="l"/>
            <a:r>
              <a:rPr lang="sv-SE" dirty="0" err="1">
                <a:solidFill>
                  <a:schemeClr val="bg1"/>
                </a:solidFill>
                <a:latin typeface="Avenir Next LT Pro Light" panose="020B0304020202020204" pitchFamily="34" charset="0"/>
              </a:rPr>
              <a:t>Applied</a:t>
            </a:r>
            <a:r>
              <a:rPr lang="sv-SE" dirty="0">
                <a:solidFill>
                  <a:schemeClr val="bg1"/>
                </a:solidFill>
                <a:latin typeface="Avenir Next LT Pro Light" panose="020B0304020202020204" pitchFamily="34" charset="0"/>
              </a:rPr>
              <a:t> Data Science </a:t>
            </a:r>
            <a:r>
              <a:rPr lang="sv-SE" dirty="0" err="1">
                <a:solidFill>
                  <a:schemeClr val="bg1"/>
                </a:solidFill>
                <a:latin typeface="Avenir Next LT Pro Light" panose="020B0304020202020204" pitchFamily="34" charset="0"/>
              </a:rPr>
              <a:t>Capstone</a:t>
            </a:r>
            <a:endParaRPr lang="sv-SE" dirty="0">
              <a:solidFill>
                <a:schemeClr val="bg1"/>
              </a:solidFill>
              <a:latin typeface="Avenir Next LT Pro Light" panose="020B0304020202020204" pitchFamily="34" charset="0"/>
            </a:endParaRPr>
          </a:p>
        </p:txBody>
      </p:sp>
      <p:sp>
        <p:nvSpPr>
          <p:cNvPr id="4" name="Rektangel 3">
            <a:extLst>
              <a:ext uri="{FF2B5EF4-FFF2-40B4-BE49-F238E27FC236}">
                <a16:creationId xmlns:a16="http://schemas.microsoft.com/office/drawing/2014/main" id="{5854A6D2-B149-4101-8459-97AF8B7C9085}"/>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ktangel 4">
            <a:extLst>
              <a:ext uri="{FF2B5EF4-FFF2-40B4-BE49-F238E27FC236}">
                <a16:creationId xmlns:a16="http://schemas.microsoft.com/office/drawing/2014/main" id="{42297A84-B0D2-4A69-998B-E16845932B7A}"/>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rgbClr val="A284D6"/>
              </a:solidFill>
            </a:endParaRPr>
          </a:p>
        </p:txBody>
      </p:sp>
      <p:sp>
        <p:nvSpPr>
          <p:cNvPr id="8" name="textruta 7">
            <a:extLst>
              <a:ext uri="{FF2B5EF4-FFF2-40B4-BE49-F238E27FC236}">
                <a16:creationId xmlns:a16="http://schemas.microsoft.com/office/drawing/2014/main" id="{BA10F2B1-FEF3-4C35-A991-D7A2CB8789D9}"/>
              </a:ext>
            </a:extLst>
          </p:cNvPr>
          <p:cNvSpPr txBox="1"/>
          <p:nvPr/>
        </p:nvSpPr>
        <p:spPr>
          <a:xfrm>
            <a:off x="1524000" y="3807401"/>
            <a:ext cx="6327630" cy="492443"/>
          </a:xfrm>
          <a:prstGeom prst="rect">
            <a:avLst/>
          </a:prstGeom>
          <a:noFill/>
        </p:spPr>
        <p:txBody>
          <a:bodyPr wrap="none" rtlCol="0">
            <a:spAutoFit/>
          </a:bodyPr>
          <a:lstStyle/>
          <a:p>
            <a:r>
              <a:rPr lang="sv-SE" sz="2600" b="1" dirty="0">
                <a:solidFill>
                  <a:schemeClr val="bg1"/>
                </a:solidFill>
                <a:latin typeface="Avenir Next LT Pro Light" panose="020B0304020202020204" pitchFamily="34" charset="0"/>
              </a:rPr>
              <a:t>IBM </a:t>
            </a:r>
            <a:r>
              <a:rPr lang="sv-SE" sz="2600" b="1" dirty="0" err="1">
                <a:solidFill>
                  <a:schemeClr val="bg1"/>
                </a:solidFill>
                <a:latin typeface="Avenir Next LT Pro Light" panose="020B0304020202020204" pitchFamily="34" charset="0"/>
              </a:rPr>
              <a:t>Professional</a:t>
            </a:r>
            <a:r>
              <a:rPr lang="sv-SE" sz="2600" b="1" dirty="0">
                <a:solidFill>
                  <a:schemeClr val="bg1"/>
                </a:solidFill>
                <a:latin typeface="Avenir Next LT Pro Light" panose="020B0304020202020204" pitchFamily="34" charset="0"/>
              </a:rPr>
              <a:t> Data Science </a:t>
            </a:r>
            <a:r>
              <a:rPr lang="sv-SE" sz="2600" b="1" dirty="0" err="1">
                <a:solidFill>
                  <a:schemeClr val="bg1"/>
                </a:solidFill>
                <a:latin typeface="Avenir Next LT Pro Light" panose="020B0304020202020204" pitchFamily="34" charset="0"/>
              </a:rPr>
              <a:t>Certificate</a:t>
            </a:r>
            <a:endParaRPr lang="sv-SE" sz="2600" i="1"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376472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a:extLst>
              <a:ext uri="{FF2B5EF4-FFF2-40B4-BE49-F238E27FC236}">
                <a16:creationId xmlns:a16="http://schemas.microsoft.com/office/drawing/2014/main" id="{BA5AD836-A182-44F8-A7A4-68D2404C9280}"/>
              </a:ext>
            </a:extLst>
          </p:cNvPr>
          <p:cNvSpPr txBox="1"/>
          <p:nvPr/>
        </p:nvSpPr>
        <p:spPr>
          <a:xfrm>
            <a:off x="1739047" y="1582340"/>
            <a:ext cx="8713905" cy="3693319"/>
          </a:xfrm>
          <a:prstGeom prst="rect">
            <a:avLst/>
          </a:prstGeom>
          <a:noFill/>
        </p:spPr>
        <p:txBody>
          <a:bodyPr wrap="square" rtlCol="0">
            <a:spAutoFit/>
          </a:bodyPr>
          <a:lstStyle/>
          <a:p>
            <a:r>
              <a:rPr lang="en-US" i="1" dirty="0">
                <a:solidFill>
                  <a:schemeClr val="bg1"/>
                </a:solidFill>
              </a:rPr>
              <a:t>“East Harlem is the Manhattan neighborhood with the least pizza restaurants and therefore the recommendation for </a:t>
            </a:r>
            <a:r>
              <a:rPr lang="en-US" i="1" dirty="0" err="1">
                <a:solidFill>
                  <a:schemeClr val="bg1"/>
                </a:solidFill>
              </a:rPr>
              <a:t>SwePizz</a:t>
            </a:r>
            <a:r>
              <a:rPr lang="en-US" i="1" dirty="0">
                <a:solidFill>
                  <a:schemeClr val="bg1"/>
                </a:solidFill>
              </a:rPr>
              <a:t> will be to establish there.  In addition, the low number of pizza restaurants in East Harlem, the location is also known for its diverse food culture with influences from around the world (according to Wikipedia). </a:t>
            </a:r>
            <a:r>
              <a:rPr lang="en-US" i="1" dirty="0" err="1">
                <a:solidFill>
                  <a:schemeClr val="bg1"/>
                </a:solidFill>
              </a:rPr>
              <a:t>SwePizz</a:t>
            </a:r>
            <a:r>
              <a:rPr lang="en-US" i="1" dirty="0">
                <a:solidFill>
                  <a:schemeClr val="bg1"/>
                </a:solidFill>
              </a:rPr>
              <a:t> has a combined Swedish/Turkish heritage and therefore they should be able to contribute to the vibrant and interesting culture of East Harlem while getting a great start in their internationalization process. Further research could be done for </a:t>
            </a:r>
            <a:r>
              <a:rPr lang="en-US" i="1" dirty="0" err="1">
                <a:solidFill>
                  <a:schemeClr val="bg1"/>
                </a:solidFill>
              </a:rPr>
              <a:t>SwePizz's</a:t>
            </a:r>
            <a:r>
              <a:rPr lang="en-US" i="1" dirty="0">
                <a:solidFill>
                  <a:schemeClr val="bg1"/>
                </a:solidFill>
              </a:rPr>
              <a:t> management team, by providing a geographic visualization of the location of East Harlem as well as the locations of the existing pizza restaurants in the neighborhood. This could inform the decision making regarding exact location for establishment in East Harlem. Do </a:t>
            </a:r>
            <a:r>
              <a:rPr lang="en-US" i="1" dirty="0" err="1">
                <a:solidFill>
                  <a:schemeClr val="bg1"/>
                </a:solidFill>
              </a:rPr>
              <a:t>SwePizz</a:t>
            </a:r>
            <a:r>
              <a:rPr lang="en-US" i="1" dirty="0">
                <a:solidFill>
                  <a:schemeClr val="bg1"/>
                </a:solidFill>
              </a:rPr>
              <a:t> want to get close to the competition or do they want to keep an arms-length distance? </a:t>
            </a:r>
          </a:p>
          <a:p>
            <a:r>
              <a:rPr lang="en-US" i="1" dirty="0">
                <a:solidFill>
                  <a:schemeClr val="bg1"/>
                </a:solidFill>
              </a:rPr>
              <a:t>To answer that question more analysis is needed, looking into things like center of attraction and flow of people in different areas.”</a:t>
            </a:r>
            <a:endParaRPr lang="sv-SE" i="1" dirty="0">
              <a:solidFill>
                <a:schemeClr val="bg1"/>
              </a:solidFill>
            </a:endParaRPr>
          </a:p>
        </p:txBody>
      </p:sp>
      <p:sp>
        <p:nvSpPr>
          <p:cNvPr id="3" name="textruta 2">
            <a:extLst>
              <a:ext uri="{FF2B5EF4-FFF2-40B4-BE49-F238E27FC236}">
                <a16:creationId xmlns:a16="http://schemas.microsoft.com/office/drawing/2014/main" id="{45F3F4F3-2EA8-4B5D-91ED-5037435AB4DC}"/>
              </a:ext>
            </a:extLst>
          </p:cNvPr>
          <p:cNvSpPr txBox="1"/>
          <p:nvPr/>
        </p:nvSpPr>
        <p:spPr>
          <a:xfrm>
            <a:off x="1739047" y="673960"/>
            <a:ext cx="3266215" cy="707886"/>
          </a:xfrm>
          <a:prstGeom prst="rect">
            <a:avLst/>
          </a:prstGeom>
          <a:noFill/>
        </p:spPr>
        <p:txBody>
          <a:bodyPr wrap="none" rtlCol="0">
            <a:spAutoFit/>
          </a:bodyPr>
          <a:lstStyle/>
          <a:p>
            <a:r>
              <a:rPr lang="sv-SE" sz="4000" dirty="0">
                <a:solidFill>
                  <a:schemeClr val="bg1"/>
                </a:solidFill>
              </a:rPr>
              <a:t>In </a:t>
            </a:r>
            <a:r>
              <a:rPr lang="sv-SE" sz="4000" dirty="0" err="1">
                <a:solidFill>
                  <a:schemeClr val="bg1"/>
                </a:solidFill>
              </a:rPr>
              <a:t>conclusion</a:t>
            </a:r>
            <a:r>
              <a:rPr lang="sv-SE" sz="4000" dirty="0">
                <a:solidFill>
                  <a:schemeClr val="bg1"/>
                </a:solidFill>
              </a:rPr>
              <a:t>…</a:t>
            </a:r>
          </a:p>
        </p:txBody>
      </p:sp>
    </p:spTree>
    <p:extLst>
      <p:ext uri="{BB962C8B-B14F-4D97-AF65-F5344CB8AC3E}">
        <p14:creationId xmlns:p14="http://schemas.microsoft.com/office/powerpoint/2010/main" val="71923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ruta 5">
            <a:extLst>
              <a:ext uri="{FF2B5EF4-FFF2-40B4-BE49-F238E27FC236}">
                <a16:creationId xmlns:a16="http://schemas.microsoft.com/office/drawing/2014/main" id="{622CA230-6233-4332-A7CC-1627660DE49F}"/>
              </a:ext>
            </a:extLst>
          </p:cNvPr>
          <p:cNvSpPr txBox="1"/>
          <p:nvPr/>
        </p:nvSpPr>
        <p:spPr>
          <a:xfrm>
            <a:off x="1739047" y="2413337"/>
            <a:ext cx="8713905" cy="1015663"/>
          </a:xfrm>
          <a:prstGeom prst="rect">
            <a:avLst/>
          </a:prstGeom>
          <a:noFill/>
        </p:spPr>
        <p:txBody>
          <a:bodyPr wrap="square" rtlCol="0">
            <a:spAutoFit/>
          </a:bodyPr>
          <a:lstStyle/>
          <a:p>
            <a:pPr algn="ctr"/>
            <a:r>
              <a:rPr lang="en-US" sz="6000" i="1" dirty="0">
                <a:solidFill>
                  <a:schemeClr val="bg1"/>
                </a:solidFill>
              </a:rPr>
              <a:t>Thank you for your time!</a:t>
            </a:r>
            <a:endParaRPr lang="sv-SE" sz="6000" i="1" dirty="0">
              <a:solidFill>
                <a:schemeClr val="bg1"/>
              </a:solidFill>
            </a:endParaRPr>
          </a:p>
        </p:txBody>
      </p:sp>
    </p:spTree>
    <p:extLst>
      <p:ext uri="{BB962C8B-B14F-4D97-AF65-F5344CB8AC3E}">
        <p14:creationId xmlns:p14="http://schemas.microsoft.com/office/powerpoint/2010/main" val="364787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textruta 13">
            <a:extLst>
              <a:ext uri="{FF2B5EF4-FFF2-40B4-BE49-F238E27FC236}">
                <a16:creationId xmlns:a16="http://schemas.microsoft.com/office/drawing/2014/main" id="{8AB35B50-E251-4EC4-AEE2-BEB61EAD9B4C}"/>
              </a:ext>
            </a:extLst>
          </p:cNvPr>
          <p:cNvSpPr txBox="1"/>
          <p:nvPr/>
        </p:nvSpPr>
        <p:spPr>
          <a:xfrm>
            <a:off x="1739047" y="1720840"/>
            <a:ext cx="7812575" cy="3416320"/>
          </a:xfrm>
          <a:prstGeom prst="rect">
            <a:avLst/>
          </a:prstGeom>
          <a:noFill/>
        </p:spPr>
        <p:txBody>
          <a:bodyPr wrap="square" rtlCol="0">
            <a:spAutoFit/>
          </a:bodyPr>
          <a:lstStyle/>
          <a:p>
            <a:r>
              <a:rPr lang="en-US" i="1" dirty="0">
                <a:solidFill>
                  <a:schemeClr val="bg1"/>
                </a:solidFill>
              </a:rPr>
              <a:t>“The problem I am going to solve with data from Foursquare and </a:t>
            </a:r>
            <a:r>
              <a:rPr lang="en-US" i="1" dirty="0" err="1">
                <a:solidFill>
                  <a:schemeClr val="bg1"/>
                </a:solidFill>
              </a:rPr>
              <a:t>and</a:t>
            </a:r>
            <a:r>
              <a:rPr lang="en-US" i="1" dirty="0">
                <a:solidFill>
                  <a:schemeClr val="bg1"/>
                </a:solidFill>
              </a:rPr>
              <a:t> other sources is which </a:t>
            </a:r>
            <a:r>
              <a:rPr lang="en-US" i="1" dirty="0" err="1">
                <a:solidFill>
                  <a:schemeClr val="bg1"/>
                </a:solidFill>
              </a:rPr>
              <a:t>neighbourhood</a:t>
            </a:r>
            <a:r>
              <a:rPr lang="en-US" i="1" dirty="0">
                <a:solidFill>
                  <a:schemeClr val="bg1"/>
                </a:solidFill>
              </a:rPr>
              <a:t> in Manhattan is most suitable for a Swedish pizza restaurant chain to establish. This (fictive) chain is called </a:t>
            </a:r>
            <a:r>
              <a:rPr lang="en-US" i="1" dirty="0" err="1">
                <a:solidFill>
                  <a:schemeClr val="bg1"/>
                </a:solidFill>
              </a:rPr>
              <a:t>SwePizz</a:t>
            </a:r>
            <a:r>
              <a:rPr lang="en-US" i="1" dirty="0">
                <a:solidFill>
                  <a:schemeClr val="bg1"/>
                </a:solidFill>
              </a:rPr>
              <a:t> and has an established brand in Sweden and it is time for them to expand internationally. They are confident that the brand will be strong in all areas of Manhattan and to choose their first entry in this city they want to find a </a:t>
            </a:r>
            <a:r>
              <a:rPr lang="en-US" i="1" dirty="0" err="1">
                <a:solidFill>
                  <a:schemeClr val="bg1"/>
                </a:solidFill>
              </a:rPr>
              <a:t>neighbourhood</a:t>
            </a:r>
            <a:r>
              <a:rPr lang="en-US" i="1" dirty="0">
                <a:solidFill>
                  <a:schemeClr val="bg1"/>
                </a:solidFill>
              </a:rPr>
              <a:t> with few pizza restaurants. I will achieve this by using data science methodology to find the Manhattan neighborhood that currently has the fewest pizza restaurants. The idea behind this is that the demand is assumed to be high in all areas since </a:t>
            </a:r>
            <a:r>
              <a:rPr lang="en-US" i="1" dirty="0" err="1">
                <a:solidFill>
                  <a:schemeClr val="bg1"/>
                </a:solidFill>
              </a:rPr>
              <a:t>SwePizz's</a:t>
            </a:r>
            <a:r>
              <a:rPr lang="en-US" i="1" dirty="0">
                <a:solidFill>
                  <a:schemeClr val="bg1"/>
                </a:solidFill>
              </a:rPr>
              <a:t> pizzas have historically captivated all categories of customers and therefore the focus is on finding an area with low supply in order to efficiently grow the customer base.”</a:t>
            </a:r>
            <a:endParaRPr lang="sv-SE" i="1" dirty="0">
              <a:solidFill>
                <a:schemeClr val="bg1"/>
              </a:solidFill>
            </a:endParaRPr>
          </a:p>
        </p:txBody>
      </p:sp>
      <p:sp>
        <p:nvSpPr>
          <p:cNvPr id="15" name="textruta 14">
            <a:extLst>
              <a:ext uri="{FF2B5EF4-FFF2-40B4-BE49-F238E27FC236}">
                <a16:creationId xmlns:a16="http://schemas.microsoft.com/office/drawing/2014/main" id="{6CF7C366-87D7-4752-AC96-ECAD330AA9E4}"/>
              </a:ext>
            </a:extLst>
          </p:cNvPr>
          <p:cNvSpPr txBox="1"/>
          <p:nvPr/>
        </p:nvSpPr>
        <p:spPr>
          <a:xfrm>
            <a:off x="1739047" y="673960"/>
            <a:ext cx="7430111" cy="707886"/>
          </a:xfrm>
          <a:prstGeom prst="rect">
            <a:avLst/>
          </a:prstGeom>
          <a:noFill/>
        </p:spPr>
        <p:txBody>
          <a:bodyPr wrap="none" rtlCol="0">
            <a:spAutoFit/>
          </a:bodyPr>
          <a:lstStyle/>
          <a:p>
            <a:r>
              <a:rPr lang="sv-SE" sz="4000" dirty="0">
                <a:solidFill>
                  <a:schemeClr val="bg1"/>
                </a:solidFill>
              </a:rPr>
              <a:t>The </a:t>
            </a:r>
            <a:r>
              <a:rPr lang="sv-SE" sz="4000" dirty="0" err="1">
                <a:solidFill>
                  <a:schemeClr val="bg1"/>
                </a:solidFill>
              </a:rPr>
              <a:t>internationalization</a:t>
            </a:r>
            <a:r>
              <a:rPr lang="sv-SE" sz="4000" dirty="0">
                <a:solidFill>
                  <a:schemeClr val="bg1"/>
                </a:solidFill>
              </a:rPr>
              <a:t> </a:t>
            </a:r>
            <a:r>
              <a:rPr lang="sv-SE" sz="4000" dirty="0" err="1">
                <a:solidFill>
                  <a:schemeClr val="bg1"/>
                </a:solidFill>
              </a:rPr>
              <a:t>of</a:t>
            </a:r>
            <a:r>
              <a:rPr lang="sv-SE" sz="4000" dirty="0">
                <a:solidFill>
                  <a:schemeClr val="bg1"/>
                </a:solidFill>
              </a:rPr>
              <a:t> </a:t>
            </a:r>
            <a:r>
              <a:rPr lang="sv-SE" sz="4000" dirty="0" err="1">
                <a:solidFill>
                  <a:schemeClr val="bg1"/>
                </a:solidFill>
              </a:rPr>
              <a:t>SwePizz</a:t>
            </a:r>
            <a:endParaRPr lang="sv-SE" sz="4000" dirty="0">
              <a:solidFill>
                <a:schemeClr val="bg1"/>
              </a:solidFill>
            </a:endParaRPr>
          </a:p>
        </p:txBody>
      </p:sp>
    </p:spTree>
    <p:extLst>
      <p:ext uri="{BB962C8B-B14F-4D97-AF65-F5344CB8AC3E}">
        <p14:creationId xmlns:p14="http://schemas.microsoft.com/office/powerpoint/2010/main" val="220702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 name="Bildobjekt 4">
            <a:extLst>
              <a:ext uri="{FF2B5EF4-FFF2-40B4-BE49-F238E27FC236}">
                <a16:creationId xmlns:a16="http://schemas.microsoft.com/office/drawing/2014/main" id="{A0FC4EA4-DC0A-4AB8-BD0D-2804D0F9860D}"/>
              </a:ext>
            </a:extLst>
          </p:cNvPr>
          <p:cNvPicPr>
            <a:picLocks noChangeAspect="1"/>
          </p:cNvPicPr>
          <p:nvPr/>
        </p:nvPicPr>
        <p:blipFill>
          <a:blip r:embed="rId3"/>
          <a:stretch>
            <a:fillRect/>
          </a:stretch>
        </p:blipFill>
        <p:spPr>
          <a:xfrm>
            <a:off x="3586162" y="1809137"/>
            <a:ext cx="5019675" cy="4657725"/>
          </a:xfrm>
          <a:prstGeom prst="rect">
            <a:avLst/>
          </a:prstGeom>
        </p:spPr>
      </p:pic>
      <p:sp>
        <p:nvSpPr>
          <p:cNvPr id="14" name="textruta 13">
            <a:extLst>
              <a:ext uri="{FF2B5EF4-FFF2-40B4-BE49-F238E27FC236}">
                <a16:creationId xmlns:a16="http://schemas.microsoft.com/office/drawing/2014/main" id="{8AB35B50-E251-4EC4-AEE2-BEB61EAD9B4C}"/>
              </a:ext>
            </a:extLst>
          </p:cNvPr>
          <p:cNvSpPr txBox="1"/>
          <p:nvPr/>
        </p:nvSpPr>
        <p:spPr>
          <a:xfrm>
            <a:off x="1739047" y="673960"/>
            <a:ext cx="5135317" cy="707886"/>
          </a:xfrm>
          <a:prstGeom prst="rect">
            <a:avLst/>
          </a:prstGeom>
          <a:noFill/>
        </p:spPr>
        <p:txBody>
          <a:bodyPr wrap="none" rtlCol="0">
            <a:spAutoFit/>
          </a:bodyPr>
          <a:lstStyle/>
          <a:p>
            <a:r>
              <a:rPr lang="sv-SE" sz="4000" dirty="0">
                <a:solidFill>
                  <a:schemeClr val="bg1"/>
                </a:solidFill>
              </a:rPr>
              <a:t>New York City </a:t>
            </a:r>
            <a:r>
              <a:rPr lang="sv-SE" sz="4000" dirty="0" err="1">
                <a:solidFill>
                  <a:schemeClr val="bg1"/>
                </a:solidFill>
              </a:rPr>
              <a:t>boroughs</a:t>
            </a:r>
            <a:endParaRPr lang="sv-SE" sz="4000" dirty="0">
              <a:solidFill>
                <a:schemeClr val="bg1"/>
              </a:solidFill>
            </a:endParaRPr>
          </a:p>
        </p:txBody>
      </p:sp>
    </p:spTree>
    <p:extLst>
      <p:ext uri="{BB962C8B-B14F-4D97-AF65-F5344CB8AC3E}">
        <p14:creationId xmlns:p14="http://schemas.microsoft.com/office/powerpoint/2010/main" val="200088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Bildobjekt 10">
            <a:extLst>
              <a:ext uri="{FF2B5EF4-FFF2-40B4-BE49-F238E27FC236}">
                <a16:creationId xmlns:a16="http://schemas.microsoft.com/office/drawing/2014/main" id="{C4A2DF60-65EE-434D-9369-26A8E829C338}"/>
              </a:ext>
            </a:extLst>
          </p:cNvPr>
          <p:cNvPicPr>
            <a:picLocks noChangeAspect="1"/>
          </p:cNvPicPr>
          <p:nvPr/>
        </p:nvPicPr>
        <p:blipFill>
          <a:blip r:embed="rId3"/>
          <a:stretch>
            <a:fillRect/>
          </a:stretch>
        </p:blipFill>
        <p:spPr>
          <a:xfrm>
            <a:off x="4210050" y="1743036"/>
            <a:ext cx="3771900" cy="4552950"/>
          </a:xfrm>
          <a:prstGeom prst="rect">
            <a:avLst/>
          </a:prstGeom>
        </p:spPr>
      </p:pic>
      <p:sp>
        <p:nvSpPr>
          <p:cNvPr id="14" name="textruta 13">
            <a:extLst>
              <a:ext uri="{FF2B5EF4-FFF2-40B4-BE49-F238E27FC236}">
                <a16:creationId xmlns:a16="http://schemas.microsoft.com/office/drawing/2014/main" id="{37D7E0CD-7B06-4AD1-9911-C6A4C11D0F28}"/>
              </a:ext>
            </a:extLst>
          </p:cNvPr>
          <p:cNvSpPr txBox="1"/>
          <p:nvPr/>
        </p:nvSpPr>
        <p:spPr>
          <a:xfrm>
            <a:off x="1739047" y="673960"/>
            <a:ext cx="7359835" cy="707886"/>
          </a:xfrm>
          <a:prstGeom prst="rect">
            <a:avLst/>
          </a:prstGeom>
          <a:noFill/>
        </p:spPr>
        <p:txBody>
          <a:bodyPr wrap="none" rtlCol="0">
            <a:spAutoFit/>
          </a:bodyPr>
          <a:lstStyle/>
          <a:p>
            <a:r>
              <a:rPr lang="sv-SE" sz="4000" dirty="0">
                <a:solidFill>
                  <a:schemeClr val="bg1"/>
                </a:solidFill>
              </a:rPr>
              <a:t>Manhattan </a:t>
            </a:r>
            <a:r>
              <a:rPr lang="sv-SE" sz="4000" dirty="0" err="1">
                <a:solidFill>
                  <a:schemeClr val="bg1"/>
                </a:solidFill>
              </a:rPr>
              <a:t>neighborhood</a:t>
            </a:r>
            <a:r>
              <a:rPr lang="sv-SE" sz="4000" dirty="0">
                <a:solidFill>
                  <a:schemeClr val="bg1"/>
                </a:solidFill>
              </a:rPr>
              <a:t> </a:t>
            </a:r>
            <a:r>
              <a:rPr lang="sv-SE" sz="4000" dirty="0" err="1">
                <a:solidFill>
                  <a:schemeClr val="bg1"/>
                </a:solidFill>
              </a:rPr>
              <a:t>geodata</a:t>
            </a:r>
            <a:endParaRPr lang="sv-SE" sz="4000" dirty="0">
              <a:solidFill>
                <a:schemeClr val="bg1"/>
              </a:solidFill>
            </a:endParaRPr>
          </a:p>
        </p:txBody>
      </p:sp>
    </p:spTree>
    <p:extLst>
      <p:ext uri="{BB962C8B-B14F-4D97-AF65-F5344CB8AC3E}">
        <p14:creationId xmlns:p14="http://schemas.microsoft.com/office/powerpoint/2010/main" val="225019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 name="Bildobjekt 2">
            <a:extLst>
              <a:ext uri="{FF2B5EF4-FFF2-40B4-BE49-F238E27FC236}">
                <a16:creationId xmlns:a16="http://schemas.microsoft.com/office/drawing/2014/main" id="{013D2030-8910-4893-8AAF-314F4ADC54FD}"/>
              </a:ext>
            </a:extLst>
          </p:cNvPr>
          <p:cNvPicPr>
            <a:picLocks noChangeAspect="1"/>
          </p:cNvPicPr>
          <p:nvPr/>
        </p:nvPicPr>
        <p:blipFill>
          <a:blip r:embed="rId3"/>
          <a:stretch>
            <a:fillRect/>
          </a:stretch>
        </p:blipFill>
        <p:spPr>
          <a:xfrm>
            <a:off x="4344826" y="0"/>
            <a:ext cx="3502348" cy="6858000"/>
          </a:xfrm>
          <a:prstGeom prst="rect">
            <a:avLst/>
          </a:prstGeom>
        </p:spPr>
      </p:pic>
      <p:sp>
        <p:nvSpPr>
          <p:cNvPr id="4" name="textruta 3">
            <a:extLst>
              <a:ext uri="{FF2B5EF4-FFF2-40B4-BE49-F238E27FC236}">
                <a16:creationId xmlns:a16="http://schemas.microsoft.com/office/drawing/2014/main" id="{35D7D2B3-A860-4BE6-BB19-9C8DBDF41E5C}"/>
              </a:ext>
            </a:extLst>
          </p:cNvPr>
          <p:cNvSpPr txBox="1"/>
          <p:nvPr/>
        </p:nvSpPr>
        <p:spPr>
          <a:xfrm>
            <a:off x="8058624" y="2355890"/>
            <a:ext cx="4133376" cy="369332"/>
          </a:xfrm>
          <a:prstGeom prst="rect">
            <a:avLst/>
          </a:prstGeom>
          <a:noFill/>
        </p:spPr>
        <p:txBody>
          <a:bodyPr wrap="none" rtlCol="0">
            <a:spAutoFit/>
          </a:bodyPr>
          <a:lstStyle/>
          <a:p>
            <a:r>
              <a:rPr lang="sv-SE" dirty="0">
                <a:solidFill>
                  <a:schemeClr val="bg1"/>
                </a:solidFill>
              </a:rPr>
              <a:t>MERGED AND CLEANED FOR MANHATTAN</a:t>
            </a:r>
          </a:p>
        </p:txBody>
      </p:sp>
    </p:spTree>
    <p:extLst>
      <p:ext uri="{BB962C8B-B14F-4D97-AF65-F5344CB8AC3E}">
        <p14:creationId xmlns:p14="http://schemas.microsoft.com/office/powerpoint/2010/main" val="285587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textruta 10">
            <a:extLst>
              <a:ext uri="{FF2B5EF4-FFF2-40B4-BE49-F238E27FC236}">
                <a16:creationId xmlns:a16="http://schemas.microsoft.com/office/drawing/2014/main" id="{A389F640-E49F-4842-89C1-52AA6EED064F}"/>
              </a:ext>
            </a:extLst>
          </p:cNvPr>
          <p:cNvSpPr txBox="1"/>
          <p:nvPr/>
        </p:nvSpPr>
        <p:spPr>
          <a:xfrm>
            <a:off x="1739047" y="673960"/>
            <a:ext cx="10272556" cy="707886"/>
          </a:xfrm>
          <a:prstGeom prst="rect">
            <a:avLst/>
          </a:prstGeom>
          <a:noFill/>
        </p:spPr>
        <p:txBody>
          <a:bodyPr wrap="none" rtlCol="0">
            <a:spAutoFit/>
          </a:bodyPr>
          <a:lstStyle/>
          <a:p>
            <a:r>
              <a:rPr lang="sv-SE" sz="4000" dirty="0">
                <a:solidFill>
                  <a:schemeClr val="bg1"/>
                </a:solidFill>
              </a:rPr>
              <a:t>Lots </a:t>
            </a:r>
            <a:r>
              <a:rPr lang="sv-SE" sz="4000" dirty="0" err="1">
                <a:solidFill>
                  <a:schemeClr val="bg1"/>
                </a:solidFill>
              </a:rPr>
              <a:t>of</a:t>
            </a:r>
            <a:r>
              <a:rPr lang="sv-SE" sz="4000" dirty="0">
                <a:solidFill>
                  <a:schemeClr val="bg1"/>
                </a:solidFill>
              </a:rPr>
              <a:t> </a:t>
            </a:r>
            <a:r>
              <a:rPr lang="sv-SE" sz="4000" dirty="0" err="1">
                <a:solidFill>
                  <a:schemeClr val="bg1"/>
                </a:solidFill>
              </a:rPr>
              <a:t>categories</a:t>
            </a:r>
            <a:r>
              <a:rPr lang="sv-SE" sz="4000" dirty="0">
                <a:solidFill>
                  <a:schemeClr val="bg1"/>
                </a:solidFill>
              </a:rPr>
              <a:t> </a:t>
            </a:r>
            <a:r>
              <a:rPr lang="sv-SE" sz="4000" dirty="0" err="1">
                <a:solidFill>
                  <a:schemeClr val="bg1"/>
                </a:solidFill>
              </a:rPr>
              <a:t>which</a:t>
            </a:r>
            <a:r>
              <a:rPr lang="sv-SE" sz="4000" dirty="0">
                <a:solidFill>
                  <a:schemeClr val="bg1"/>
                </a:solidFill>
              </a:rPr>
              <a:t> </a:t>
            </a:r>
            <a:r>
              <a:rPr lang="sv-SE" sz="4000" dirty="0" err="1">
                <a:solidFill>
                  <a:schemeClr val="bg1"/>
                </a:solidFill>
              </a:rPr>
              <a:t>we</a:t>
            </a:r>
            <a:r>
              <a:rPr lang="sv-SE" sz="4000" dirty="0">
                <a:solidFill>
                  <a:schemeClr val="bg1"/>
                </a:solidFill>
              </a:rPr>
              <a:t> </a:t>
            </a:r>
            <a:r>
              <a:rPr lang="sv-SE" sz="4000" dirty="0" err="1">
                <a:solidFill>
                  <a:schemeClr val="bg1"/>
                </a:solidFill>
              </a:rPr>
              <a:t>are</a:t>
            </a:r>
            <a:r>
              <a:rPr lang="sv-SE" sz="4000" dirty="0">
                <a:solidFill>
                  <a:schemeClr val="bg1"/>
                </a:solidFill>
              </a:rPr>
              <a:t> not </a:t>
            </a:r>
            <a:r>
              <a:rPr lang="sv-SE" sz="4000" dirty="0" err="1">
                <a:solidFill>
                  <a:schemeClr val="bg1"/>
                </a:solidFill>
              </a:rPr>
              <a:t>interested</a:t>
            </a:r>
            <a:r>
              <a:rPr lang="sv-SE" sz="4000" dirty="0">
                <a:solidFill>
                  <a:schemeClr val="bg1"/>
                </a:solidFill>
              </a:rPr>
              <a:t> in</a:t>
            </a:r>
          </a:p>
        </p:txBody>
      </p:sp>
      <p:pic>
        <p:nvPicPr>
          <p:cNvPr id="5" name="Bildobjekt 4">
            <a:extLst>
              <a:ext uri="{FF2B5EF4-FFF2-40B4-BE49-F238E27FC236}">
                <a16:creationId xmlns:a16="http://schemas.microsoft.com/office/drawing/2014/main" id="{66E79FAE-A04D-4B53-814E-2E23A79B8244}"/>
              </a:ext>
            </a:extLst>
          </p:cNvPr>
          <p:cNvPicPr>
            <a:picLocks noChangeAspect="1"/>
          </p:cNvPicPr>
          <p:nvPr/>
        </p:nvPicPr>
        <p:blipFill>
          <a:blip r:embed="rId3"/>
          <a:stretch>
            <a:fillRect/>
          </a:stretch>
        </p:blipFill>
        <p:spPr>
          <a:xfrm>
            <a:off x="266700" y="1628775"/>
            <a:ext cx="11658600" cy="3600450"/>
          </a:xfrm>
          <a:prstGeom prst="rect">
            <a:avLst/>
          </a:prstGeom>
        </p:spPr>
      </p:pic>
    </p:spTree>
    <p:extLst>
      <p:ext uri="{BB962C8B-B14F-4D97-AF65-F5344CB8AC3E}">
        <p14:creationId xmlns:p14="http://schemas.microsoft.com/office/powerpoint/2010/main" val="322360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 name="Bildobjekt 2">
            <a:extLst>
              <a:ext uri="{FF2B5EF4-FFF2-40B4-BE49-F238E27FC236}">
                <a16:creationId xmlns:a16="http://schemas.microsoft.com/office/drawing/2014/main" id="{F470A1A3-3CAC-4BDA-8543-A49C6DB41623}"/>
              </a:ext>
            </a:extLst>
          </p:cNvPr>
          <p:cNvPicPr>
            <a:picLocks noChangeAspect="1"/>
          </p:cNvPicPr>
          <p:nvPr/>
        </p:nvPicPr>
        <p:blipFill>
          <a:blip r:embed="rId3"/>
          <a:stretch>
            <a:fillRect/>
          </a:stretch>
        </p:blipFill>
        <p:spPr>
          <a:xfrm>
            <a:off x="642937" y="1643062"/>
            <a:ext cx="10906125" cy="3571875"/>
          </a:xfrm>
          <a:prstGeom prst="rect">
            <a:avLst/>
          </a:prstGeom>
        </p:spPr>
      </p:pic>
      <p:sp>
        <p:nvSpPr>
          <p:cNvPr id="11" name="textruta 10">
            <a:extLst>
              <a:ext uri="{FF2B5EF4-FFF2-40B4-BE49-F238E27FC236}">
                <a16:creationId xmlns:a16="http://schemas.microsoft.com/office/drawing/2014/main" id="{A389F640-E49F-4842-89C1-52AA6EED064F}"/>
              </a:ext>
            </a:extLst>
          </p:cNvPr>
          <p:cNvSpPr txBox="1"/>
          <p:nvPr/>
        </p:nvSpPr>
        <p:spPr>
          <a:xfrm>
            <a:off x="1739047" y="673960"/>
            <a:ext cx="7336560" cy="707886"/>
          </a:xfrm>
          <a:prstGeom prst="rect">
            <a:avLst/>
          </a:prstGeom>
          <a:noFill/>
        </p:spPr>
        <p:txBody>
          <a:bodyPr wrap="none" rtlCol="0">
            <a:spAutoFit/>
          </a:bodyPr>
          <a:lstStyle/>
          <a:p>
            <a:r>
              <a:rPr lang="sv-SE" sz="4000" dirty="0" err="1">
                <a:solidFill>
                  <a:schemeClr val="bg1"/>
                </a:solidFill>
              </a:rPr>
              <a:t>But</a:t>
            </a:r>
            <a:r>
              <a:rPr lang="sv-SE" sz="4000" dirty="0">
                <a:solidFill>
                  <a:schemeClr val="bg1"/>
                </a:solidFill>
              </a:rPr>
              <a:t> som pandas </a:t>
            </a:r>
            <a:r>
              <a:rPr lang="sv-SE" sz="4000" dirty="0" err="1">
                <a:solidFill>
                  <a:schemeClr val="bg1"/>
                </a:solidFill>
              </a:rPr>
              <a:t>magic</a:t>
            </a:r>
            <a:r>
              <a:rPr lang="sv-SE" sz="4000" dirty="0">
                <a:solidFill>
                  <a:schemeClr val="bg1"/>
                </a:solidFill>
              </a:rPr>
              <a:t> </a:t>
            </a:r>
            <a:r>
              <a:rPr lang="sv-SE" sz="4000" dirty="0" err="1">
                <a:solidFill>
                  <a:schemeClr val="bg1"/>
                </a:solidFill>
              </a:rPr>
              <a:t>saved</a:t>
            </a:r>
            <a:r>
              <a:rPr lang="sv-SE" sz="4000" dirty="0">
                <a:solidFill>
                  <a:schemeClr val="bg1"/>
                </a:solidFill>
              </a:rPr>
              <a:t> </a:t>
            </a:r>
            <a:r>
              <a:rPr lang="sv-SE" sz="4000" dirty="0" err="1">
                <a:solidFill>
                  <a:schemeClr val="bg1"/>
                </a:solidFill>
              </a:rPr>
              <a:t>me</a:t>
            </a:r>
            <a:r>
              <a:rPr lang="sv-SE" sz="4000" dirty="0">
                <a:solidFill>
                  <a:schemeClr val="bg1"/>
                </a:solidFill>
              </a:rPr>
              <a:t>…</a:t>
            </a:r>
          </a:p>
        </p:txBody>
      </p:sp>
    </p:spTree>
    <p:extLst>
      <p:ext uri="{BB962C8B-B14F-4D97-AF65-F5344CB8AC3E}">
        <p14:creationId xmlns:p14="http://schemas.microsoft.com/office/powerpoint/2010/main" val="260476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 name="Bildobjekt 2">
            <a:extLst>
              <a:ext uri="{FF2B5EF4-FFF2-40B4-BE49-F238E27FC236}">
                <a16:creationId xmlns:a16="http://schemas.microsoft.com/office/drawing/2014/main" id="{2CA9AF8B-6410-4EB7-B391-010C9D9094AD}"/>
              </a:ext>
            </a:extLst>
          </p:cNvPr>
          <p:cNvPicPr>
            <a:picLocks noChangeAspect="1"/>
          </p:cNvPicPr>
          <p:nvPr/>
        </p:nvPicPr>
        <p:blipFill>
          <a:blip r:embed="rId3"/>
          <a:stretch>
            <a:fillRect/>
          </a:stretch>
        </p:blipFill>
        <p:spPr>
          <a:xfrm>
            <a:off x="4567237" y="1695450"/>
            <a:ext cx="3057525" cy="3467100"/>
          </a:xfrm>
          <a:prstGeom prst="rect">
            <a:avLst/>
          </a:prstGeom>
        </p:spPr>
      </p:pic>
      <p:sp>
        <p:nvSpPr>
          <p:cNvPr id="11" name="textruta 10">
            <a:extLst>
              <a:ext uri="{FF2B5EF4-FFF2-40B4-BE49-F238E27FC236}">
                <a16:creationId xmlns:a16="http://schemas.microsoft.com/office/drawing/2014/main" id="{E34A7014-6848-4570-98D7-E9ED0A352CF0}"/>
              </a:ext>
            </a:extLst>
          </p:cNvPr>
          <p:cNvSpPr txBox="1"/>
          <p:nvPr/>
        </p:nvSpPr>
        <p:spPr>
          <a:xfrm>
            <a:off x="1739047" y="673960"/>
            <a:ext cx="3682547" cy="707886"/>
          </a:xfrm>
          <a:prstGeom prst="rect">
            <a:avLst/>
          </a:prstGeom>
          <a:noFill/>
        </p:spPr>
        <p:txBody>
          <a:bodyPr wrap="none" rtlCol="0">
            <a:spAutoFit/>
          </a:bodyPr>
          <a:lstStyle/>
          <a:p>
            <a:r>
              <a:rPr lang="sv-SE" sz="4000" dirty="0" err="1">
                <a:solidFill>
                  <a:schemeClr val="bg1"/>
                </a:solidFill>
              </a:rPr>
              <a:t>East</a:t>
            </a:r>
            <a:r>
              <a:rPr lang="sv-SE" sz="4000" dirty="0">
                <a:solidFill>
                  <a:schemeClr val="bg1"/>
                </a:solidFill>
              </a:rPr>
              <a:t> Harlem it is!</a:t>
            </a:r>
          </a:p>
        </p:txBody>
      </p:sp>
    </p:spTree>
    <p:extLst>
      <p:ext uri="{BB962C8B-B14F-4D97-AF65-F5344CB8AC3E}">
        <p14:creationId xmlns:p14="http://schemas.microsoft.com/office/powerpoint/2010/main" val="336588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94AF"/>
        </a:solid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B1F84F12-D9AE-4628-9A65-1F5A1698A2C4}"/>
              </a:ext>
            </a:extLst>
          </p:cNvPr>
          <p:cNvSpPr/>
          <p:nvPr/>
        </p:nvSpPr>
        <p:spPr>
          <a:xfrm rot="16200000">
            <a:off x="457865" y="1005044"/>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ktangel 7">
            <a:extLst>
              <a:ext uri="{FF2B5EF4-FFF2-40B4-BE49-F238E27FC236}">
                <a16:creationId xmlns:a16="http://schemas.microsoft.com/office/drawing/2014/main" id="{057F9923-384F-4C3E-ADB8-5578CBE51DA8}"/>
              </a:ext>
            </a:extLst>
          </p:cNvPr>
          <p:cNvSpPr/>
          <p:nvPr/>
        </p:nvSpPr>
        <p:spPr>
          <a:xfrm rot="16200000">
            <a:off x="353090" y="1005045"/>
            <a:ext cx="59683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ktangel 8">
            <a:extLst>
              <a:ext uri="{FF2B5EF4-FFF2-40B4-BE49-F238E27FC236}">
                <a16:creationId xmlns:a16="http://schemas.microsoft.com/office/drawing/2014/main" id="{BE12AD25-C5CD-49D6-A8B1-E67E29319EC0}"/>
              </a:ext>
            </a:extLst>
          </p:cNvPr>
          <p:cNvSpPr/>
          <p:nvPr/>
        </p:nvSpPr>
        <p:spPr>
          <a:xfrm>
            <a:off x="0" y="58197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ktangel 9">
            <a:extLst>
              <a:ext uri="{FF2B5EF4-FFF2-40B4-BE49-F238E27FC236}">
                <a16:creationId xmlns:a16="http://schemas.microsoft.com/office/drawing/2014/main" id="{D53C5083-88FC-43E8-BAAB-F722F1A5ECB2}"/>
              </a:ext>
            </a:extLst>
          </p:cNvPr>
          <p:cNvSpPr/>
          <p:nvPr/>
        </p:nvSpPr>
        <p:spPr>
          <a:xfrm>
            <a:off x="0" y="5972175"/>
            <a:ext cx="12192000"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 name="Bildobjekt 2">
            <a:extLst>
              <a:ext uri="{FF2B5EF4-FFF2-40B4-BE49-F238E27FC236}">
                <a16:creationId xmlns:a16="http://schemas.microsoft.com/office/drawing/2014/main" id="{D95F2D3C-D6F6-45BE-B652-6015779009DA}"/>
              </a:ext>
            </a:extLst>
          </p:cNvPr>
          <p:cNvPicPr>
            <a:picLocks noChangeAspect="1"/>
          </p:cNvPicPr>
          <p:nvPr/>
        </p:nvPicPr>
        <p:blipFill>
          <a:blip r:embed="rId3"/>
          <a:stretch>
            <a:fillRect/>
          </a:stretch>
        </p:blipFill>
        <p:spPr>
          <a:xfrm>
            <a:off x="4191000" y="1681162"/>
            <a:ext cx="3810000" cy="3495675"/>
          </a:xfrm>
          <a:prstGeom prst="rect">
            <a:avLst/>
          </a:prstGeom>
        </p:spPr>
      </p:pic>
      <p:sp>
        <p:nvSpPr>
          <p:cNvPr id="11" name="textruta 10">
            <a:extLst>
              <a:ext uri="{FF2B5EF4-FFF2-40B4-BE49-F238E27FC236}">
                <a16:creationId xmlns:a16="http://schemas.microsoft.com/office/drawing/2014/main" id="{82049613-BD9B-474F-8AE8-242208318F9B}"/>
              </a:ext>
            </a:extLst>
          </p:cNvPr>
          <p:cNvSpPr txBox="1"/>
          <p:nvPr/>
        </p:nvSpPr>
        <p:spPr>
          <a:xfrm>
            <a:off x="1739047" y="673960"/>
            <a:ext cx="8802794" cy="707886"/>
          </a:xfrm>
          <a:prstGeom prst="rect">
            <a:avLst/>
          </a:prstGeom>
          <a:noFill/>
        </p:spPr>
        <p:txBody>
          <a:bodyPr wrap="none" rtlCol="0">
            <a:spAutoFit/>
          </a:bodyPr>
          <a:lstStyle/>
          <a:p>
            <a:r>
              <a:rPr lang="sv-SE" sz="4000" dirty="0">
                <a:solidFill>
                  <a:schemeClr val="bg1"/>
                </a:solidFill>
              </a:rPr>
              <a:t>Same table </a:t>
            </a:r>
            <a:r>
              <a:rPr lang="sv-SE" sz="4000" dirty="0" err="1">
                <a:solidFill>
                  <a:schemeClr val="bg1"/>
                </a:solidFill>
              </a:rPr>
              <a:t>with</a:t>
            </a:r>
            <a:r>
              <a:rPr lang="sv-SE" sz="4000" dirty="0">
                <a:solidFill>
                  <a:schemeClr val="bg1"/>
                </a:solidFill>
              </a:rPr>
              <a:t> </a:t>
            </a:r>
            <a:r>
              <a:rPr lang="sv-SE" sz="4000" dirty="0" err="1">
                <a:solidFill>
                  <a:schemeClr val="bg1"/>
                </a:solidFill>
              </a:rPr>
              <a:t>correct</a:t>
            </a:r>
            <a:r>
              <a:rPr lang="sv-SE" sz="4000" dirty="0">
                <a:solidFill>
                  <a:schemeClr val="bg1"/>
                </a:solidFill>
              </a:rPr>
              <a:t> </a:t>
            </a:r>
            <a:r>
              <a:rPr lang="sv-SE" sz="4000" dirty="0" err="1">
                <a:solidFill>
                  <a:schemeClr val="bg1"/>
                </a:solidFill>
              </a:rPr>
              <a:t>venue</a:t>
            </a:r>
            <a:r>
              <a:rPr lang="sv-SE" sz="4000" dirty="0">
                <a:solidFill>
                  <a:schemeClr val="bg1"/>
                </a:solidFill>
              </a:rPr>
              <a:t> notation…</a:t>
            </a:r>
          </a:p>
        </p:txBody>
      </p:sp>
    </p:spTree>
    <p:extLst>
      <p:ext uri="{BB962C8B-B14F-4D97-AF65-F5344CB8AC3E}">
        <p14:creationId xmlns:p14="http://schemas.microsoft.com/office/powerpoint/2010/main" val="343138595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30698</TotalTime>
  <Words>898</Words>
  <Application>Microsoft Office PowerPoint</Application>
  <PresentationFormat>Bredbild</PresentationFormat>
  <Paragraphs>119</Paragraphs>
  <Slides>11</Slides>
  <Notes>11</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11</vt:i4>
      </vt:variant>
    </vt:vector>
  </HeadingPairs>
  <TitlesOfParts>
    <vt:vector size="16" baseType="lpstr">
      <vt:lpstr>Arial</vt:lpstr>
      <vt:lpstr>Avenir Next LT Pro Light</vt:lpstr>
      <vt:lpstr>Calibri</vt:lpstr>
      <vt:lpstr>Calibri Light</vt:lpstr>
      <vt:lpstr>Office-tema</vt:lpstr>
      <vt:lpstr>The Battle of Neighbourhoods</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Mathias Magnerius</dc:creator>
  <cp:lastModifiedBy>Mathias Magnerius</cp:lastModifiedBy>
  <cp:revision>90</cp:revision>
  <dcterms:created xsi:type="dcterms:W3CDTF">2020-11-27T09:58:31Z</dcterms:created>
  <dcterms:modified xsi:type="dcterms:W3CDTF">2021-02-11T19:14:00Z</dcterms:modified>
</cp:coreProperties>
</file>