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Average"/>
      <p:regular r:id="rId50"/>
    </p:embeddedFont>
    <p:embeddedFont>
      <p:font typeface="Oswald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8703D8-287F-4F41-A2D8-CE8E59D7BA52}">
  <a:tblStyle styleId="{F88703D8-287F-4F41-A2D8-CE8E59D7BA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6F61F2B-F367-4279-A028-92FE54EF51E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swald-regular.fntdata"/><Relationship Id="rId50" Type="http://schemas.openxmlformats.org/officeDocument/2006/relationships/font" Target="fonts/Average-regular.fntdata"/><Relationship Id="rId52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4ccc00a4b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4ccc00a4b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4c070b22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4c070b22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4c070b22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4c070b22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4c070b22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4c070b22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4c070b22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4c070b22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4c070b22f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4c070b22f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4c070b22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4c070b22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4c070b22f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4c070b22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4c070b22f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4c070b22f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4c070b22f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4c070b22f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2b235ef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2b235ef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Красным я подчеркиваю то, что на мой взгляд не слишком правильно/можно написать получше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4c070b22f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4c070b22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4c070b22f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4c070b22f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4c070b22f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4c070b22f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32eecb05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32eecb05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4c070b22f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4c070b22f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9fc64b0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9fc64b0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2b235ef7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2b235ef7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9fc64b08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9fc64b08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4aa82f85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4aa82f85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4ccc00a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4ccc00a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4aa82f8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4aa82f8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4aa82f856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4aa82f856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4aa82f85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b4aa82f85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4aa82f856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b4aa82f856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4c070b22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4c070b22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4aa82f85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b4aa82f85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b4aa82f856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b4aa82f856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4aa82f85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4aa82f85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4c070b22f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b4c070b22f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4aa82f85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4aa82f85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4aa82f85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b4aa82f85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4aa82f85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4aa82f85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4aa82f85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b4aa82f85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4aa82f85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4aa82f85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4aa82f85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4aa82f85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4aa82f85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4aa82f85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4aa82f85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4aa82f85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4aa82f85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4aa82f85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32eecb05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32eecb0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32eecb05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32eecb05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32eecb05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32eecb05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назначениях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для решения задачи о рюкзаке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4763700" y="3547744"/>
            <a:ext cx="4198800" cy="1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Начиная с A(5,13) восстанавливаем ответ. Будем идти в обратном порядке по k. Синим цветом обозначим наш путь.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701" y="1301125"/>
            <a:ext cx="4198800" cy="196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311700" y="1143500"/>
            <a:ext cx="4296000" cy="3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ru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Числа от 0 до 13 в первой строчке обозначают вместимость рюкзака. В первой строке как только вместимость рюкзака n&gt;=3, добавляем в рюкзак один предмет. Рассмотрим k=3, при каждом s&gt;=5 сравниваем A[k-1][s] и A[k-1][s-w3]+p3 и записываем в A[k][s] стоимость либо рюкзака без третьего предмета, но с таким же весом, либо с третьим предметом, тогда стоимость равна стоимости третьего предмета плюс стоимость рюкзака с вместимостью на w3 меньше. Максимальная стоимость рюкзака находится в A(5,13).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Аппроксимирующий алгоритм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63750"/>
            <a:ext cx="85206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Условия: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Пара (B, S), где B - это набор из M корзин (ранцев), а S - набор из N предметов. Каждая корзина C_j ∈ B имеет емкость c (j), и для каждого элемента i и корзины C_j нам заданы размер s (i, j) и прибыль p (i, j).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Задача, которую должен решить алгоритм: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Найти подмножество U ⊆ S предметов, которое может быть помещено в B, такое, чтобы прибыль была максимальной.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Аппроксимационный алгоритм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Дано: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Пусть M - количество ящиков, а N - количество элементов. Пусть p - матрица прибыли размером N × M. Значение p[i, j] - есть прибыль элемента i, когда он выбран для корзины (ранца) C_j. Пусть A - алгоритм задачи о рюкзаке. Теперь построим из A алгоритм для общей задачи о назначениях (далее - GAP). Поскольку наш алгоритм изменяет функцию прибыли, мы используем обозначение p_j для обозначения матрицы прибыли при j-ом рекурсивном вызове. Первоначально мы устанавливаем новую матрицу p_1 ← p и вызываем процедуру корзины (рюкзака) при j = 1!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Аппроксимационный алгоритм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1. Запустите алгоритм A (решение задачи о рюкзаке) для столбца C_j, используя текущую функцию прибыли p_j, используя S_j в качестве набора выбранных (возвращенных) номеров предметов.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28125"/>
            <a:ext cx="3968349" cy="238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1625" y="2545650"/>
            <a:ext cx="4075076" cy="15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Аппроксимационный алгоритм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Разложите функцию прибыли (матрицу) p_j на две части прибыли: функции (матрицы) p_j^1 и p_j^2 такие (1 и 2 - коэффициенты, а не возведение в квадрат), В p_j^1 оставляем текущий столбец значений, а также дублируем его значения на те строки, которые были выбраны (наглядно это показано на примере).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2.1. p_j^2 = p_j - p_j^1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Аппроксимационный алгоритм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326024" cy="33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550" y="1894875"/>
            <a:ext cx="4029749" cy="18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Аппроксимационный алгоритм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Пока алгоритм не закончился (j &lt; M):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3.1 p_{j + 1} = p_j^2;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3.2. Запустить алгоритм заново (S_{j} остаётся таким же за исключением элементов, которые были добавлены в S_{j + 1}).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Аппроксимационный алгоритм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725" y="1758282"/>
            <a:ext cx="4069575" cy="2083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85012"/>
            <a:ext cx="4410186" cy="335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Аппроксимационный алгоритм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435388" cy="33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775" y="1750925"/>
            <a:ext cx="3872526" cy="20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Аппроксимационный алгоритм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Ответом будет следующий набор: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i_1, i_4;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-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i_3.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Важной особенностью данного алгоритма является то, что он не гарантирует выбор всех предметов, поэтому важно сделать акцент на матрицах размера и прибыли!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это за задача?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о назначениях - это задача о наилучшем распределении рабочих задач между исполнителями. Эффективное распределение должно минимизировать затраты на производство (время/деньги), максимизируя качество выполнения. Если количество задач и исполнителей не равно друг другу, задача превращается в обобщенную задачу о назначениях.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 математической точки зрения задача о назначениях является частным случаем задачи о нахождении максимального паросочетания в двудольном графе.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Аппроксимационный алгоритм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152475"/>
            <a:ext cx="8520600" cy="3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Существует также и второй аппроксимационный алгоритм, который работает идентично. Отличие лишь в том, что второй является итерационной версией первого.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Особенности программной реализации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152475"/>
            <a:ext cx="8520600" cy="3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Мы попытались перевести на математический язык исходные данные, чтобы их можно было применить к задаче. В реальной жизни намного больше факторов, которые нужно учитывать, но мы попытаемся систематизировать их и применить к программе.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Скорость первого переводчика (начальника отдела) равно “0”, а заместители начальников отдела работают как обычные сотрудники (кроме отдельных случаев);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Считаем срок работы каждого переводчика равным “30” дням (и считаем, что сроки исчисляются только рабочими днями), а также считаем 8-часовой рабочий день (кроме отдельных случаев);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Деление работ между сотрудниками в данном алгоритме и смешивание целевых функций применяться не будет (к примеру, мы находим работу по срокам, либо по качеству, но не одновременно);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Полученное время округляем всегда в большую сторону (как условие из реальной жизни и как необходимость для работы программы в целых числах);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Алгоритм не гарантирует распределение всех работ, поэтому мы будем подбирать матрицы прибыли и весов так, чтобы выполнялись все работы.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Особенности программной реализации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152475"/>
            <a:ext cx="8520600" cy="3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Для отдельных целевых функций мы также интерпретируем имеющиеся условия.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Для целевых функций 5 и 6 мы будем использовать только самые важные задачи (3 важность);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Целевая функция 7 не реализуема;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В целевой функции 8 мы будем выполнять задачи по важности с возможным ущербом для сроков выполнения;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В целевых функциях 8 и 9 нам важно только распределение работ;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В целевой функции 10 будем считать, что рабочий день длится 18 часов (18 часов + 6 часов перерыв);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В целевой функции 11 заместители будут работать как обычные сотрудники только при важности 3.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/>
              <a:t>Также стоит отметить, что мы будем использовать “инвертированные” матрицы стоимостей.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аппроксимационного алгоритма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Для реализации аппроксимирующего алгоритма была разработана программа на языке С++. Примеры работы программы:</a:t>
            </a:r>
            <a:endParaRPr/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00" y="2282150"/>
            <a:ext cx="3921109" cy="24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100" y="2282150"/>
            <a:ext cx="4305200" cy="24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по аппроксимирующему алгоритму</a:t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076275"/>
            <a:ext cx="8520600" cy="3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 результатам работы программы аппроксимирующего алгоритма мы выяснили: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Алгоритм хорошо подходит для максимизации “выгоды” от определённого критерия, например, качества, важности или даже скорости работы для отдельно взятого работника.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Алгоритм не нацелен на получение лучшего результата, который связан с изменением функций во времени, следовательно, приходится получать решение изменением функции весов или максимальной вместимости.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Поэтому мы решили придумать собственное решение для целевых функций и найти обобщённый алгоритм.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Венгерский алгоритм</a:t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311700" y="941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/>
              <a:t>Одним из методов решения задачи о назначениях является венгерский алгоритм</a:t>
            </a:r>
            <a:r>
              <a:rPr lang="ru" sz="1600"/>
              <a:t>. Для его применения необходимо составить матрицу, содержащую какие-либо показатели рабочих задач или работников. </a:t>
            </a:r>
            <a:r>
              <a:rPr lang="ru" sz="1500"/>
              <a:t>Рассмотрим данный алгоритм на простом примере. Имеется домашнее задание по 4 предметам, и 4 студента собрались, чтобы коллективно его выполнить. Все обладают разными навыками по разным предметам (максимальный показатель навыка - 5), поэтому необходимо определить, кому какое задание доверить.</a:t>
            </a:r>
            <a:endParaRPr sz="1500"/>
          </a:p>
        </p:txBody>
      </p:sp>
      <p:graphicFrame>
        <p:nvGraphicFramePr>
          <p:cNvPr id="220" name="Google Shape;220;p37"/>
          <p:cNvGraphicFramePr/>
          <p:nvPr/>
        </p:nvGraphicFramePr>
        <p:xfrm>
          <a:off x="623425" y="273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{F88703D8-287F-4F41-A2D8-CE8E59D7BA52}</a:tableStyleId>
              </a:tblPr>
              <a:tblGrid>
                <a:gridCol w="1579425"/>
                <a:gridCol w="1579425"/>
                <a:gridCol w="1579425"/>
                <a:gridCol w="1579425"/>
                <a:gridCol w="1579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студент/предмет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Математический анализ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Дискретная математика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Английский язык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Правоведение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Петров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Смирнов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Сидоров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Егоров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Венгерский алгоритм</a:t>
            </a:r>
            <a:endParaRPr/>
          </a:p>
        </p:txBody>
      </p:sp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/>
              <a:t>Так как мы ищем </a:t>
            </a:r>
            <a:r>
              <a:rPr b="1" lang="ru" sz="1500"/>
              <a:t>максимум</a:t>
            </a:r>
            <a:r>
              <a:rPr lang="ru" sz="1500"/>
              <a:t>, при котором студенты справятся с заданиями лучше всего</a:t>
            </a:r>
            <a:r>
              <a:rPr lang="ru" sz="1500"/>
              <a:t>, найдем в каждой строке максимальный элемент и вычтем его из этой же строки, а затем умножим матрицу на -1, чтобы избавиться от отрицательных значений.</a:t>
            </a:r>
            <a:endParaRPr sz="1500"/>
          </a:p>
        </p:txBody>
      </p:sp>
      <p:graphicFrame>
        <p:nvGraphicFramePr>
          <p:cNvPr id="227" name="Google Shape;227;p38"/>
          <p:cNvGraphicFramePr/>
          <p:nvPr/>
        </p:nvGraphicFramePr>
        <p:xfrm>
          <a:off x="546563" y="200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{F88703D8-287F-4F41-A2D8-CE8E59D7BA52}</a:tableStyleId>
              </a:tblPr>
              <a:tblGrid>
                <a:gridCol w="323625"/>
                <a:gridCol w="323625"/>
                <a:gridCol w="323625"/>
                <a:gridCol w="323625"/>
                <a:gridCol w="323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" name="Google Shape;228;p38"/>
          <p:cNvGraphicFramePr/>
          <p:nvPr/>
        </p:nvGraphicFramePr>
        <p:xfrm>
          <a:off x="2550888" y="200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{F88703D8-287F-4F41-A2D8-CE8E59D7BA52}</a:tableStyleId>
              </a:tblPr>
              <a:tblGrid>
                <a:gridCol w="404525"/>
                <a:gridCol w="404525"/>
                <a:gridCol w="404525"/>
                <a:gridCol w="40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-3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9" name="Google Shape;229;p38"/>
          <p:cNvGraphicFramePr/>
          <p:nvPr/>
        </p:nvGraphicFramePr>
        <p:xfrm>
          <a:off x="4555188" y="200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{F88703D8-287F-4F41-A2D8-CE8E59D7BA52}</a:tableStyleId>
              </a:tblPr>
              <a:tblGrid>
                <a:gridCol w="404525"/>
                <a:gridCol w="404525"/>
                <a:gridCol w="404525"/>
                <a:gridCol w="40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0" name="Google Shape;230;p38"/>
          <p:cNvSpPr txBox="1"/>
          <p:nvPr/>
        </p:nvSpPr>
        <p:spPr>
          <a:xfrm>
            <a:off x="546925" y="3822575"/>
            <a:ext cx="5924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Некоторые значения, естественно, “занулились”. Далее нам необходимо выбрать нули таким образом, чтобы в каждой строке и каждом столбце был только один выбранный ноль. Выделяем их в матрице: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231" name="Google Shape;231;p38"/>
          <p:cNvGraphicFramePr/>
          <p:nvPr/>
        </p:nvGraphicFramePr>
        <p:xfrm>
          <a:off x="6728238" y="336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{F88703D8-287F-4F41-A2D8-CE8E59D7BA52}</a:tableStyleId>
              </a:tblPr>
              <a:tblGrid>
                <a:gridCol w="404525"/>
                <a:gridCol w="404525"/>
                <a:gridCol w="404525"/>
                <a:gridCol w="40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Венгерский алгоритм</a:t>
            </a:r>
            <a:endParaRPr/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Подставляем в изначальную матрицу местоположения выбранных нулей. Получили оптимальный план, при котором студенты получат наилучшие оценки за свои домашние задания.</a:t>
            </a:r>
            <a:endParaRPr/>
          </a:p>
        </p:txBody>
      </p:sp>
      <p:graphicFrame>
        <p:nvGraphicFramePr>
          <p:cNvPr id="238" name="Google Shape;238;p39"/>
          <p:cNvGraphicFramePr/>
          <p:nvPr/>
        </p:nvGraphicFramePr>
        <p:xfrm>
          <a:off x="944588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{F88703D8-287F-4F41-A2D8-CE8E59D7BA52}</a:tableStyleId>
              </a:tblPr>
              <a:tblGrid>
                <a:gridCol w="392500"/>
                <a:gridCol w="392500"/>
                <a:gridCol w="392500"/>
                <a:gridCol w="392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9" name="Google Shape;239;p39"/>
          <p:cNvGraphicFramePr/>
          <p:nvPr/>
        </p:nvGraphicFramePr>
        <p:xfrm>
          <a:off x="3287363" y="22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{F88703D8-287F-4F41-A2D8-CE8E59D7BA52}</a:tableStyleId>
              </a:tblPr>
              <a:tblGrid>
                <a:gridCol w="962025"/>
                <a:gridCol w="962025"/>
                <a:gridCol w="962025"/>
                <a:gridCol w="962025"/>
                <a:gridCol w="962025"/>
              </a:tblGrid>
              <a:tr h="40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студент/предмет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Математический анализ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Дискретная математика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Английский язык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Правоведение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Петров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Смирнов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26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Сидоров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Егоров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ru">
                <a:solidFill>
                  <a:schemeClr val="accent3"/>
                </a:solidFill>
              </a:rPr>
              <a:t>Целевая функция: минимальное время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45" name="Google Shape;245;p40"/>
          <p:cNvSpPr txBox="1"/>
          <p:nvPr>
            <p:ph idx="1" type="body"/>
          </p:nvPr>
        </p:nvSpPr>
        <p:spPr>
          <a:xfrm>
            <a:off x="311700" y="1000075"/>
            <a:ext cx="8520600" cy="3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Почему при решении мы обошлись без венгерского алгоритма? Наши задачи имеют неравный объем и другие показатели, то есть мы не можем решить задачу, опираясь лишь на показатели исполнителей. Поэтому было построен следующий алгоритм нахождения минимального времени выполнения работы (рабочий день в данном решении = 8 часам):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46" name="Google Shape;2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600" y="2335613"/>
            <a:ext cx="65151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/>
        </p:nvSpPr>
        <p:spPr>
          <a:xfrm>
            <a:off x="0" y="1097750"/>
            <a:ext cx="8721000" cy="48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1)Назначение сотрудников с наибольшей скоростью на самые объемные задачи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2)По формуле время = объем работы/скорость определяем, кто из сотрудников освобождается, и назначаем их на следующие подходящие им по квалификации работы, попутно фиксируя загруженность исполнителей в часах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3)Распределяем загруженность исполнителей равномерно: если один из сотрудников отдела выполняет все поставленные перед ним задачи раньше остальных, то он помогает наиболее загруженному работнику и оставшаяся работа последнего делится в равных частях между этими работниками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С помощью данного решения было найдено минимальное время выполнения всех задач, равное </a:t>
            </a:r>
            <a:r>
              <a:rPr lang="ru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15 суткам.</a:t>
            </a:r>
            <a:endParaRPr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2" name="Google Shape;252;p41"/>
          <p:cNvSpPr txBox="1"/>
          <p:nvPr/>
        </p:nvSpPr>
        <p:spPr>
          <a:xfrm>
            <a:off x="0" y="150500"/>
            <a:ext cx="8251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ru" sz="30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Целевая функция: минимальное время</a:t>
            </a:r>
            <a:endParaRPr sz="30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 чем мы работали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00" y="1683687"/>
            <a:ext cx="3776925" cy="2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100" y="1710613"/>
            <a:ext cx="3776926" cy="2300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Google Shape;257;p42"/>
          <p:cNvGraphicFramePr/>
          <p:nvPr/>
        </p:nvGraphicFramePr>
        <p:xfrm>
          <a:off x="213325" y="416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{D6F61F2B-F367-4279-A028-92FE54EF51ED}</a:tableStyleId>
              </a:tblPr>
              <a:tblGrid>
                <a:gridCol w="427425"/>
                <a:gridCol w="427425"/>
                <a:gridCol w="427425"/>
                <a:gridCol w="427425"/>
                <a:gridCol w="427425"/>
                <a:gridCol w="427425"/>
                <a:gridCol w="427425"/>
                <a:gridCol w="427425"/>
                <a:gridCol w="427425"/>
                <a:gridCol w="427425"/>
                <a:gridCol w="427425"/>
              </a:tblGrid>
              <a:tr h="28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D9D9D9"/>
                          </a:solidFill>
                        </a:rPr>
                        <a:t>Сотрудник</a:t>
                      </a:r>
                      <a:endParaRPr sz="8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D9D9D9"/>
                          </a:solidFill>
                        </a:rPr>
                        <a:t>П </a:t>
                      </a:r>
                      <a:endParaRPr sz="11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D9D9D9"/>
                          </a:solidFill>
                        </a:rPr>
                        <a:t>Е</a:t>
                      </a:r>
                      <a:endParaRPr sz="11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D9D9D9"/>
                          </a:solidFill>
                        </a:rPr>
                        <a:t>Т</a:t>
                      </a:r>
                      <a:endParaRPr sz="11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D9D9D9"/>
                          </a:solidFill>
                        </a:rPr>
                        <a:t>С</a:t>
                      </a:r>
                      <a:endParaRPr sz="11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D9D9D9"/>
                          </a:solidFill>
                        </a:rPr>
                        <a:t>А</a:t>
                      </a:r>
                      <a:endParaRPr sz="11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D9D9D9"/>
                          </a:solidFill>
                        </a:rPr>
                        <a:t>М</a:t>
                      </a:r>
                      <a:endParaRPr sz="11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D9D9D9"/>
                          </a:solidFill>
                        </a:rPr>
                        <a:t>Д</a:t>
                      </a:r>
                      <a:endParaRPr sz="11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D9D9D9"/>
                          </a:solidFill>
                        </a:rPr>
                        <a:t>Ар</a:t>
                      </a:r>
                      <a:endParaRPr sz="11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D9D9D9"/>
                          </a:solidFill>
                        </a:rPr>
                        <a:t>Сер</a:t>
                      </a:r>
                      <a:endParaRPr sz="11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D9D9D9"/>
                          </a:solidFill>
                        </a:rPr>
                        <a:t>Га</a:t>
                      </a:r>
                      <a:endParaRPr sz="11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D9D9D9"/>
                          </a:solidFill>
                        </a:rPr>
                        <a:t>Загруженность(ч.)</a:t>
                      </a:r>
                      <a:endParaRPr sz="8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78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54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156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63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21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50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147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72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55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54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58" name="Google Shape;258;p42"/>
          <p:cNvSpPr txBox="1"/>
          <p:nvPr/>
        </p:nvSpPr>
        <p:spPr>
          <a:xfrm>
            <a:off x="213325" y="3755750"/>
            <a:ext cx="47016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EFEFEF"/>
                </a:solidFill>
              </a:rPr>
              <a:t>Массив</a:t>
            </a:r>
            <a:r>
              <a:rPr lang="ru" sz="900"/>
              <a:t> </a:t>
            </a:r>
            <a:r>
              <a:rPr b="1" lang="ru" sz="1100">
                <a:solidFill>
                  <a:srgbClr val="D9D9D9"/>
                </a:solidFill>
              </a:rPr>
              <a:t>“Z”. Общее время выполнения сотрудниками задач</a:t>
            </a:r>
            <a:endParaRPr b="1" sz="900"/>
          </a:p>
        </p:txBody>
      </p:sp>
      <p:graphicFrame>
        <p:nvGraphicFramePr>
          <p:cNvPr id="259" name="Google Shape;259;p42"/>
          <p:cNvGraphicFramePr/>
          <p:nvPr/>
        </p:nvGraphicFramePr>
        <p:xfrm>
          <a:off x="213325" y="40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{D6F61F2B-F367-4279-A028-92FE54EF51ED}</a:tableStyleId>
              </a:tblPr>
              <a:tblGrid>
                <a:gridCol w="955200"/>
                <a:gridCol w="955200"/>
                <a:gridCol w="955200"/>
                <a:gridCol w="955200"/>
                <a:gridCol w="955200"/>
                <a:gridCol w="955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D9D9D9"/>
                          </a:solidFill>
                        </a:rPr>
                        <a:t>сотр\№задачи</a:t>
                      </a:r>
                      <a:endParaRPr sz="9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D9D9D9"/>
                          </a:solidFill>
                        </a:rPr>
                        <a:t>1</a:t>
                      </a:r>
                      <a:endParaRPr sz="11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D9D9D9"/>
                          </a:solidFill>
                        </a:rPr>
                        <a:t>2</a:t>
                      </a:r>
                      <a:endParaRPr sz="11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D9D9D9"/>
                          </a:solidFill>
                        </a:rPr>
                        <a:t>3</a:t>
                      </a:r>
                      <a:endParaRPr sz="11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D9D9D9"/>
                          </a:solidFill>
                        </a:rPr>
                        <a:t>4</a:t>
                      </a:r>
                      <a:endParaRPr sz="11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D9D9D9"/>
                          </a:solidFill>
                        </a:rPr>
                        <a:t>5</a:t>
                      </a:r>
                      <a:endParaRPr sz="11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D9D9D9"/>
                          </a:solidFill>
                        </a:rPr>
                        <a:t>Петров</a:t>
                      </a:r>
                      <a:endParaRPr sz="11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45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23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~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D9D9D9"/>
                          </a:solidFill>
                        </a:rPr>
                        <a:t>Егоров</a:t>
                      </a:r>
                      <a:endParaRPr sz="11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23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12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9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~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D9D9D9"/>
                          </a:solidFill>
                        </a:rPr>
                        <a:t>Тимофеев</a:t>
                      </a:r>
                      <a:endParaRPr sz="11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124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32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~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~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~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D9D9D9"/>
                          </a:solidFill>
                        </a:rPr>
                        <a:t>Сидоров</a:t>
                      </a:r>
                      <a:endParaRPr sz="11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42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15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6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~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~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D9D9D9"/>
                          </a:solidFill>
                        </a:rPr>
                        <a:t>Андреев</a:t>
                      </a:r>
                      <a:endParaRPr sz="11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12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9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~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~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~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D9D9D9"/>
                          </a:solidFill>
                        </a:rPr>
                        <a:t>Михайлов</a:t>
                      </a:r>
                      <a:endParaRPr sz="11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20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20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~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~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D9D9D9"/>
                          </a:solidFill>
                        </a:rPr>
                        <a:t>Данилов</a:t>
                      </a:r>
                      <a:endParaRPr sz="11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87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40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11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7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D9D9D9"/>
                          </a:solidFill>
                        </a:rPr>
                        <a:t>Артёмов</a:t>
                      </a:r>
                      <a:endParaRPr sz="11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48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8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8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8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~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D9D9D9"/>
                          </a:solidFill>
                        </a:rPr>
                        <a:t>Сергеев</a:t>
                      </a:r>
                      <a:endParaRPr sz="11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55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~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~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~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~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D9D9D9"/>
                          </a:solidFill>
                        </a:rPr>
                        <a:t>Гаврилов</a:t>
                      </a:r>
                      <a:endParaRPr sz="1100">
                        <a:solidFill>
                          <a:srgbClr val="D9D9D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34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12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3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3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666666"/>
                          </a:solidFill>
                        </a:rPr>
                        <a:t>2</a:t>
                      </a:r>
                      <a:endParaRPr sz="1100">
                        <a:solidFill>
                          <a:srgbClr val="666666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0" name="Google Shape;260;p42"/>
          <p:cNvSpPr txBox="1"/>
          <p:nvPr/>
        </p:nvSpPr>
        <p:spPr>
          <a:xfrm>
            <a:off x="213325" y="0"/>
            <a:ext cx="64266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EFEFEF"/>
                </a:solidFill>
              </a:rPr>
              <a:t>Таблица</a:t>
            </a:r>
            <a:r>
              <a:rPr lang="ru" sz="900"/>
              <a:t> </a:t>
            </a:r>
            <a:r>
              <a:rPr b="1" lang="ru" sz="1100">
                <a:solidFill>
                  <a:srgbClr val="D9D9D9"/>
                </a:solidFill>
              </a:rPr>
              <a:t>“Y”. Время выполнения каждой из назначенных сотруднику задач</a:t>
            </a:r>
            <a:endParaRPr b="1" sz="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311700" y="75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Распределительный алгоритм: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  <a:endParaRPr b="1" sz="11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 Создадим переменную “answ” в которую записываем значение минимального времени в таблице, отличное от нуля (по окончании работы алгоритма данная переменная будет хранить ответ)</a:t>
            </a:r>
            <a:endParaRPr sz="11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ПОКА в массиве </a:t>
            </a:r>
            <a:r>
              <a:rPr lang="ru" sz="11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“Z”</a:t>
            </a:r>
            <a:r>
              <a:rPr lang="ru" sz="11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 есть значения больше нуля выполняем:</a:t>
            </a:r>
            <a:endParaRPr sz="110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Находим минимальную занятость в массиве “Z”;</a:t>
            </a:r>
            <a:endParaRPr sz="1100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answ  = answ + минимальная занятость;</a:t>
            </a:r>
            <a:endParaRPr sz="1100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Из всех ячеек массива отнимаем answ;</a:t>
            </a:r>
            <a:endParaRPr sz="1100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ru" sz="11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ПОКА есть ёмкие по времени задачи за которые могут приняться  освободившиеся работники:</a:t>
            </a:r>
            <a:endParaRPr sz="110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" sz="11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Находим рабочих, у которых в массиве загруженность = 0 и рабочего , которого загруженность максимальна. </a:t>
            </a:r>
            <a:r>
              <a:rPr lang="ru" sz="11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ru" sz="11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Среди задач последнего находим максимально емкую по времени задачу, за которую они могут приступить.</a:t>
            </a:r>
            <a:endParaRPr sz="11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ru" sz="11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КЦ;</a:t>
            </a:r>
            <a:endParaRPr sz="110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ru" sz="1100">
                <a:solidFill>
                  <a:srgbClr val="F9CB9C"/>
                </a:solidFill>
                <a:latin typeface="Arial"/>
                <a:ea typeface="Arial"/>
                <a:cs typeface="Arial"/>
                <a:sym typeface="Arial"/>
              </a:rPr>
              <a:t>ЕСЛИ такую задачу можно найти,ТО:</a:t>
            </a:r>
            <a:endParaRPr sz="1100">
              <a:solidFill>
                <a:srgbClr val="F9CB9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ru" sz="11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ru" sz="11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Делим задачу между сотрудниками (тем, кто уже выполняет задачу, и теми, кто свободен и может помочь ему) по следующей формуле</a:t>
            </a:r>
            <a:r>
              <a:rPr lang="ru" sz="11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" sz="11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Vx=V-vw*answ; </a:t>
            </a:r>
            <a:r>
              <a:rPr lang="ru" sz="1100">
                <a:solidFill>
                  <a:srgbClr val="D9EAD3"/>
                </a:solidFill>
                <a:latin typeface="Arial"/>
                <a:ea typeface="Arial"/>
                <a:cs typeface="Arial"/>
                <a:sym typeface="Arial"/>
              </a:rPr>
              <a:t> t= Vx / (vw + СУММ(vi)); </a:t>
            </a:r>
            <a:endParaRPr sz="1100">
              <a:solidFill>
                <a:srgbClr val="D9EA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(где vw - скорость работника, трудящегося над задачей; V- объем работы для данного сотрудника(из таблицы №3); Vx-объем работы на текущий момент;  vi- скорости работы помощников; t - добавленные помощникам часы работы)</a:t>
            </a:r>
            <a:r>
              <a:rPr lang="ru" sz="11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ru" sz="11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" sz="11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В массиве </a:t>
            </a:r>
            <a:r>
              <a:rPr lang="ru" sz="11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“Z” д</a:t>
            </a:r>
            <a:r>
              <a:rPr lang="ru" sz="11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обавляем “помощникам” t, а уже работавшему над этой задачей сотруднику прибавляем время = t + время выполнения остальных задач этим сотрудником (которое можно найти по таблице “Y”);</a:t>
            </a:r>
            <a:endParaRPr sz="11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ru" sz="11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В таблице </a:t>
            </a:r>
            <a:r>
              <a:rPr lang="ru" sz="11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“Y”</a:t>
            </a:r>
            <a:r>
              <a:rPr lang="ru" sz="11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 меняем время выполнения этой задачи у работавшего над ней сотрудника на t+answ, а  “помощникам” добавляем в новую ячейку задач время t;</a:t>
            </a:r>
            <a:endParaRPr sz="11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ru" sz="1100">
                <a:solidFill>
                  <a:srgbClr val="F9CB9C"/>
                </a:solidFill>
                <a:latin typeface="Arial"/>
                <a:ea typeface="Arial"/>
                <a:cs typeface="Arial"/>
                <a:sym typeface="Arial"/>
              </a:rPr>
              <a:t>ИНАЧЕ:</a:t>
            </a:r>
            <a:endParaRPr sz="1100">
              <a:solidFill>
                <a:srgbClr val="F9CB9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ru" sz="11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1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Получили ситуацию, когда работник(и) более некомпетентен(ы) выполнять другие задачи и он(и) отдыхают (~)</a:t>
            </a:r>
            <a:endParaRPr sz="11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КЦ;</a:t>
            </a:r>
            <a:endParaRPr sz="110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Конец.</a:t>
            </a:r>
            <a:endParaRPr b="1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" name="Google Shape;270;p44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{D6F61F2B-F367-4279-A028-92FE54EF51ED}</a:tableStyleId>
              </a:tblPr>
              <a:tblGrid>
                <a:gridCol w="496975"/>
                <a:gridCol w="408625"/>
                <a:gridCol w="452800"/>
                <a:gridCol w="452800"/>
                <a:gridCol w="452800"/>
                <a:gridCol w="452800"/>
                <a:gridCol w="452800"/>
                <a:gridCol w="452800"/>
                <a:gridCol w="452800"/>
                <a:gridCol w="452800"/>
                <a:gridCol w="452800"/>
              </a:tblGrid>
              <a:tr h="35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Сотрудник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П 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Е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Т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С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А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М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Д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Ар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Сер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Га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  <a:tr h="42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Загруженность(ч.)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78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54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156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63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21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50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147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72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55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54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5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highlight>
                            <a:srgbClr val="D9EAD3"/>
                          </a:highlight>
                        </a:rPr>
                        <a:t>ШАг 1</a:t>
                      </a:r>
                      <a:endParaRPr sz="800">
                        <a:highlight>
                          <a:srgbClr val="D9EAD3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600"/>
                        <a:t>answ=21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78-21=57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54-21=33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156-21=135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63-21=42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21-21=0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50-21=29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147-21=126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72-21=51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55-21=34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54-21=33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76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ШАГ 2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600"/>
                        <a:t>answ = 50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28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4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600"/>
                        <a:t>135 - 29=106 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600"/>
                        <a:t>(106-32)*1,5=112/2,25=50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600"/>
                        <a:t>50+32 = 82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13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~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0 + 50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97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22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5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4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82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ШАГ 3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600"/>
                        <a:t>answ = 54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28-4=24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0 + 23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82-4=78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(78-32)*1,5=69/3 = 23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23+32=55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9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~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46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93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18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1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0+ 23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34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ШАГ 9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answ=75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3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2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24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0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~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3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72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3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0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2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34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ШАГ 10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answ=77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1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0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22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0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~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1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70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1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0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0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34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ШАГ 11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answ=69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0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~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21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~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~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0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69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0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~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~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34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ШАГ 12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answ=90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~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~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0+20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~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~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~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48*1 / 2,5= 20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~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~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~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44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ШАГ 13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answ=110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~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~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0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~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~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~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0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~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~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700"/>
                        <a:t>~</a:t>
                      </a:r>
                      <a:endParaRPr sz="7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1" name="Google Shape;271;p44"/>
          <p:cNvSpPr txBox="1"/>
          <p:nvPr/>
        </p:nvSpPr>
        <p:spPr>
          <a:xfrm>
            <a:off x="5176025" y="1087575"/>
            <a:ext cx="21570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EFEFEF"/>
                </a:solidFill>
              </a:rPr>
              <a:t>Изменения т</a:t>
            </a:r>
            <a:r>
              <a:rPr lang="ru" sz="1000">
                <a:solidFill>
                  <a:srgbClr val="EFEFEF"/>
                </a:solidFill>
              </a:rPr>
              <a:t>аблицы</a:t>
            </a:r>
            <a:r>
              <a:rPr lang="ru" sz="900"/>
              <a:t> </a:t>
            </a:r>
            <a:r>
              <a:rPr b="1" lang="ru" sz="1100">
                <a:solidFill>
                  <a:srgbClr val="D9D9D9"/>
                </a:solidFill>
              </a:rPr>
              <a:t>“Y”</a:t>
            </a:r>
            <a:endParaRPr/>
          </a:p>
        </p:txBody>
      </p:sp>
      <p:pic>
        <p:nvPicPr>
          <p:cNvPr id="272" name="Google Shape;2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025" y="1438275"/>
            <a:ext cx="3706000" cy="1992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100" y="152400"/>
            <a:ext cx="556822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Подключение других целевых функций</a:t>
            </a:r>
            <a:endParaRPr/>
          </a:p>
        </p:txBody>
      </p:sp>
      <p:sp>
        <p:nvSpPr>
          <p:cNvPr id="283" name="Google Shape;28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Теперь попробуем подключить ещё целевую функцию: минимальное время выполнения всех задач без ограничения продолжительности рабочего дня (макс. 36 часов подряд, потом - перерыв 6ч.)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По предыдущему решению мы выяснили, что отдел справится с работой за 119 ч =&gt; 119 - 36*3=11 =&gt; 119+3*6 = минимальное время выполнения всех задач = 6 суток (5 дней и 8 часов)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Т.е. мы просто переводим количество часов работы в новый “рабочий день” и считаем сколько нормальных суток эта работа займёт.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Важно добавить, что при таком рабочем графике выполняется и целевая функция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минимальное время выполнения срочных задач,</a:t>
            </a:r>
            <a:r>
              <a:rPr lang="ru" sz="1500"/>
              <a:t> т.к расчёт распределения не зависел от порядка выполнения сотрудником задач.</a:t>
            </a:r>
            <a:endParaRPr sz="2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type="title"/>
          </p:nvPr>
        </p:nvSpPr>
        <p:spPr>
          <a:xfrm>
            <a:off x="2072100" y="59550"/>
            <a:ext cx="499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Целевая функция: максимальное качество</a:t>
            </a:r>
            <a:endParaRPr sz="2700"/>
          </a:p>
        </p:txBody>
      </p:sp>
      <p:pic>
        <p:nvPicPr>
          <p:cNvPr id="289" name="Google Shape;28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750" y="521825"/>
            <a:ext cx="5468500" cy="45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Целевые функции: максимальное качество + минимальное время</a:t>
            </a:r>
            <a:endParaRPr sz="2500"/>
          </a:p>
        </p:txBody>
      </p:sp>
      <p:sp>
        <p:nvSpPr>
          <p:cNvPr id="295" name="Google Shape;295;p48"/>
          <p:cNvSpPr txBox="1"/>
          <p:nvPr>
            <p:ph idx="1" type="body"/>
          </p:nvPr>
        </p:nvSpPr>
        <p:spPr>
          <a:xfrm>
            <a:off x="311700" y="908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Чтобы выполнить все задачи максимально качественно и быстро, необходимо распределить сотрудников так, чтобы качество выполнения ими задачи было &gt;= сложности задачи. Использовался следующий алгоритм с последующим равномерным распределением работ: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0E0E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0E0E3"/>
                </a:solidFill>
              </a:rPr>
              <a:t>Создаем таблицу </a:t>
            </a:r>
            <a:r>
              <a:rPr lang="ru" sz="1100"/>
              <a:t>“X” </a:t>
            </a:r>
            <a:r>
              <a:rPr lang="ru" sz="1200">
                <a:solidFill>
                  <a:srgbClr val="D0E0E3"/>
                </a:solidFill>
              </a:rPr>
              <a:t>,  таблицу </a:t>
            </a:r>
            <a:r>
              <a:rPr lang="ru" sz="1300"/>
              <a:t>“Y”</a:t>
            </a:r>
            <a:r>
              <a:rPr lang="ru" sz="1200">
                <a:solidFill>
                  <a:srgbClr val="D0E0E3"/>
                </a:solidFill>
              </a:rPr>
              <a:t>, куда записываем время, затраченное каждым сотрудником на каждую из своих задач, и массив </a:t>
            </a:r>
            <a:r>
              <a:rPr lang="ru" sz="1100"/>
              <a:t>“Z”, </a:t>
            </a:r>
            <a:r>
              <a:rPr lang="ru" sz="1100">
                <a:solidFill>
                  <a:srgbClr val="D0E0E3"/>
                </a:solidFill>
              </a:rPr>
              <a:t>где хранится общее время выполнения задач сотрудником.</a:t>
            </a:r>
            <a:r>
              <a:rPr lang="ru" sz="1200">
                <a:solidFill>
                  <a:srgbClr val="D0E0E3"/>
                </a:solidFill>
              </a:rPr>
              <a:t> </a:t>
            </a:r>
            <a:endParaRPr sz="1200">
              <a:solidFill>
                <a:srgbClr val="D0E0E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0E0E3"/>
                </a:solidFill>
              </a:rPr>
              <a:t>ПОКА есть не распределенные задачи:</a:t>
            </a:r>
            <a:endParaRPr sz="1200">
              <a:solidFill>
                <a:srgbClr val="D0E0E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0E0E3"/>
                </a:solidFill>
              </a:rPr>
              <a:t>ПОКА есть свободные рабочие: </a:t>
            </a:r>
            <a:endParaRPr sz="1200">
              <a:solidFill>
                <a:srgbClr val="D0E0E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0E0E3"/>
                </a:solidFill>
              </a:rPr>
              <a:t>ЕСЛИ рабочий свободен и нашлась свободная задача для него, то: </a:t>
            </a:r>
            <a:endParaRPr sz="1200">
              <a:solidFill>
                <a:srgbClr val="D0E0E3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200"/>
              <a:buChar char="-"/>
            </a:pPr>
            <a:r>
              <a:rPr lang="ru" sz="1200">
                <a:solidFill>
                  <a:srgbClr val="D0E0E3"/>
                </a:solidFill>
              </a:rPr>
              <a:t>Ищем для него самую сложную работу, которую он может качественно выполнить </a:t>
            </a:r>
            <a:endParaRPr sz="1200">
              <a:solidFill>
                <a:srgbClr val="D0E0E3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200"/>
              <a:buChar char="-"/>
            </a:pPr>
            <a:r>
              <a:rPr lang="ru" sz="1200">
                <a:solidFill>
                  <a:srgbClr val="D0E0E3"/>
                </a:solidFill>
              </a:rPr>
              <a:t>Записываем время, затраченное данным сотрудником на эту задачу в таблицу </a:t>
            </a:r>
            <a:r>
              <a:rPr lang="ru" sz="1300"/>
              <a:t>“Y”</a:t>
            </a:r>
            <a:r>
              <a:rPr lang="ru" sz="1200">
                <a:solidFill>
                  <a:srgbClr val="D0E0E3"/>
                </a:solidFill>
              </a:rPr>
              <a:t>(если это первая задача, то в первую колонку, если вторая - во вторую и т.д.)</a:t>
            </a:r>
            <a:endParaRPr sz="1200">
              <a:solidFill>
                <a:srgbClr val="D0E0E3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200"/>
              <a:buChar char="-"/>
            </a:pPr>
            <a:r>
              <a:rPr lang="ru" sz="1200">
                <a:solidFill>
                  <a:srgbClr val="D0E0E3"/>
                </a:solidFill>
              </a:rPr>
              <a:t>Прибавляем время, затраченное данным сотрудником на эту задачу к значению в массиве </a:t>
            </a:r>
            <a:r>
              <a:rPr lang="ru" sz="1100"/>
              <a:t>“Z”</a:t>
            </a:r>
            <a:r>
              <a:rPr lang="ru" sz="1200">
                <a:solidFill>
                  <a:srgbClr val="D0E0E3"/>
                </a:solidFill>
              </a:rPr>
              <a:t> в соответствующей сотруднику ячейке.</a:t>
            </a:r>
            <a:endParaRPr sz="1200">
              <a:solidFill>
                <a:srgbClr val="D0E0E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0E0E3"/>
                </a:solidFill>
              </a:rPr>
              <a:t>	КЦ.</a:t>
            </a:r>
            <a:endParaRPr sz="1200">
              <a:solidFill>
                <a:srgbClr val="D0E0E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0E0E3"/>
                </a:solidFill>
              </a:rPr>
              <a:t>	Обновляем массив </a:t>
            </a:r>
            <a:r>
              <a:rPr lang="ru" sz="1100"/>
              <a:t>“Z”</a:t>
            </a:r>
            <a:r>
              <a:rPr lang="ru" sz="1200">
                <a:solidFill>
                  <a:srgbClr val="D0E0E3"/>
                </a:solidFill>
              </a:rPr>
              <a:t>, вычитая из всех ячеек минимальное значение, и если в ячейке сотрудника после этого действия стоит “0”, то он считается свободным.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100"/>
              <a:buChar char="-"/>
            </a:pPr>
            <a:r>
              <a:rPr lang="ru" sz="1100">
                <a:solidFill>
                  <a:srgbClr val="CFE2F3"/>
                </a:solidFill>
              </a:rPr>
              <a:t>В таблицу “X” добавляем заполненную соответствующими данным строку свободного сотрудника.</a:t>
            </a:r>
            <a:endParaRPr sz="1200"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0E0E3"/>
                </a:solidFill>
              </a:rPr>
              <a:t>КЦ.</a:t>
            </a:r>
            <a:endParaRPr sz="1200">
              <a:solidFill>
                <a:srgbClr val="D0E0E3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Целевые функции: максимальное качество + минимальное время</a:t>
            </a:r>
            <a:endParaRPr/>
          </a:p>
        </p:txBody>
      </p:sp>
      <p:sp>
        <p:nvSpPr>
          <p:cNvPr id="301" name="Google Shape;30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Мы пришли к той же ситуации, что и в 3-ем этапе первого решения - далее нам необходим “распределительный” алгоритм, который осложнится следующей </a:t>
            </a:r>
            <a:r>
              <a:rPr lang="ru" sz="12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проверкой</a:t>
            </a:r>
            <a:r>
              <a:rPr lang="ru" sz="12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: освободившийся работник может прийти на помощь только на ту задачу, сложность которой ниже качества работы этого сотрудника.</a:t>
            </a:r>
            <a:endParaRPr sz="11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Данный алгоритм даст нам ответ на решение задачи относительно связки следующих целевых функций:</a:t>
            </a:r>
            <a:endParaRPr sz="11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/>
              <a:buChar char="-"/>
            </a:pPr>
            <a:r>
              <a:rPr lang="ru" sz="1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минимальное время выполнения всех задач;</a:t>
            </a:r>
            <a:endParaRPr sz="11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/>
              <a:buChar char="-"/>
            </a:pPr>
            <a:r>
              <a:rPr lang="ru" sz="1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минимальное время выполнения всех задач;</a:t>
            </a:r>
            <a:endParaRPr sz="1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/>
              <a:buChar char="-"/>
            </a:pPr>
            <a:r>
              <a:rPr lang="ru" sz="1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максимальное качество выполнения всех задач;</a:t>
            </a:r>
            <a:endParaRPr sz="1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/>
              <a:buChar char="-"/>
            </a:pPr>
            <a:r>
              <a:rPr lang="ru" sz="1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максимально равномерная нагрузка на всех сотрудников</a:t>
            </a:r>
            <a:endParaRPr sz="1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Дополнительно можно подключить ещё:</a:t>
            </a:r>
            <a:endParaRPr sz="10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/>
              <a:buChar char="-"/>
            </a:pPr>
            <a:r>
              <a:rPr lang="ru" sz="1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минимальное время выполнения всех задач без ограничения продолжительности рабочего дня (макс 36 часов подряд, потом - перерыв 6ч.)</a:t>
            </a:r>
            <a:endParaRPr sz="1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/>
              <a:buChar char="-"/>
            </a:pPr>
            <a:r>
              <a:rPr lang="ru" sz="1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минимальное время выполнения всех задач с привлечением заместителя начальника отдела (не более 4ч нагрузки в обычный рабочий день и максимальная нагрузка для выполнения задачи высокой важности)</a:t>
            </a:r>
            <a:endParaRPr sz="1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/>
          <p:nvPr>
            <p:ph type="title"/>
          </p:nvPr>
        </p:nvSpPr>
        <p:spPr>
          <a:xfrm>
            <a:off x="311700" y="27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/>
              <a:t>Сочетание нескольких целевых функций</a:t>
            </a:r>
            <a:endParaRPr sz="2900"/>
          </a:p>
        </p:txBody>
      </p:sp>
      <p:sp>
        <p:nvSpPr>
          <p:cNvPr id="307" name="Google Shape;307;p50"/>
          <p:cNvSpPr txBox="1"/>
          <p:nvPr>
            <p:ph idx="1" type="body"/>
          </p:nvPr>
        </p:nvSpPr>
        <p:spPr>
          <a:xfrm>
            <a:off x="311700" y="800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B7B7B7"/>
                </a:solidFill>
              </a:rPr>
              <a:t>Для алгоритма, сочетающего в себе несколько целевых функций был разработан следующий алгоритм: </a:t>
            </a:r>
            <a:r>
              <a:rPr lang="ru" sz="1100">
                <a:solidFill>
                  <a:srgbClr val="B7B7B7"/>
                </a:solidFill>
              </a:rPr>
              <a:t>1)Строим таблицу </a:t>
            </a:r>
            <a:r>
              <a:rPr lang="ru" sz="1100">
                <a:solidFill>
                  <a:srgbClr val="B7B7B7"/>
                </a:solidFill>
              </a:rPr>
              <a:t>“X” </a:t>
            </a:r>
            <a:r>
              <a:rPr lang="ru" sz="1100">
                <a:solidFill>
                  <a:srgbClr val="B7B7B7"/>
                </a:solidFill>
              </a:rPr>
              <a:t>зависимостей сотрудник-работа (каждая строка - сотрудник, каждый столбец - задача) и заполняем её значениями характеристик сотрудников в зависимости от целевой функции, где вся работа предварительно отсортирована по необходимым критериям (назовём их “актуальность”), а также строим таблицу “Y”, куда записываем время, затраченное каждым сотрудником на каждую из своих задач, и массив </a:t>
            </a:r>
            <a:r>
              <a:rPr lang="ru" sz="1100">
                <a:solidFill>
                  <a:srgbClr val="B7B7B7"/>
                </a:solidFill>
              </a:rPr>
              <a:t>“Z”</a:t>
            </a:r>
            <a:r>
              <a:rPr lang="ru" sz="1100">
                <a:solidFill>
                  <a:srgbClr val="B7B7B7"/>
                </a:solidFill>
              </a:rPr>
              <a:t>, где хранится общее время выполнения всех задач.</a:t>
            </a:r>
            <a:endParaRPr sz="11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9D9D9"/>
                </a:solidFill>
              </a:rPr>
              <a:t>ПОКА </a:t>
            </a:r>
            <a:r>
              <a:rPr lang="ru" sz="1200">
                <a:solidFill>
                  <a:srgbClr val="D9D9D9"/>
                </a:solidFill>
              </a:rPr>
              <a:t>есть не распределенные задачи:</a:t>
            </a:r>
            <a:endParaRPr sz="1200">
              <a:solidFill>
                <a:srgbClr val="D9D9D9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9D9D9"/>
                </a:solidFill>
              </a:rPr>
              <a:t>ПОКА </a:t>
            </a:r>
            <a:r>
              <a:rPr lang="ru" sz="1200">
                <a:solidFill>
                  <a:srgbClr val="D9D9D9"/>
                </a:solidFill>
              </a:rPr>
              <a:t>есть свободные рабочие: </a:t>
            </a:r>
            <a:endParaRPr sz="1200">
              <a:solidFill>
                <a:srgbClr val="D9D9D9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9D9D9"/>
                </a:solidFill>
              </a:rPr>
              <a:t>ЕСЛИ </a:t>
            </a:r>
            <a:r>
              <a:rPr lang="ru" sz="1200">
                <a:solidFill>
                  <a:srgbClr val="D9D9D9"/>
                </a:solidFill>
              </a:rPr>
              <a:t>рабочий свободен и нашлась свободная задача для него, то: </a:t>
            </a:r>
            <a:endParaRPr sz="1200">
              <a:solidFill>
                <a:srgbClr val="D9D9D9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-"/>
            </a:pPr>
            <a:r>
              <a:rPr lang="ru" sz="1200">
                <a:solidFill>
                  <a:srgbClr val="D9D9D9"/>
                </a:solidFill>
              </a:rPr>
              <a:t>Ищем для него самую актуальную работу, которую он может выполнить согласно целевой функции(качественно, быстро и т.п.) и выделяем соответствующую ячейку (так строим паросочетание) </a:t>
            </a:r>
            <a:endParaRPr sz="1200">
              <a:solidFill>
                <a:srgbClr val="D9D9D9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-"/>
            </a:pPr>
            <a:r>
              <a:rPr lang="ru" sz="1200">
                <a:solidFill>
                  <a:srgbClr val="D9D9D9"/>
                </a:solidFill>
              </a:rPr>
              <a:t>Записываем время, затраченное данным сотрудником на эту задачу в таблицу “Y” (если это первая задача, то в первую колонку, если вторая - во вторую и т.д.)</a:t>
            </a:r>
            <a:endParaRPr sz="1200">
              <a:solidFill>
                <a:srgbClr val="D9D9D9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-"/>
            </a:pPr>
            <a:r>
              <a:rPr lang="ru" sz="1200">
                <a:solidFill>
                  <a:srgbClr val="D9D9D9"/>
                </a:solidFill>
              </a:rPr>
              <a:t>Прибавляем время, затраченное данным сотрудником на эту задачу к значению в массиве “Z” в соответствующей сотруднику ячейке.</a:t>
            </a:r>
            <a:endParaRPr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9D9D9"/>
                </a:solidFill>
              </a:rPr>
              <a:t>	КЦ.</a:t>
            </a:r>
            <a:endParaRPr sz="1100">
              <a:solidFill>
                <a:srgbClr val="D9D9D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-"/>
            </a:pPr>
            <a:r>
              <a:rPr lang="ru" sz="1200">
                <a:solidFill>
                  <a:srgbClr val="D9D9D9"/>
                </a:solidFill>
              </a:rPr>
              <a:t>Обновляем массив “Z”, вычитая из всех ячеек минимальное значение, и если в ячейке сотрудника после этого действия стоит “0”, то он считается свободным.</a:t>
            </a:r>
            <a:endParaRPr sz="1200">
              <a:solidFill>
                <a:srgbClr val="D9D9D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-"/>
            </a:pPr>
            <a:r>
              <a:rPr lang="ru" sz="1200">
                <a:solidFill>
                  <a:srgbClr val="D9D9D9"/>
                </a:solidFill>
              </a:rPr>
              <a:t>В таблицу “X” добавляем заполненную соответствующими данным строку свободного сотрудника.</a:t>
            </a:r>
            <a:endParaRPr sz="1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9D9D9"/>
                </a:solidFill>
              </a:rPr>
              <a:t>КЦ.</a:t>
            </a:r>
            <a:endParaRPr sz="11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Сочетание нескольких целевых функций</a:t>
            </a:r>
            <a:endParaRPr/>
          </a:p>
        </p:txBody>
      </p:sp>
      <p:sp>
        <p:nvSpPr>
          <p:cNvPr id="313" name="Google Shape;31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D9D9D9"/>
                </a:solidFill>
              </a:rPr>
              <a:t>-Обновляем массив “Z”, заполняя его ячейки суммой времени, затраченного сотрудником на каждую из задач (находим общее время работы сотрудника)</a:t>
            </a:r>
            <a:endParaRPr sz="1300">
              <a:solidFill>
                <a:srgbClr val="D9D9D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D9D9D9"/>
                </a:solidFill>
              </a:rPr>
              <a:t>- Создадим переменную “answ” в которую записываем значение минимального времени в таблице, отличную от нуля.</a:t>
            </a:r>
            <a:endParaRPr sz="13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D9D9D9"/>
                </a:solidFill>
              </a:rPr>
              <a:t>ПОКА в массиве “Z” есть значения больше нуля выполняем:</a:t>
            </a:r>
            <a:endParaRPr sz="1300">
              <a:solidFill>
                <a:srgbClr val="D9D9D9"/>
              </a:solidFill>
            </a:endParaRPr>
          </a:p>
          <a:p>
            <a:pPr indent="-311150" lvl="2" marL="18288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Char char="●"/>
            </a:pPr>
            <a:r>
              <a:rPr lang="ru" sz="1300">
                <a:solidFill>
                  <a:srgbClr val="D9D9D9"/>
                </a:solidFill>
              </a:rPr>
              <a:t>Находим минимальную занятость в массиве “Z”</a:t>
            </a:r>
            <a:endParaRPr sz="1300">
              <a:solidFill>
                <a:srgbClr val="D9D9D9"/>
              </a:solidFill>
            </a:endParaRPr>
          </a:p>
          <a:p>
            <a:pPr indent="-311150" lvl="2" marL="18288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Char char="●"/>
            </a:pPr>
            <a:r>
              <a:rPr lang="ru" sz="1300">
                <a:solidFill>
                  <a:srgbClr val="D9D9D9"/>
                </a:solidFill>
              </a:rPr>
              <a:t>answ  = answ + минимальная занятость;</a:t>
            </a:r>
            <a:endParaRPr sz="1300">
              <a:solidFill>
                <a:srgbClr val="D9D9D9"/>
              </a:solidFill>
            </a:endParaRPr>
          </a:p>
          <a:p>
            <a:pPr indent="-311150" lvl="2" marL="18288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Char char="●"/>
            </a:pPr>
            <a:r>
              <a:rPr lang="ru" sz="1300">
                <a:solidFill>
                  <a:srgbClr val="D9D9D9"/>
                </a:solidFill>
              </a:rPr>
              <a:t>Из всех ячеек массива отнимаем answ;</a:t>
            </a:r>
            <a:endParaRPr sz="13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D9D9D9"/>
                </a:solidFill>
              </a:rPr>
              <a:t> 	ПОКА есть ёмкие по времени задачи за которые могут приняться освободившиеся работники:</a:t>
            </a:r>
            <a:endParaRPr sz="1300">
              <a:solidFill>
                <a:srgbClr val="D9D9D9"/>
              </a:solidFill>
            </a:endParaRPr>
          </a:p>
          <a:p>
            <a:pPr indent="-311150" lvl="2" marL="18288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300"/>
              <a:buChar char="●"/>
            </a:pPr>
            <a:r>
              <a:rPr lang="ru" sz="1300">
                <a:solidFill>
                  <a:srgbClr val="D9D9D9"/>
                </a:solidFill>
              </a:rPr>
              <a:t>Находим рабочих, у которых в массиве “Z” загруженность = 0 и рабочего , которого загруженность максимальна. Среди задач последнего находим максимально емкую по времени задачу(таблица “Y”), за которую они могут приступить.</a:t>
            </a:r>
            <a:endParaRPr sz="13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D9D9D9"/>
                </a:solidFill>
              </a:rPr>
              <a:t>	КЦ;</a:t>
            </a:r>
            <a:endParaRPr sz="13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 чем мы работали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017725"/>
            <a:ext cx="8520600" cy="3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У нас были следующие целевые функции:</a:t>
            </a:r>
            <a:endParaRPr sz="16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минимальное время выполнения всех задач;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минимальное время выполнения срочных задач;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минимальное время выполнения важных задач;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максимальное качество выполнения всех задач;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максимально быстрое выполнение особо важных задач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максимально качественное выполнение особо важных задач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максимально равномерная нагрузка на всех сотрудников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распределение в зависимости от важности задач;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распределение в зависимости от срока задач;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минимальное время выполнения всех задач без ограничения продолжительности рабочего дня (макс. 36 часов подряд, потом - перерыв 6ч.)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минимальное время выполнения всех задач с привлечением заместителя начальника отдела (не более 4ч нагрузки в обычный рабочий день и максимальная нагрузка для выполнения задачи высокой важности)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Сочетание нескольких целевых функций</a:t>
            </a:r>
            <a:endParaRPr/>
          </a:p>
        </p:txBody>
      </p:sp>
      <p:sp>
        <p:nvSpPr>
          <p:cNvPr id="319" name="Google Shape;319;p52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ЕСЛИ такую задачу можно найти И на неё у сотрудников хватает</a:t>
            </a:r>
            <a:r>
              <a:rPr b="1" lang="ru" sz="1200"/>
              <a:t> “компетенции” по подключенной целевой функции</a:t>
            </a:r>
            <a:r>
              <a:rPr lang="ru" sz="1200"/>
              <a:t>, ТО:</a:t>
            </a:r>
            <a:endParaRPr sz="12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- Делим задачу между сотрудниками (тем, кто уже выполняет задачу, и теми, кто свободен и может помочь ему) по следующей формуле:</a:t>
            </a:r>
            <a:endParaRPr sz="12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Vx=V-vw*answ; </a:t>
            </a:r>
            <a:endParaRPr sz="12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t=Vx /(vw+ СУММ(vi));  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99999"/>
                </a:solidFill>
              </a:rPr>
              <a:t>(где vw - скорость работника, трудящегося над задачей; V- объем работы для данного сотрудника(из таблицы №3); Vx-объем работы на текущий момент;  vi- скорости работы помощников; t - добавленные помощникам часы работы) </a:t>
            </a:r>
            <a:r>
              <a:rPr lang="ru" sz="1200"/>
              <a:t>  </a:t>
            </a:r>
            <a:endParaRPr sz="12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-Добавляем “помощникам” в массив “Z” t, а уже работавшему над этой задачей сотруднику прибавляем время = t + время выполнения остальных задач этим сотрудником (которое можно найти по таблице “Y”);</a:t>
            </a:r>
            <a:endParaRPr sz="12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-В таблице “Y” меняем время выполнения этой задачи у работавшего над ней сотрудника на t + answ, а  “помощникам” добавляем в новую ячейку задач время 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	ИНАЧЕ:</a:t>
            </a:r>
            <a:endParaRPr sz="12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Получили ситуацию, когда работник(и) более некомпетентен(ы) выполнять другие задачи и он(и) отдыхают (~)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КЦ;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/>
              <a:t>Конец</a:t>
            </a:r>
            <a:r>
              <a:rPr lang="ru" sz="1200"/>
              <a:t>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Сочетание нескольких целевых функций</a:t>
            </a:r>
            <a:endParaRPr/>
          </a:p>
        </p:txBody>
      </p:sp>
      <p:sp>
        <p:nvSpPr>
          <p:cNvPr id="325" name="Google Shape;325;p53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Определим распределение, удовлетворяющие следующим функциям: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-распределение в зависимости от важности задач;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-распределение в зависимости от срока задач;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-максимально быстрое выполнение особо важных задач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-максимально качественное выполнение особо важных задач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-максимально равномерное распределение рабочей нагрузки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Для задач были определены следующие категории: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326" name="Google Shape;326;p53"/>
          <p:cNvGraphicFramePr/>
          <p:nvPr/>
        </p:nvGraphicFramePr>
        <p:xfrm>
          <a:off x="680675" y="338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{F88703D8-287F-4F41-A2D8-CE8E59D7BA52}</a:tableStyleId>
              </a:tblPr>
              <a:tblGrid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</a:rPr>
                        <a:t>важность задачи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</a:rPr>
                        <a:t>показатель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</a:rPr>
                        <a:t>особо важная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</a:rPr>
                        <a:t>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</a:rPr>
                        <a:t>важная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</a:rPr>
                        <a:t>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</a:rPr>
                        <a:t>обычная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</a:rPr>
                        <a:t>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7" name="Google Shape;327;p53"/>
          <p:cNvGraphicFramePr/>
          <p:nvPr/>
        </p:nvGraphicFramePr>
        <p:xfrm>
          <a:off x="4841100" y="338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{F88703D8-287F-4F41-A2D8-CE8E59D7BA52}</a:tableStyleId>
              </a:tblPr>
              <a:tblGrid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</a:rPr>
                        <a:t>срочность задачи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</a:rPr>
                        <a:t>показатель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</a:rPr>
                        <a:t>срочная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</a:rPr>
                        <a:t>1-3 дня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</a:rPr>
                        <a:t>средней срочности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</a:rPr>
                        <a:t>4-7 дней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</a:rPr>
                        <a:t>несрочная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3"/>
                          </a:solidFill>
                        </a:rPr>
                        <a:t>&gt;7 дней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8" name="Google Shape;328;p53"/>
          <p:cNvSpPr txBox="1"/>
          <p:nvPr/>
        </p:nvSpPr>
        <p:spPr>
          <a:xfrm>
            <a:off x="5324750" y="1852275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Сочетание нескольких целевых функций</a:t>
            </a:r>
            <a:endParaRPr/>
          </a:p>
        </p:txBody>
      </p:sp>
      <p:sp>
        <p:nvSpPr>
          <p:cNvPr id="334" name="Google Shape;334;p54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Решение имело следующие этапы: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arenR"/>
            </a:pPr>
            <a:r>
              <a:rPr lang="ru" sz="1600"/>
              <a:t>Распределение особо важных задач между исполнителями с наибольшим качеством, срочных - с наибольшей скоростью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ru" sz="1600"/>
              <a:t>Распределение важных задач средней срочности между исполнителями с высокой скоростью (</a:t>
            </a:r>
            <a:r>
              <a:rPr lang="ru" sz="1600" u="sng"/>
              <a:t>важный принцип</a:t>
            </a:r>
            <a:r>
              <a:rPr lang="ru" sz="1600"/>
              <a:t>: при выборе исполнителей для важных задач предпочтение отдавалось кандидатам с не только высокой скоростью, но и высоким качеством работы)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ru" sz="1600"/>
              <a:t>Распределение обычных задач средней срочности между исполнителями с высокой скоростью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ru" sz="1600"/>
              <a:t>Распределение не срочных важных задач между оставшимися исполнителями по принципу из пункта 2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ru" sz="1600"/>
              <a:t>Распределение не срочных обычных задач между оставшимися исполнителями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/>
              <a:t>На каждом шаге фиксировалась загруженность рабочих и выбиралось максимально равномерное распределение работы между ними.</a:t>
            </a:r>
            <a:endParaRPr sz="1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Сочетание нескольких целевых функций</a:t>
            </a:r>
            <a:endParaRPr/>
          </a:p>
        </p:txBody>
      </p:sp>
      <p:sp>
        <p:nvSpPr>
          <p:cNvPr id="340" name="Google Shape;34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Итоговое распределение (в правом столбце - часы работы, разные цвета означают разные этапы решения):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012" y="2050575"/>
            <a:ext cx="4001975" cy="27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Распределение обязанностей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 итогам оценки сложности данной задачи, наша команда выбрала следующее распределение обязанностей: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Соболев Матвей занимался разработкой решения с помощью аппроксимационного алгоритма, применения к нашей задаче и его программной реализацией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А Степовик Виктор и Кашапова Ольга, после нескольких попыток приспособить Венгерский алгоритм под нашу задачу, нашли собственный подход к её решению, а также разработали общий алгоритм для некоторых целевых функций.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Подходы к решению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Сначала было решено использовать венгерский алгоритм для решения задачи, но в процессе выяснилось, что его использование не обязательно.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Аппроксимационный алгоритм был успешно применен к некоторым целевым функциям по отдельности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Для решения были разработаны собственные алгоритмы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Аппроксимационный алгоритм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Аппроксимационный алгоритм находит решение, близкое к оптимальному, и решает обобщенную задачу о назначениях путём последовательного применения алгоритма для решения задачи о рюкзаке на каждом этапе своей работы.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/>
              <a:t>Задача о рюкзаке называется от её конечной цели: положить как можно большее число ценных вещей в рюкзак при условии, что вместимость рюкзака ограничена. Задачу о рюкзаке можно сформулировать следующим образом: из заданного множества предметов со свойствами «стоимость» и «вес» требуется отобрать подмножество с максимальной полной стоимостью, соблюдая при этом ограничение на суммарный вес.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для решения задачи о рюкзаке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N - количество предметов,</a:t>
            </a:r>
            <a:r>
              <a:rPr lang="ru" sz="1500"/>
              <a:t> </a:t>
            </a:r>
            <a:r>
              <a:rPr lang="ru" sz="1500"/>
              <a:t>W - вместимость рюкзака, w - массив весов предметов, p - массив стоимостей предметов, A - рабочий массив.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	Пусть A(k, s) есть максимальная стоимость предметов, которые можно уложить в рюкзак вместимости s, если можно использовать только первые k предметов, то есть {n_1, n_2, …, n_k}. При этом A(k, 0) = 0 и A(0, s) = 0. Далее найдём A(k, s):</a:t>
            </a:r>
            <a:endParaRPr sz="15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Если предмет k не попал в рюкзак, тогда A(k, s) равно максимальной стоимости рюкзака с такой же вместимостью и набором допустимых предметов {n_1, n_2, …, n_{k−1}}, то есть </a:t>
            </a:r>
            <a:r>
              <a:rPr lang="ru" sz="1500">
                <a:highlight>
                  <a:srgbClr val="000000"/>
                </a:highlight>
              </a:rPr>
              <a:t>A(k, s) = A(k − 1, s)</a:t>
            </a:r>
            <a:r>
              <a:rPr lang="ru" sz="1500"/>
              <a:t>.</a:t>
            </a:r>
            <a:endParaRPr sz="15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Если предмет k попал в рюкзак, то тогда A(k, s) равно максимальной стоимости рюкзака, где вес s уменьшаем на вес k-го предмета и набор допустимых предметов {n_1, n_2, …, n_{k−1}} плюс стоимость k, то есть </a:t>
            </a:r>
            <a:r>
              <a:rPr lang="ru" sz="1500">
                <a:highlight>
                  <a:srgbClr val="000000"/>
                </a:highlight>
              </a:rPr>
              <a:t>A(k − 1, s − w_k) + p_k</a:t>
            </a:r>
            <a:r>
              <a:rPr lang="ru" sz="1500"/>
              <a:t>.</a:t>
            </a:r>
            <a:endParaRPr sz="15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То есть, </a:t>
            </a:r>
            <a:r>
              <a:rPr lang="ru" sz="1500">
                <a:highlight>
                  <a:srgbClr val="000000"/>
                </a:highlight>
              </a:rPr>
              <a:t>A(k, s) = max(A(k − 1, s) (не берём), A(k − 1, s − w_k) + p_k (берём))</a:t>
            </a:r>
            <a:r>
              <a:rPr lang="ru" sz="1500"/>
              <a:t>, а стоимость искомого набора равна A(N, W).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для решения задачи о рюкзаке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480100" y="1152475"/>
            <a:ext cx="8520600" cy="34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/>
              <a:t>Пример: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W = 13; N = 5;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w</a:t>
            </a:r>
            <a:r>
              <a:rPr lang="ru" sz="800"/>
              <a:t>1</a:t>
            </a:r>
            <a:r>
              <a:rPr lang="ru" sz="1400"/>
              <a:t> = 3; p</a:t>
            </a:r>
            <a:r>
              <a:rPr lang="ru" sz="800"/>
              <a:t>1</a:t>
            </a:r>
            <a:r>
              <a:rPr lang="ru" sz="1400"/>
              <a:t> = 1;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w</a:t>
            </a:r>
            <a:r>
              <a:rPr lang="ru" sz="800"/>
              <a:t>2</a:t>
            </a:r>
            <a:r>
              <a:rPr lang="ru" sz="1400"/>
              <a:t> = 4; p</a:t>
            </a:r>
            <a:r>
              <a:rPr lang="ru" sz="800"/>
              <a:t>2</a:t>
            </a:r>
            <a:r>
              <a:rPr lang="ru" sz="1400"/>
              <a:t> = 6;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w</a:t>
            </a:r>
            <a:r>
              <a:rPr lang="ru" sz="800"/>
              <a:t>3</a:t>
            </a:r>
            <a:r>
              <a:rPr lang="ru" sz="1400"/>
              <a:t> = 5; p</a:t>
            </a:r>
            <a:r>
              <a:rPr lang="ru" sz="800"/>
              <a:t>3</a:t>
            </a:r>
            <a:r>
              <a:rPr lang="ru" sz="1400"/>
              <a:t> = 4;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w</a:t>
            </a:r>
            <a:r>
              <a:rPr lang="ru" sz="800"/>
              <a:t>4</a:t>
            </a:r>
            <a:r>
              <a:rPr lang="ru" sz="1400"/>
              <a:t> = 8; p</a:t>
            </a:r>
            <a:r>
              <a:rPr lang="ru" sz="800"/>
              <a:t>4</a:t>
            </a:r>
            <a:r>
              <a:rPr lang="ru" sz="1400"/>
              <a:t> = 7;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w</a:t>
            </a:r>
            <a:r>
              <a:rPr lang="ru" sz="800"/>
              <a:t>5</a:t>
            </a:r>
            <a:r>
              <a:rPr lang="ru" sz="1400"/>
              <a:t> = 9; p</a:t>
            </a:r>
            <a:r>
              <a:rPr lang="ru" sz="800"/>
              <a:t>5</a:t>
            </a:r>
            <a:r>
              <a:rPr lang="ru" sz="1400"/>
              <a:t> = 6.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050" y="1308100"/>
            <a:ext cx="6317049" cy="29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