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y="5143500" cx="9144000"/>
  <p:notesSz cx="6858000" cy="9144000"/>
  <p:embeddedFontLst>
    <p:embeddedFont>
      <p:font typeface="Montserrat SemiBold"/>
      <p:regular r:id="rId54"/>
      <p:bold r:id="rId55"/>
      <p:italic r:id="rId56"/>
      <p:boldItalic r:id="rId57"/>
    </p:embeddedFont>
    <p:embeddedFont>
      <p:font typeface="Montserrat"/>
      <p:regular r:id="rId58"/>
      <p:bold r:id="rId59"/>
      <p:italic r:id="rId60"/>
      <p:boldItalic r:id="rId61"/>
    </p:embeddedFont>
    <p:embeddedFont>
      <p:font typeface="Montserrat Light"/>
      <p:regular r:id="rId62"/>
      <p:bold r:id="rId63"/>
      <p:italic r:id="rId64"/>
      <p:boldItalic r:id="rId65"/>
    </p:embeddedFont>
    <p:embeddedFont>
      <p:font typeface="Comfortaa"/>
      <p:regular r:id="rId66"/>
      <p:bold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31CB90-DC26-44D7-B4D9-ECAF15169AC3}">
  <a:tblStyle styleId="{C131CB90-DC26-44D7-B4D9-ECAF15169A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MontserratLight-regular.fntdata"/><Relationship Id="rId61" Type="http://schemas.openxmlformats.org/officeDocument/2006/relationships/font" Target="fonts/Montserrat-boldItalic.fntdata"/><Relationship Id="rId20" Type="http://schemas.openxmlformats.org/officeDocument/2006/relationships/slide" Target="slides/slide13.xml"/><Relationship Id="rId64" Type="http://schemas.openxmlformats.org/officeDocument/2006/relationships/font" Target="fonts/MontserratLight-italic.fntdata"/><Relationship Id="rId63" Type="http://schemas.openxmlformats.org/officeDocument/2006/relationships/font" Target="fonts/MontserratLight-bold.fntdata"/><Relationship Id="rId22" Type="http://schemas.openxmlformats.org/officeDocument/2006/relationships/slide" Target="slides/slide15.xml"/><Relationship Id="rId66" Type="http://schemas.openxmlformats.org/officeDocument/2006/relationships/font" Target="fonts/Comfortaa-regular.fntdata"/><Relationship Id="rId21" Type="http://schemas.openxmlformats.org/officeDocument/2006/relationships/slide" Target="slides/slide14.xml"/><Relationship Id="rId65" Type="http://schemas.openxmlformats.org/officeDocument/2006/relationships/font" Target="fonts/MontserratLight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7" Type="http://schemas.openxmlformats.org/officeDocument/2006/relationships/font" Target="fonts/Comfortaa-bold.fntdata"/><Relationship Id="rId60" Type="http://schemas.openxmlformats.org/officeDocument/2006/relationships/font" Target="fonts/Montserrat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MontserratSemiBold-bold.fntdata"/><Relationship Id="rId10" Type="http://schemas.openxmlformats.org/officeDocument/2006/relationships/slide" Target="slides/slide3.xml"/><Relationship Id="rId54" Type="http://schemas.openxmlformats.org/officeDocument/2006/relationships/font" Target="fonts/MontserratSemiBold-regular.fntdata"/><Relationship Id="rId13" Type="http://schemas.openxmlformats.org/officeDocument/2006/relationships/slide" Target="slides/slide6.xml"/><Relationship Id="rId57" Type="http://schemas.openxmlformats.org/officeDocument/2006/relationships/font" Target="fonts/MontserratSemiBold-boldItalic.fntdata"/><Relationship Id="rId12" Type="http://schemas.openxmlformats.org/officeDocument/2006/relationships/slide" Target="slides/slide5.xml"/><Relationship Id="rId56" Type="http://schemas.openxmlformats.org/officeDocument/2006/relationships/font" Target="fonts/MontserratSemiBold-italic.fntdata"/><Relationship Id="rId15" Type="http://schemas.openxmlformats.org/officeDocument/2006/relationships/slide" Target="slides/slide8.xml"/><Relationship Id="rId59" Type="http://schemas.openxmlformats.org/officeDocument/2006/relationships/font" Target="fonts/Montserrat-bold.fntdata"/><Relationship Id="rId14" Type="http://schemas.openxmlformats.org/officeDocument/2006/relationships/slide" Target="slides/slide7.xml"/><Relationship Id="rId58" Type="http://schemas.openxmlformats.org/officeDocument/2006/relationships/font" Target="fonts/Montserrat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a10e47b1c_2_1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da10e47b1c_2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6c60b3086_5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b6c60b3086_5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c85969047_0_3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dc85969047_0_3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c85969047_0_5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dc85969047_0_5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6c60b3086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6c60b3086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acd44d33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acd44d33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ac8f3cc8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ac8f3cc8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ac8f3cc8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ac8f3cc8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ac8f3cc8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ac8f3cc8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ac8f3cc8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ac8f3cc8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6c60b3086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6c60b3086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c85969047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dc85969047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ac8f3cc8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dac8f3cc8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ac8f3cc8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ac8f3cc8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6c60b3086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6c60b308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ac8f3cc8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ac8f3cc8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ac8f3cc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ac8f3cc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ac8f3cc8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ac8f3cc8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6c60b308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6c60b308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6c60b3086_2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Первая часть алгоритма</a:t>
            </a:r>
            <a:endParaRPr/>
          </a:p>
        </p:txBody>
      </p:sp>
      <p:sp>
        <p:nvSpPr>
          <p:cNvPr id="388" name="Google Shape;388;gb6c60b3086_2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b6c60b3086_2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Вторая часть алгоритма</a:t>
            </a:r>
            <a:endParaRPr/>
          </a:p>
        </p:txBody>
      </p:sp>
      <p:sp>
        <p:nvSpPr>
          <p:cNvPr id="394" name="Google Shape;394;gb6c60b3086_2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ac8f3cc8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dac8f3cc8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c85969047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dc85969047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dac8f3cc8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dac8f3cc8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ac8f3cc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dac8f3cc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6c60b3086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6c60b3086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6c60b3086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6c60b3086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ac8f3cc8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ac8f3cc8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ac8f3cc8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ac8f3cc8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dacd44d3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dacd44d3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ac8f3cc8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dac8f3cc8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ac8f3cc8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dac8f3cc8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6c60b3086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6c60b3086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c0a3259f6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dc0a3259f6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b6c60b3086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b6c60b3086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6c60b3086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b6c60b3086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b6c60b3086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b6c60b3086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ac8f3cc8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ac8f3cc8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ac8f3cc8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ac8f3cc8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6c60b3086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b6c60b3086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acd44d33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dacd44d33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c85969047_0_2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dc85969047_0_2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c85969047_0_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dc85969047_0_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c85969047_0_2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dc85969047_0_2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c85969047_0_3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dc85969047_0_3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6c60b3086_5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gb6c60b3086_5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5.png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4.png"/><Relationship Id="rId15" Type="http://schemas.openxmlformats.org/officeDocument/2006/relationships/image" Target="../media/image17.png"/><Relationship Id="rId14" Type="http://schemas.openxmlformats.org/officeDocument/2006/relationships/image" Target="../media/image10.png"/><Relationship Id="rId17" Type="http://schemas.openxmlformats.org/officeDocument/2006/relationships/image" Target="../media/image11.png"/><Relationship Id="rId16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hyperlink" Target="https://pptmon.com/" TargetMode="External"/><Relationship Id="rId18" Type="http://schemas.openxmlformats.org/officeDocument/2006/relationships/image" Target="../media/image9.png"/><Relationship Id="rId7" Type="http://schemas.openxmlformats.org/officeDocument/2006/relationships/hyperlink" Target="http://www.pptmon.com/" TargetMode="External"/><Relationship Id="rId8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3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4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5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5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3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Relationship Id="rId7" Type="http://schemas.openxmlformats.org/officeDocument/2006/relationships/image" Target="../media/image24.png"/><Relationship Id="rId8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28.png"/><Relationship Id="rId8" Type="http://schemas.openxmlformats.org/officeDocument/2006/relationships/image" Target="../media/image1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2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0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20.png"/><Relationship Id="rId8" Type="http://schemas.openxmlformats.org/officeDocument/2006/relationships/image" Target="../media/image1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7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2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4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5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5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3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2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0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20.png"/><Relationship Id="rId8" Type="http://schemas.openxmlformats.org/officeDocument/2006/relationships/image" Target="../media/image1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28501" r="0" t="0"/>
          <a:stretch/>
        </p:blipFill>
        <p:spPr>
          <a:xfrm>
            <a:off x="5193506" y="1000125"/>
            <a:ext cx="3187214" cy="3130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7442" y="563448"/>
            <a:ext cx="937793" cy="365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>
            <a:hlinkClick r:id="rId6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8">
            <a:alphaModFix/>
          </a:blip>
          <a:srcRect b="0" l="0" r="7142" t="17143"/>
          <a:stretch/>
        </p:blipFill>
        <p:spPr>
          <a:xfrm>
            <a:off x="7286625" y="0"/>
            <a:ext cx="18573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4" y="4449209"/>
            <a:ext cx="937793" cy="365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8">
            <a:alphaModFix/>
          </a:blip>
          <a:srcRect b="29253" l="0" r="0" t="0"/>
          <a:stretch/>
        </p:blipFill>
        <p:spPr>
          <a:xfrm>
            <a:off x="4861016" y="4021502"/>
            <a:ext cx="1585918" cy="112199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5225143" y="352425"/>
            <a:ext cx="161925" cy="16192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492637" y="1000125"/>
            <a:ext cx="161925" cy="16192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557622" y="4215846"/>
            <a:ext cx="161925" cy="16192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39095" y="3736485"/>
            <a:ext cx="836638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24989" y="2424964"/>
            <a:ext cx="792943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11">
            <a:alphaModFix/>
          </a:blip>
          <a:srcRect b="0" l="0" r="33004" t="0"/>
          <a:stretch/>
        </p:blipFill>
        <p:spPr>
          <a:xfrm>
            <a:off x="8564831" y="2814002"/>
            <a:ext cx="579169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91532" y="871807"/>
            <a:ext cx="1165199" cy="797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126552" y="2042444"/>
            <a:ext cx="528010" cy="44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772014" y="1418583"/>
            <a:ext cx="1840230" cy="199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825438" y="424133"/>
            <a:ext cx="842682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397932" y="4017784"/>
            <a:ext cx="1055592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764360" y="1116980"/>
            <a:ext cx="868974" cy="86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709513" y="1788501"/>
            <a:ext cx="868974" cy="86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87946" y="4535159"/>
            <a:ext cx="868974" cy="86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145220" y="3328402"/>
            <a:ext cx="868974" cy="86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17">
            <a:alphaModFix/>
          </a:blip>
          <a:srcRect b="0" l="0" r="0" t="19858"/>
          <a:stretch/>
        </p:blipFill>
        <p:spPr>
          <a:xfrm>
            <a:off x="497020" y="-4243"/>
            <a:ext cx="868974" cy="696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25071" y="4227209"/>
            <a:ext cx="612871" cy="504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6">
            <a:alphaModFix/>
          </a:blip>
          <a:srcRect b="0" l="0" r="0" t="34336"/>
          <a:stretch/>
        </p:blipFill>
        <p:spPr>
          <a:xfrm>
            <a:off x="205661" y="0"/>
            <a:ext cx="868974" cy="57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661" y="4361602"/>
            <a:ext cx="542551" cy="56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5542" y="4423258"/>
            <a:ext cx="731287" cy="500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41632" y="136118"/>
            <a:ext cx="660854" cy="56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6">
            <a:alphaModFix/>
          </a:blip>
          <a:srcRect b="0" l="0" r="0" t="34336"/>
          <a:stretch/>
        </p:blipFill>
        <p:spPr>
          <a:xfrm>
            <a:off x="8275026" y="4572896"/>
            <a:ext cx="868974" cy="570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6">
            <a:alphaModFix/>
          </a:blip>
          <a:srcRect b="50000" l="0" r="0" t="0"/>
          <a:stretch/>
        </p:blipFill>
        <p:spPr>
          <a:xfrm>
            <a:off x="355672" y="4709013"/>
            <a:ext cx="868974" cy="43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2357" y="415331"/>
            <a:ext cx="571349" cy="54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45555" y="141513"/>
            <a:ext cx="664984" cy="54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0623" y="4279134"/>
            <a:ext cx="519537" cy="54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6">
            <a:alphaModFix/>
          </a:blip>
          <a:srcRect b="34214" l="0" r="0" t="0"/>
          <a:stretch/>
        </p:blipFill>
        <p:spPr>
          <a:xfrm>
            <a:off x="1203941" y="4571844"/>
            <a:ext cx="868974" cy="57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5219" y="4347118"/>
            <a:ext cx="611696" cy="50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8">
            <a:alphaModFix/>
          </a:blip>
          <a:srcRect b="17250" l="0" r="0" t="0"/>
          <a:stretch/>
        </p:blipFill>
        <p:spPr>
          <a:xfrm>
            <a:off x="0" y="4539342"/>
            <a:ext cx="623705" cy="604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9">
            <a:alphaModFix/>
          </a:blip>
          <a:srcRect b="0" l="0" r="0" t="17482"/>
          <a:stretch/>
        </p:blipFill>
        <p:spPr>
          <a:xfrm>
            <a:off x="8349604" y="0"/>
            <a:ext cx="615272" cy="49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6">
            <a:alphaModFix/>
          </a:blip>
          <a:srcRect b="0" l="0" r="0" t="50000"/>
          <a:stretch/>
        </p:blipFill>
        <p:spPr>
          <a:xfrm>
            <a:off x="7554812" y="0"/>
            <a:ext cx="868974" cy="43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6">
            <a:alphaModFix/>
          </a:blip>
          <a:srcRect b="0" l="50000" r="0" t="0"/>
          <a:stretch/>
        </p:blipFill>
        <p:spPr>
          <a:xfrm>
            <a:off x="0" y="492889"/>
            <a:ext cx="434487" cy="86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9099" y="4376057"/>
            <a:ext cx="510401" cy="576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76053" y="204731"/>
            <a:ext cx="640889" cy="576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68318" y="391150"/>
            <a:ext cx="581533" cy="576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6">
            <a:alphaModFix/>
          </a:blip>
          <a:srcRect b="0" l="50000" r="0" t="0"/>
          <a:stretch/>
        </p:blipFill>
        <p:spPr>
          <a:xfrm>
            <a:off x="8709513" y="4229728"/>
            <a:ext cx="434487" cy="86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2">
            <a:alphaModFix/>
          </a:blip>
          <a:srcRect b="34214" l="0" r="0" t="0"/>
          <a:stretch/>
        </p:blipFill>
        <p:spPr>
          <a:xfrm>
            <a:off x="8275026" y="385664"/>
            <a:ext cx="868974" cy="57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>
            <a:hlinkClick r:id="rId5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18739" y="271358"/>
            <a:ext cx="761975" cy="57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7036" y="4302579"/>
            <a:ext cx="795613" cy="664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59308" y="271358"/>
            <a:ext cx="634586" cy="664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 rotWithShape="1">
          <a:blip r:embed="rId2">
            <a:alphaModFix/>
          </a:blip>
          <a:srcRect b="34214" l="36630" r="0" t="0"/>
          <a:stretch/>
        </p:blipFill>
        <p:spPr>
          <a:xfrm>
            <a:off x="0" y="3505122"/>
            <a:ext cx="550671" cy="571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6">
            <a:alphaModFix/>
          </a:blip>
          <a:srcRect b="0" l="0" r="0" t="34336"/>
          <a:stretch/>
        </p:blipFill>
        <p:spPr>
          <a:xfrm>
            <a:off x="205661" y="0"/>
            <a:ext cx="868974" cy="57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59936" y="136118"/>
            <a:ext cx="542551" cy="56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6">
            <a:alphaModFix/>
          </a:blip>
          <a:srcRect b="0" l="0" r="0" t="34336"/>
          <a:stretch/>
        </p:blipFill>
        <p:spPr>
          <a:xfrm>
            <a:off x="8275026" y="4572896"/>
            <a:ext cx="868974" cy="57060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>
            <p:ph idx="2" type="pic"/>
          </p:nvPr>
        </p:nvSpPr>
        <p:spPr>
          <a:xfrm>
            <a:off x="5364812" y="428770"/>
            <a:ext cx="2895600" cy="4285961"/>
          </a:xfrm>
          <a:prstGeom prst="roundRect">
            <a:avLst>
              <a:gd fmla="val 6282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729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5661" y="4440913"/>
            <a:ext cx="571349" cy="54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6">
            <a:alphaModFix/>
          </a:blip>
          <a:srcRect b="0" l="0" r="0" t="35329"/>
          <a:stretch/>
        </p:blipFill>
        <p:spPr>
          <a:xfrm>
            <a:off x="7067533" y="-3663"/>
            <a:ext cx="868974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46212" y="123825"/>
            <a:ext cx="525124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1640" y="4477190"/>
            <a:ext cx="587889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9665" y="4213212"/>
            <a:ext cx="5619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 rotWithShape="1">
          <a:blip r:embed="rId6">
            <a:alphaModFix/>
          </a:blip>
          <a:srcRect b="0" l="0" r="26433" t="35329"/>
          <a:stretch/>
        </p:blipFill>
        <p:spPr>
          <a:xfrm>
            <a:off x="8352318" y="613682"/>
            <a:ext cx="639283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 rotWithShape="1">
          <a:blip r:embed="rId6">
            <a:alphaModFix/>
          </a:blip>
          <a:srcRect b="0" l="0" r="26433" t="35329"/>
          <a:stretch/>
        </p:blipFill>
        <p:spPr>
          <a:xfrm>
            <a:off x="8504717" y="4581525"/>
            <a:ext cx="63928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6">
            <a:alphaModFix/>
          </a:blip>
          <a:srcRect b="0" l="0" r="0" t="12466"/>
          <a:stretch/>
        </p:blipFill>
        <p:spPr>
          <a:xfrm>
            <a:off x="293229" y="0"/>
            <a:ext cx="868974" cy="76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727716" y="4454529"/>
            <a:ext cx="636551" cy="60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8">
            <a:alphaModFix/>
          </a:blip>
          <a:srcRect b="24189" l="10432" r="0" t="0"/>
          <a:stretch/>
        </p:blipFill>
        <p:spPr>
          <a:xfrm>
            <a:off x="0" y="4778855"/>
            <a:ext cx="672602" cy="364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1888" y="157718"/>
            <a:ext cx="556505" cy="60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6">
            <a:alphaModFix/>
          </a:blip>
          <a:srcRect b="0" l="0" r="0" t="12466"/>
          <a:stretch/>
        </p:blipFill>
        <p:spPr>
          <a:xfrm>
            <a:off x="8103906" y="4203335"/>
            <a:ext cx="868974" cy="76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6">
            <a:alphaModFix/>
          </a:blip>
          <a:srcRect b="34214" l="0" r="0" t="0"/>
          <a:stretch/>
        </p:blipFill>
        <p:spPr>
          <a:xfrm>
            <a:off x="485719" y="4571844"/>
            <a:ext cx="868974" cy="57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83496" y="154509"/>
            <a:ext cx="934392" cy="79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60944" y="4299856"/>
            <a:ext cx="612406" cy="630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7254" y="4299857"/>
            <a:ext cx="592951" cy="630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6">
            <a:alphaModFix/>
          </a:blip>
          <a:srcRect b="34214" l="0" r="0" t="0"/>
          <a:stretch/>
        </p:blipFill>
        <p:spPr>
          <a:xfrm>
            <a:off x="6364004" y="0"/>
            <a:ext cx="868974" cy="571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6">
            <a:alphaModFix/>
          </a:blip>
          <a:srcRect b="50000" l="0" r="0" t="0"/>
          <a:stretch/>
        </p:blipFill>
        <p:spPr>
          <a:xfrm>
            <a:off x="355672" y="4709013"/>
            <a:ext cx="868974" cy="43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2357" y="415331"/>
            <a:ext cx="571349" cy="54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45555" y="141513"/>
            <a:ext cx="664984" cy="54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0623" y="4279134"/>
            <a:ext cx="519537" cy="54763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/>
          <p:nvPr>
            <p:ph idx="2" type="pic"/>
          </p:nvPr>
        </p:nvSpPr>
        <p:spPr>
          <a:xfrm>
            <a:off x="655894" y="1311685"/>
            <a:ext cx="2209800" cy="220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58" name="Google Shape;158;p24"/>
          <p:cNvSpPr/>
          <p:nvPr>
            <p:ph idx="3" type="pic"/>
          </p:nvPr>
        </p:nvSpPr>
        <p:spPr>
          <a:xfrm>
            <a:off x="3467100" y="1311685"/>
            <a:ext cx="2209800" cy="220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59" name="Google Shape;159;p24"/>
          <p:cNvSpPr/>
          <p:nvPr>
            <p:ph idx="4" type="pic"/>
          </p:nvPr>
        </p:nvSpPr>
        <p:spPr>
          <a:xfrm>
            <a:off x="6275108" y="1311685"/>
            <a:ext cx="2209800" cy="220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PTMON slide">
  <p:cSld name="11_PPTMON slid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6">
            <a:alphaModFix/>
          </a:blip>
          <a:srcRect b="34214" l="0" r="0" t="0"/>
          <a:stretch/>
        </p:blipFill>
        <p:spPr>
          <a:xfrm>
            <a:off x="1203941" y="4571844"/>
            <a:ext cx="868974" cy="57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5219" y="4347118"/>
            <a:ext cx="611696" cy="50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8">
            <a:alphaModFix/>
          </a:blip>
          <a:srcRect b="17250" l="0" r="0" t="0"/>
          <a:stretch/>
        </p:blipFill>
        <p:spPr>
          <a:xfrm>
            <a:off x="0" y="4539342"/>
            <a:ext cx="623705" cy="604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 rotWithShape="1">
          <a:blip r:embed="rId9">
            <a:alphaModFix/>
          </a:blip>
          <a:srcRect b="0" l="0" r="0" t="17482"/>
          <a:stretch/>
        </p:blipFill>
        <p:spPr>
          <a:xfrm>
            <a:off x="8349604" y="0"/>
            <a:ext cx="615272" cy="49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6">
            <a:alphaModFix/>
          </a:blip>
          <a:srcRect b="0" l="0" r="0" t="50000"/>
          <a:stretch/>
        </p:blipFill>
        <p:spPr>
          <a:xfrm>
            <a:off x="7554812" y="0"/>
            <a:ext cx="868974" cy="43448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/>
          <p:nvPr>
            <p:ph idx="2" type="pic"/>
          </p:nvPr>
        </p:nvSpPr>
        <p:spPr>
          <a:xfrm>
            <a:off x="1195356" y="1578655"/>
            <a:ext cx="1460314" cy="146031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69" name="Google Shape;169;p25"/>
          <p:cNvSpPr/>
          <p:nvPr>
            <p:ph idx="3" type="pic"/>
          </p:nvPr>
        </p:nvSpPr>
        <p:spPr>
          <a:xfrm>
            <a:off x="6488330" y="1578655"/>
            <a:ext cx="1460314" cy="146031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70" name="Google Shape;170;p25"/>
          <p:cNvSpPr/>
          <p:nvPr>
            <p:ph idx="4" type="pic"/>
          </p:nvPr>
        </p:nvSpPr>
        <p:spPr>
          <a:xfrm>
            <a:off x="4724005" y="1578655"/>
            <a:ext cx="1460314" cy="146031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71" name="Google Shape;171;p25"/>
          <p:cNvSpPr/>
          <p:nvPr>
            <p:ph idx="5" type="pic"/>
          </p:nvPr>
        </p:nvSpPr>
        <p:spPr>
          <a:xfrm>
            <a:off x="2959681" y="1578655"/>
            <a:ext cx="1460314" cy="146031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PTMON slide">
  <p:cSld name="12_PPTMON slid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6">
            <a:alphaModFix/>
          </a:blip>
          <a:srcRect b="0" l="50000" r="0" t="0"/>
          <a:stretch/>
        </p:blipFill>
        <p:spPr>
          <a:xfrm>
            <a:off x="0" y="492889"/>
            <a:ext cx="434487" cy="86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9099" y="4376057"/>
            <a:ext cx="510401" cy="576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76053" y="204731"/>
            <a:ext cx="640889" cy="576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68318" y="391150"/>
            <a:ext cx="581533" cy="576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 rotWithShape="1">
          <a:blip r:embed="rId6">
            <a:alphaModFix/>
          </a:blip>
          <a:srcRect b="0" l="50000" r="0" t="0"/>
          <a:stretch/>
        </p:blipFill>
        <p:spPr>
          <a:xfrm>
            <a:off x="8709513" y="4229728"/>
            <a:ext cx="434487" cy="86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/>
          <p:nvPr>
            <p:ph idx="2" type="pic"/>
          </p:nvPr>
        </p:nvSpPr>
        <p:spPr>
          <a:xfrm>
            <a:off x="1536114" y="561631"/>
            <a:ext cx="1816835" cy="3942000"/>
          </a:xfrm>
          <a:prstGeom prst="roundRect">
            <a:avLst>
              <a:gd fmla="val 14137" name="adj"/>
            </a:avLst>
          </a:prstGeom>
          <a:solidFill>
            <a:schemeClr val="lt1"/>
          </a:solidFill>
          <a:ln>
            <a:noFill/>
          </a:ln>
        </p:spPr>
        <p:txBody>
          <a:bodyPr anchorCtr="1" anchor="ctr" bIns="34275" lIns="68575" spcFirstLastPara="1" rIns="68575" wrap="square" tIns="864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PTMON slide">
  <p:cSld name="13_PPTMON slid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6">
            <a:alphaModFix/>
          </a:blip>
          <a:srcRect b="0" l="0" r="0" t="35329"/>
          <a:stretch/>
        </p:blipFill>
        <p:spPr>
          <a:xfrm>
            <a:off x="7067533" y="-3663"/>
            <a:ext cx="868974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46212" y="123825"/>
            <a:ext cx="525124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1640" y="4477190"/>
            <a:ext cx="587889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9665" y="4213212"/>
            <a:ext cx="5619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6">
            <a:alphaModFix/>
          </a:blip>
          <a:srcRect b="0" l="0" r="26433" t="35329"/>
          <a:stretch/>
        </p:blipFill>
        <p:spPr>
          <a:xfrm>
            <a:off x="8352318" y="613682"/>
            <a:ext cx="639283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6">
            <a:alphaModFix/>
          </a:blip>
          <a:srcRect b="0" l="0" r="26433" t="35329"/>
          <a:stretch/>
        </p:blipFill>
        <p:spPr>
          <a:xfrm>
            <a:off x="8504717" y="4581525"/>
            <a:ext cx="639283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/>
          <p:nvPr>
            <p:ph idx="2" type="pic"/>
          </p:nvPr>
        </p:nvSpPr>
        <p:spPr>
          <a:xfrm>
            <a:off x="1041193" y="536965"/>
            <a:ext cx="2998403" cy="3999317"/>
          </a:xfrm>
          <a:prstGeom prst="roundRect">
            <a:avLst>
              <a:gd fmla="val 1370" name="adj"/>
            </a:avLst>
          </a:prstGeom>
          <a:solidFill>
            <a:schemeClr val="lt1"/>
          </a:solidFill>
          <a:ln>
            <a:noFill/>
          </a:ln>
        </p:spPr>
        <p:txBody>
          <a:bodyPr anchorCtr="1" anchor="ctr" bIns="34275" lIns="68575" spcFirstLastPara="1" rIns="68575" wrap="square" tIns="864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PTMON slide">
  <p:cSld name="14_PPTMON slid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6">
            <a:alphaModFix/>
          </a:blip>
          <a:srcRect b="0" l="0" r="0" t="12466"/>
          <a:stretch/>
        </p:blipFill>
        <p:spPr>
          <a:xfrm>
            <a:off x="293229" y="0"/>
            <a:ext cx="868974" cy="76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0874" y="4441990"/>
            <a:ext cx="636551" cy="60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8">
            <a:alphaModFix/>
          </a:blip>
          <a:srcRect b="8691" l="0" r="0" t="0"/>
          <a:stretch/>
        </p:blipFill>
        <p:spPr>
          <a:xfrm flipH="1">
            <a:off x="127624" y="4650328"/>
            <a:ext cx="843250" cy="493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1888" y="157718"/>
            <a:ext cx="556505" cy="60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6">
            <a:alphaModFix/>
          </a:blip>
          <a:srcRect b="0" l="0" r="0" t="12466"/>
          <a:stretch/>
        </p:blipFill>
        <p:spPr>
          <a:xfrm>
            <a:off x="8103906" y="4203335"/>
            <a:ext cx="868974" cy="76063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/>
          <p:nvPr>
            <p:ph idx="2" type="pic"/>
          </p:nvPr>
        </p:nvSpPr>
        <p:spPr>
          <a:xfrm>
            <a:off x="1347155" y="994083"/>
            <a:ext cx="3907074" cy="24170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34275" lIns="68575" spcFirstLastPara="1" rIns="68575" wrap="square" tIns="864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 showMasterSp="0">
  <p:cSld name="PPTMON custom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53DE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59784" l="28501" r="0" t="0"/>
          <a:stretch/>
        </p:blipFill>
        <p:spPr>
          <a:xfrm>
            <a:off x="7228114" y="1"/>
            <a:ext cx="1915885" cy="756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59784" l="28501" r="0" t="0"/>
          <a:stretch/>
        </p:blipFill>
        <p:spPr>
          <a:xfrm>
            <a:off x="0" y="4386643"/>
            <a:ext cx="1915885" cy="7568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/>
        </p:nvSpPr>
        <p:spPr>
          <a:xfrm>
            <a:off x="318600" y="328525"/>
            <a:ext cx="60006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Демонстрация методов</a:t>
            </a:r>
            <a:endParaRPr sz="5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резолюций</a:t>
            </a:r>
            <a:endParaRPr sz="5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318595" y="3175267"/>
            <a:ext cx="42897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Студенты группы 9308:</a:t>
            </a:r>
            <a:endParaRPr sz="15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Соболев Матвей</a:t>
            </a:r>
            <a:endParaRPr sz="15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Степовик Виктор</a:t>
            </a:r>
            <a:endParaRPr sz="15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3089" y="277632"/>
            <a:ext cx="930813" cy="63677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0"/>
          <p:cNvSpPr txBox="1"/>
          <p:nvPr/>
        </p:nvSpPr>
        <p:spPr>
          <a:xfrm>
            <a:off x="345763" y="277631"/>
            <a:ext cx="3631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" sz="2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Пример </a:t>
            </a:r>
            <a:endParaRPr b="0" i="0" sz="2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2" name="Google Shape;282;p40"/>
          <p:cNvSpPr txBox="1"/>
          <p:nvPr/>
        </p:nvSpPr>
        <p:spPr>
          <a:xfrm>
            <a:off x="345775" y="716225"/>
            <a:ext cx="83850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 помощью алгоритма резолюции для логики предикатов строим множество дизъюнктов для формул 􏰊F_1, F_2, F_3, !G􏰋. После сколемизации получаем:</a:t>
            </a:r>
            <a:endParaRPr b="0" i="0" sz="14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􏰏􏰏 􏰐􏰏 􏰐􏰐</a:t>
            </a:r>
            <a:endParaRPr b="0" i="0" sz="14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F’_1 =(∀x) ((!E(x) + V(x) + G(f(x))) * (!E(x) + V(x) + </a:t>
            </a:r>
            <a:r>
              <a:rPr b="1" lang="ko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i="0" lang="ko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(f(x), x))) ;</a:t>
            </a:r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􏰕 􏰏 􏰏 􏰐􏰐􏰕 􏰏 􏰐</a:t>
            </a:r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F’_2 =(∀y) (E(α) * P(α) * (!</a:t>
            </a:r>
            <a:r>
              <a:rPr b="1" lang="ko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i="0" lang="ko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(y,α) + P(y)));</a:t>
            </a:r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F’_3 = (∀x) (!V(x) + !P(x));</a:t>
            </a:r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!G’ = (∀x) (!G(x) + !P(x))</a:t>
            </a:r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0"/>
          <p:cNvSpPr txBox="1"/>
          <p:nvPr/>
        </p:nvSpPr>
        <p:spPr>
          <a:xfrm>
            <a:off x="4136025" y="1620450"/>
            <a:ext cx="5136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Множество дизъюнктов S имеет вид:</a:t>
            </a:r>
            <a:endParaRPr b="0" i="0" sz="13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 = {</a:t>
            </a:r>
            <a:r>
              <a:rPr b="0" i="0" lang="ko" sz="13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D_1</a:t>
            </a: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= !E(x) + V(x) + G(f(x))</a:t>
            </a:r>
            <a:r>
              <a:rPr lang="ko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b="0" i="0" lang="ko" sz="13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D_2</a:t>
            </a: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= !E(x) + V(x) + </a:t>
            </a:r>
            <a:r>
              <a:rPr lang="ko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</a:t>
            </a: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(f(x), x)</a:t>
            </a:r>
            <a:r>
              <a:rPr lang="ko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; </a:t>
            </a:r>
            <a:r>
              <a:rPr b="0" i="0" lang="ko" sz="13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D_3</a:t>
            </a: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= E(α)</a:t>
            </a:r>
            <a:r>
              <a:rPr lang="ko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b="0" i="0" lang="ko" sz="13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D_4</a:t>
            </a: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= P(α)</a:t>
            </a:r>
            <a:r>
              <a:rPr lang="ko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b="0" i="0" lang="ko" sz="13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D_5</a:t>
            </a: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= !</a:t>
            </a:r>
            <a:r>
              <a:rPr lang="ko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</a:t>
            </a: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(y, α) + P(y)</a:t>
            </a:r>
            <a:r>
              <a:rPr lang="ko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 b="0" i="0" sz="13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D_6</a:t>
            </a: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= !V(x) + !P(x)</a:t>
            </a:r>
            <a:r>
              <a:rPr lang="ko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; </a:t>
            </a: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b="0" i="0" lang="ko" sz="13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D7</a:t>
            </a: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= !G(x) + !P(x)}.</a:t>
            </a:r>
            <a:endParaRPr b="0" i="0" sz="13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Строим вывод пустого дизъюнкта в S:</a:t>
            </a:r>
            <a:endParaRPr b="0" i="0" sz="13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D_8 = [D_2, D_3, {x = α}] = V(α) + </a:t>
            </a:r>
            <a:r>
              <a:rPr lang="ko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</a:t>
            </a: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(f(α), α); </a:t>
            </a:r>
            <a:endParaRPr b="0" i="0" sz="13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D_9 = [D_1, D_3, {x = α}] = V(α) + G(f(α));</a:t>
            </a:r>
            <a:endParaRPr b="0" i="0" sz="13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D_10 = [D_4, D_6, {x = α}] = !V(α); </a:t>
            </a:r>
            <a:endParaRPr b="0" i="0" sz="13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D_11 = [D_9, D_10] = G(f(α));</a:t>
            </a:r>
            <a:endParaRPr b="0" i="0" sz="13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D_12 = [D_8, D_10] = </a:t>
            </a:r>
            <a:r>
              <a:rPr lang="ko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</a:t>
            </a: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(f(α), α);</a:t>
            </a:r>
            <a:endParaRPr b="0" i="0" sz="13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D_13 = [D_5, D_12, {y = f(α)}] = P(f(α));</a:t>
            </a:r>
            <a:endParaRPr b="0" i="0" sz="13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D_14 = [D_7, D_13, {x = f(α)}] = !G(f(α));</a:t>
            </a:r>
            <a:endParaRPr b="0" i="0" sz="13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D_15 = [D_11, D_14] = □􏰁.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40"/>
          <p:cNvCxnSpPr/>
          <p:nvPr/>
        </p:nvCxnSpPr>
        <p:spPr>
          <a:xfrm>
            <a:off x="4107025" y="1747725"/>
            <a:ext cx="21300" cy="32241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/>
        </p:nvSpPr>
        <p:spPr>
          <a:xfrm>
            <a:off x="1626750" y="241450"/>
            <a:ext cx="5890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Несколько слов про логику предикатов</a:t>
            </a:r>
            <a:endParaRPr sz="21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1052150" y="957250"/>
            <a:ext cx="78864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</a:t>
            </a:r>
            <a:r>
              <a:rPr b="1" lang="ko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етод резолюции для логики предикатов аналогичен методу для логики высказываний за исключением того факта, что необходимо перед началом алгоритма привести все формулы в СНФ (сколемовскую нормальную форму), которая, как и в случае логики высказываний, включает в себя КНФ (конъюнктивную нормальную форму).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1052150" y="2273350"/>
            <a:ext cx="78864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Интересный факт. В отличие от логики высказываний, алгоритм может никогда не завершиться при существовании бесконечного числа возможных резольвент, получаемых в процессе его выполнения. В 1936 г. А. Чёрчем и А. Тьюрингом было доказано, что не существует алгоритма для проверки невыполнимости множества формул логики предикатов.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1052150" y="3538950"/>
            <a:ext cx="7886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Склейка дизъюнкта P(x) ∨ P(f(y)) ∨ Q(x, y) дает дизъюнкт P(f(y)) ∨ Q(f(y), y). При этом унификатор δ = {x = f(y)}.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1"/>
          <p:cNvSpPr/>
          <p:nvPr/>
        </p:nvSpPr>
        <p:spPr>
          <a:xfrm>
            <a:off x="572779" y="957254"/>
            <a:ext cx="285208" cy="285208"/>
          </a:xfrm>
          <a:custGeom>
            <a:rect b="b" l="l" r="r" t="t"/>
            <a:pathLst>
              <a:path extrusionOk="0" h="380278" w="380278">
                <a:moveTo>
                  <a:pt x="117911" y="154021"/>
                </a:moveTo>
                <a:cubicBezTo>
                  <a:pt x="107937" y="154021"/>
                  <a:pt x="98908" y="158064"/>
                  <a:pt x="92371" y="164600"/>
                </a:cubicBezTo>
                <a:lnTo>
                  <a:pt x="81792" y="190140"/>
                </a:lnTo>
                <a:lnTo>
                  <a:pt x="81792" y="190139"/>
                </a:lnTo>
                <a:lnTo>
                  <a:pt x="81792" y="190140"/>
                </a:lnTo>
                <a:lnTo>
                  <a:pt x="81792" y="190140"/>
                </a:lnTo>
                <a:lnTo>
                  <a:pt x="92371" y="215679"/>
                </a:lnTo>
                <a:cubicBezTo>
                  <a:pt x="98908" y="222215"/>
                  <a:pt x="107937" y="226258"/>
                  <a:pt x="117911" y="226258"/>
                </a:cubicBezTo>
                <a:lnTo>
                  <a:pt x="262368" y="226259"/>
                </a:lnTo>
                <a:cubicBezTo>
                  <a:pt x="282316" y="226259"/>
                  <a:pt x="298487" y="210088"/>
                  <a:pt x="298487" y="190140"/>
                </a:cubicBezTo>
                <a:lnTo>
                  <a:pt x="298488" y="190140"/>
                </a:lnTo>
                <a:cubicBezTo>
                  <a:pt x="298488" y="170192"/>
                  <a:pt x="282317" y="154021"/>
                  <a:pt x="262369" y="154021"/>
                </a:cubicBezTo>
                <a:close/>
                <a:moveTo>
                  <a:pt x="190139" y="0"/>
                </a:moveTo>
                <a:cubicBezTo>
                  <a:pt x="295150" y="0"/>
                  <a:pt x="380278" y="85128"/>
                  <a:pt x="380278" y="190139"/>
                </a:cubicBezTo>
                <a:cubicBezTo>
                  <a:pt x="380278" y="295150"/>
                  <a:pt x="295150" y="380278"/>
                  <a:pt x="190139" y="380278"/>
                </a:cubicBezTo>
                <a:cubicBezTo>
                  <a:pt x="85128" y="380278"/>
                  <a:pt x="0" y="295150"/>
                  <a:pt x="0" y="190139"/>
                </a:cubicBezTo>
                <a:cubicBezTo>
                  <a:pt x="0" y="85128"/>
                  <a:pt x="85128" y="0"/>
                  <a:pt x="1901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D4D4D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4" name="Google Shape;294;p41"/>
          <p:cNvSpPr/>
          <p:nvPr/>
        </p:nvSpPr>
        <p:spPr>
          <a:xfrm>
            <a:off x="572779" y="2278804"/>
            <a:ext cx="285208" cy="285208"/>
          </a:xfrm>
          <a:custGeom>
            <a:rect b="b" l="l" r="r" t="t"/>
            <a:pathLst>
              <a:path extrusionOk="0" h="380278" w="380278">
                <a:moveTo>
                  <a:pt x="117911" y="154021"/>
                </a:moveTo>
                <a:cubicBezTo>
                  <a:pt x="107937" y="154021"/>
                  <a:pt x="98908" y="158064"/>
                  <a:pt x="92371" y="164600"/>
                </a:cubicBezTo>
                <a:lnTo>
                  <a:pt x="81792" y="190140"/>
                </a:lnTo>
                <a:lnTo>
                  <a:pt x="81792" y="190139"/>
                </a:lnTo>
                <a:lnTo>
                  <a:pt x="81792" y="190140"/>
                </a:lnTo>
                <a:lnTo>
                  <a:pt x="81792" y="190140"/>
                </a:lnTo>
                <a:lnTo>
                  <a:pt x="92371" y="215679"/>
                </a:lnTo>
                <a:cubicBezTo>
                  <a:pt x="98908" y="222215"/>
                  <a:pt x="107937" y="226258"/>
                  <a:pt x="117911" y="226258"/>
                </a:cubicBezTo>
                <a:lnTo>
                  <a:pt x="262368" y="226259"/>
                </a:lnTo>
                <a:cubicBezTo>
                  <a:pt x="282316" y="226259"/>
                  <a:pt x="298487" y="210088"/>
                  <a:pt x="298487" y="190140"/>
                </a:cubicBezTo>
                <a:lnTo>
                  <a:pt x="298488" y="190140"/>
                </a:lnTo>
                <a:cubicBezTo>
                  <a:pt x="298488" y="170192"/>
                  <a:pt x="282317" y="154021"/>
                  <a:pt x="262369" y="154021"/>
                </a:cubicBezTo>
                <a:close/>
                <a:moveTo>
                  <a:pt x="190139" y="0"/>
                </a:moveTo>
                <a:cubicBezTo>
                  <a:pt x="295150" y="0"/>
                  <a:pt x="380278" y="85128"/>
                  <a:pt x="380278" y="190139"/>
                </a:cubicBezTo>
                <a:cubicBezTo>
                  <a:pt x="380278" y="295150"/>
                  <a:pt x="295150" y="380278"/>
                  <a:pt x="190139" y="380278"/>
                </a:cubicBezTo>
                <a:cubicBezTo>
                  <a:pt x="85128" y="380278"/>
                  <a:pt x="0" y="295150"/>
                  <a:pt x="0" y="190139"/>
                </a:cubicBezTo>
                <a:cubicBezTo>
                  <a:pt x="0" y="85128"/>
                  <a:pt x="85128" y="0"/>
                  <a:pt x="1901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D4D4D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5" name="Google Shape;295;p41"/>
          <p:cNvSpPr/>
          <p:nvPr/>
        </p:nvSpPr>
        <p:spPr>
          <a:xfrm>
            <a:off x="572779" y="3600354"/>
            <a:ext cx="285208" cy="285208"/>
          </a:xfrm>
          <a:custGeom>
            <a:rect b="b" l="l" r="r" t="t"/>
            <a:pathLst>
              <a:path extrusionOk="0" h="380278" w="380278">
                <a:moveTo>
                  <a:pt x="117911" y="154021"/>
                </a:moveTo>
                <a:cubicBezTo>
                  <a:pt x="107937" y="154021"/>
                  <a:pt x="98908" y="158064"/>
                  <a:pt x="92371" y="164600"/>
                </a:cubicBezTo>
                <a:lnTo>
                  <a:pt x="81792" y="190140"/>
                </a:lnTo>
                <a:lnTo>
                  <a:pt x="81792" y="190139"/>
                </a:lnTo>
                <a:lnTo>
                  <a:pt x="81792" y="190140"/>
                </a:lnTo>
                <a:lnTo>
                  <a:pt x="81792" y="190140"/>
                </a:lnTo>
                <a:lnTo>
                  <a:pt x="92371" y="215679"/>
                </a:lnTo>
                <a:cubicBezTo>
                  <a:pt x="98908" y="222215"/>
                  <a:pt x="107937" y="226258"/>
                  <a:pt x="117911" y="226258"/>
                </a:cubicBezTo>
                <a:lnTo>
                  <a:pt x="262368" y="226259"/>
                </a:lnTo>
                <a:cubicBezTo>
                  <a:pt x="282316" y="226259"/>
                  <a:pt x="298487" y="210088"/>
                  <a:pt x="298487" y="190140"/>
                </a:cubicBezTo>
                <a:lnTo>
                  <a:pt x="298488" y="190140"/>
                </a:lnTo>
                <a:cubicBezTo>
                  <a:pt x="298488" y="170192"/>
                  <a:pt x="282317" y="154021"/>
                  <a:pt x="262369" y="154021"/>
                </a:cubicBezTo>
                <a:close/>
                <a:moveTo>
                  <a:pt x="190139" y="0"/>
                </a:moveTo>
                <a:cubicBezTo>
                  <a:pt x="295150" y="0"/>
                  <a:pt x="380278" y="85128"/>
                  <a:pt x="380278" y="190139"/>
                </a:cubicBezTo>
                <a:cubicBezTo>
                  <a:pt x="380278" y="295150"/>
                  <a:pt x="295150" y="380278"/>
                  <a:pt x="190139" y="380278"/>
                </a:cubicBezTo>
                <a:cubicBezTo>
                  <a:pt x="85128" y="380278"/>
                  <a:pt x="0" y="295150"/>
                  <a:pt x="0" y="190139"/>
                </a:cubicBezTo>
                <a:cubicBezTo>
                  <a:pt x="0" y="85128"/>
                  <a:pt x="85128" y="0"/>
                  <a:pt x="1901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D4D4D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/>
        </p:nvSpPr>
        <p:spPr>
          <a:xfrm>
            <a:off x="383700" y="1707500"/>
            <a:ext cx="83766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Стратегии метода</a:t>
            </a:r>
            <a:endParaRPr sz="45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резолюции</a:t>
            </a:r>
            <a:endParaRPr sz="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418325" y="1132450"/>
            <a:ext cx="8463000" cy="18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Введение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Самый очевидный способ, который в первую очередь следует проверить, </a:t>
            </a:r>
            <a:r>
              <a:rPr lang="ko">
                <a:solidFill>
                  <a:schemeClr val="lt1"/>
                </a:solidFill>
                <a:highlight>
                  <a:srgbClr val="E69138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это полный перебор до того момента, как мы найдём пустой дизъюнкт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Эта идея заложена в стратегию насыщения уровней. Именно поэтому эта стратегия так и называется -- мы насыщаем новые “уровни” новыми дизъюнктами, которые потенциально могут привести к пустому дизъюнкту.</a:t>
            </a:r>
            <a:endParaRPr sz="17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06" name="Google Shape;306;p43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Стратегия насыщения уровней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/>
        </p:nvSpPr>
        <p:spPr>
          <a:xfrm>
            <a:off x="457200" y="964475"/>
            <a:ext cx="82296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Выписываем имеющиеся дизъюнкты D по порядку в 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список 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M: 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 = {D_1, D_2, D_3 … D_n}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 = 1; j = 2;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ПОКА D_n != □ (пустому дизъюнкту) ВЫПОЛНЯТЬ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-- Вычисляются резольвенты C путем сравнения каждого дизъюнкта D_i,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 дизъюнктом D_j из списка M, где i != j.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ПОКА не найдена пара дизъюнктов, дающая резольвенту ВЫПОЛНЯТЬ: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ЕСЛИ D_i и D_j дают резольвенту,ТО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Записываем резольвенту в список M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ЕСЛИ j !=n ТО  j++ ;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ИНАЧЕ  i++ и  j = i + 1;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-Записать вычисленную резольвенту в список M (n = n+1, M{} = M{} + C)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КЦ.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312" name="Google Shape;312;p44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Стратегия насыщения уровней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/>
        </p:nvSpPr>
        <p:spPr>
          <a:xfrm>
            <a:off x="335700" y="838525"/>
            <a:ext cx="8472600" cy="3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Применим стратегию насыщения уровней для выражения из логики высказываний. 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Построим опровержение следующего множества дизъюнктов используя стратегию насыщения уровней: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 = {D_1 = X ∨ Y, D_2 = !X ∨ !Y, D_3 = X ∨ Z, D_4 = !X ∨ Z, D_5 = !Z}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Итерация 1</a:t>
            </a: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Строим уровень S_1: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D_6 = [D_1, D_2] = Y ∨ !Y = 1;                D_7 = [D_1, D_2] = X ∨ !X = 1;                D_8 = [D_2, D_3] = !Y ∨ Z;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D_9 = [D_1, D_4] = Y ∨ Z;                      D_10 = [D_3, D_4] = Z;                           D_11 = [D_3, D_5] = X;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D_12 = [D_4, D_5] = !X.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Итерация 2</a:t>
            </a: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Строим уровень S_2: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D_13 = [D_1, D_6] = X ∨ Y;                     D_14 = [D_2, D_6] = !X ∨ !Y;                  D_15 = [D_1, D_7] = X ∨ Y;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D_16 = [D_2, D_7] = !X ∨ !Y;                  D_17 = [D_3, D_7] = X ∨ Z;                    D_18 = [D_4, D_7] = !X ∨ Z;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D_19 = [D_1, D_8] = X ∨ Z;                     D_20 = [D_5, D_8] = !Y;                        D_21 = [D_6, D_8] = !Y ∨ Z;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D_22 = [D_2, D_9] = !X ∨ Z;                  D_23 = [D_6, D_9] = Y ∨ Z;                   D_24 = [D_8, D_9] = Z,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D_25 = [D_5, D_10] = □.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1691850" y="270225"/>
            <a:ext cx="57603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Пример с</a:t>
            </a: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тратегии насыщения уровней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Google Shape;323;p46"/>
          <p:cNvGraphicFramePr/>
          <p:nvPr/>
        </p:nvGraphicFramePr>
        <p:xfrm>
          <a:off x="1706400" y="121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{C131CB90-DC26-44D7-B4D9-ECAF15169AC3}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Плюсы</a:t>
                      </a:r>
                      <a:endParaRPr sz="13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Минусы</a:t>
                      </a:r>
                      <a:endParaRPr sz="13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Простая форма алгоритма, заключающаяся в полном переборе</a:t>
                      </a:r>
                      <a:endParaRPr sz="13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В результате работы алгоритма и программы создаётся множество ненужных дизъюнктов, которые резко увеличивают сложность алгоритма на большом количестве величин</a:t>
                      </a:r>
                      <a:endParaRPr sz="13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Хорошо подходит для эмпирического выбора дизъюнктов, когда мы можем оценить для каких из них мы применим метод резолюции, так как их достаточно много</a:t>
                      </a:r>
                      <a:endParaRPr sz="13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Плох для программной реализации, так как программа не может сразу заметить лучшие пути, это очень хорошо видно на примере логики предикатов</a:t>
                      </a:r>
                      <a:endParaRPr sz="13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24" name="Google Shape;324;p46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Преимущества и недостатки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/>
        </p:nvSpPr>
        <p:spPr>
          <a:xfrm>
            <a:off x="339600" y="1145700"/>
            <a:ext cx="81978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Очевидно, что полный перебор хоть и теоретически эффективен (охватывая и проверяя все возможные комбинации), но практически происходит, во-первых, порождение огромного количества резольвент, во-вторых, происходит перебор неупорядоченных множеств, где высока вероятность породить много ненужных резольвент. Поэтому, сделаем ограничение: </a:t>
            </a:r>
            <a:r>
              <a:rPr lang="ko">
                <a:solidFill>
                  <a:schemeClr val="lt1"/>
                </a:solidFill>
                <a:highlight>
                  <a:srgbClr val="E69138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мы будем выбирать наиболее короткие дизъюнкты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чтобы не порождать большие резольвенты и чтобы быстрее прийти к пустому дизъюнкту. Отсюда и название -- стратегия предпочтения.</a:t>
            </a:r>
            <a:endParaRPr sz="17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30" name="Google Shape;330;p47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Стратегия предпочтения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/>
        </p:nvSpPr>
        <p:spPr>
          <a:xfrm>
            <a:off x="331800" y="889950"/>
            <a:ext cx="8480400" cy="3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Упорядочиваем имеющиеся дизъюнкты по возрастанию количества атомов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Выписываем имеющиеся дизъюнкты D по порядку в список M_1: 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M_1= {D_1, D_2, D_3…D_n}, где D_1 - дизъюнкт с наименьшим количеством атомов, а D_n - с наибольшим.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 = 1;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 = 2;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ПОКА D_n != □ (пустому дизъюнкту) ВЫПОЛНЯТЬ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-- Вычисляются резольвенты C путем сравнения каждого дизъюнкта D_i с дизъюнктом D_j из списка M, где i != j.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ПОКА не найдена пара дизъюнктов, дающая резольвенту ВЫПОЛНЯТЬ: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ЕСЛИ D_i и D_j дают резольвенту, ТО Записываем резольвенту в список M_2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ЕСЛИ j != n ТО  j++;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ИНАЧЕ  i++ и  j = i + 1;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КЦ ПОКА;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Слияние списков M_1 и M_2 в М_1 (n = n + m , M_1{} = M_1{} + M_2{}); Упорядочивание нового M_1 списка;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КЦ.</a:t>
            </a:r>
            <a:endParaRPr sz="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36" name="Google Shape;336;p48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Стратегия предпочтения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/>
        </p:nvSpPr>
        <p:spPr>
          <a:xfrm>
            <a:off x="363075" y="883675"/>
            <a:ext cx="83766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 = {D_1 = X ∨ Y, D_2 = !X ∨ !Y, D_3 = X ∨ Z, D_4 = !X ∨ Z, D_5 = !Z}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S_1: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(1) X ∨ Y,     (2) !X ∨ !Y,     (3) X ∨ Z,     (4) !X ∨ Z,     (5) !Z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S_2: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(6) X (из (3) и (5)),                            (7) !X (из (4) и (5)),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(8) Y ∨ !Y (из (1) и (2)),                     (9) X ∨ !X (из (1) и (2)),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S_3: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(10) !Y ∨ Z (из (2) и (3)),                   (11) Y ∨ Z (из (1) и (4)),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(12) Z (из (3) и (4)),                           (13) !Y (из (2) и (6)),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(14) Z (из (2) и (6)),                           (15) Y (из (1) и (7)),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(16) Z (из (3) и (7)),                           (17) □ (из (6) и (7)).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42" name="Google Shape;342;p49"/>
          <p:cNvSpPr/>
          <p:nvPr/>
        </p:nvSpPr>
        <p:spPr>
          <a:xfrm>
            <a:off x="2163000" y="287525"/>
            <a:ext cx="48180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Пример стратегии предпочтения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1980600" y="2639600"/>
            <a:ext cx="5182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Логика высказываний</a:t>
            </a:r>
            <a:endParaRPr sz="3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2432201" y="3170592"/>
            <a:ext cx="431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Теория, примеры и другое</a:t>
            </a:r>
            <a:endParaRPr sz="15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8" name="Google Shape;218;p32"/>
          <p:cNvSpPr/>
          <p:nvPr/>
        </p:nvSpPr>
        <p:spPr>
          <a:xfrm>
            <a:off x="4133139" y="1665588"/>
            <a:ext cx="877705" cy="813483"/>
          </a:xfrm>
          <a:custGeom>
            <a:rect b="b" l="l" r="r" t="t"/>
            <a:pathLst>
              <a:path extrusionOk="0" h="361950" w="390525">
                <a:moveTo>
                  <a:pt x="196596" y="7144"/>
                </a:moveTo>
                <a:cubicBezTo>
                  <a:pt x="92107" y="7144"/>
                  <a:pt x="7144" y="82105"/>
                  <a:pt x="7144" y="174308"/>
                </a:cubicBezTo>
                <a:cubicBezTo>
                  <a:pt x="7144" y="213265"/>
                  <a:pt x="22574" y="250984"/>
                  <a:pt x="50578" y="280892"/>
                </a:cubicBezTo>
                <a:cubicBezTo>
                  <a:pt x="56102" y="303752"/>
                  <a:pt x="49435" y="328041"/>
                  <a:pt x="32671" y="344710"/>
                </a:cubicBezTo>
                <a:cubicBezTo>
                  <a:pt x="25718" y="351663"/>
                  <a:pt x="30671" y="363760"/>
                  <a:pt x="40577" y="363760"/>
                </a:cubicBezTo>
                <a:cubicBezTo>
                  <a:pt x="72295" y="363760"/>
                  <a:pt x="102965" y="351282"/>
                  <a:pt x="125730" y="329375"/>
                </a:cubicBezTo>
                <a:cubicBezTo>
                  <a:pt x="148209" y="337375"/>
                  <a:pt x="172021" y="341471"/>
                  <a:pt x="196596" y="341471"/>
                </a:cubicBezTo>
                <a:cubicBezTo>
                  <a:pt x="301085" y="341471"/>
                  <a:pt x="387572" y="266509"/>
                  <a:pt x="387572" y="174308"/>
                </a:cubicBezTo>
                <a:cubicBezTo>
                  <a:pt x="387572" y="82105"/>
                  <a:pt x="301085" y="7144"/>
                  <a:pt x="196596" y="7144"/>
                </a:cubicBezTo>
                <a:close/>
                <a:moveTo>
                  <a:pt x="108966" y="207740"/>
                </a:moveTo>
                <a:cubicBezTo>
                  <a:pt x="90488" y="207740"/>
                  <a:pt x="75533" y="192786"/>
                  <a:pt x="75533" y="174308"/>
                </a:cubicBezTo>
                <a:cubicBezTo>
                  <a:pt x="75533" y="155829"/>
                  <a:pt x="90488" y="140875"/>
                  <a:pt x="108966" y="140875"/>
                </a:cubicBezTo>
                <a:cubicBezTo>
                  <a:pt x="127445" y="140875"/>
                  <a:pt x="142399" y="155829"/>
                  <a:pt x="142399" y="174308"/>
                </a:cubicBezTo>
                <a:cubicBezTo>
                  <a:pt x="142399" y="192786"/>
                  <a:pt x="127349" y="207740"/>
                  <a:pt x="108966" y="207740"/>
                </a:cubicBezTo>
                <a:close/>
                <a:moveTo>
                  <a:pt x="198120" y="207740"/>
                </a:moveTo>
                <a:cubicBezTo>
                  <a:pt x="179642" y="207740"/>
                  <a:pt x="164687" y="192786"/>
                  <a:pt x="164687" y="174308"/>
                </a:cubicBezTo>
                <a:cubicBezTo>
                  <a:pt x="164687" y="155829"/>
                  <a:pt x="179642" y="140875"/>
                  <a:pt x="198120" y="140875"/>
                </a:cubicBezTo>
                <a:cubicBezTo>
                  <a:pt x="216598" y="140875"/>
                  <a:pt x="231553" y="155829"/>
                  <a:pt x="231553" y="174308"/>
                </a:cubicBezTo>
                <a:cubicBezTo>
                  <a:pt x="231553" y="192786"/>
                  <a:pt x="216503" y="207740"/>
                  <a:pt x="198120" y="207740"/>
                </a:cubicBezTo>
                <a:close/>
                <a:moveTo>
                  <a:pt x="287274" y="207740"/>
                </a:moveTo>
                <a:cubicBezTo>
                  <a:pt x="268796" y="207740"/>
                  <a:pt x="253841" y="192786"/>
                  <a:pt x="253841" y="174308"/>
                </a:cubicBezTo>
                <a:cubicBezTo>
                  <a:pt x="253841" y="155829"/>
                  <a:pt x="268796" y="140875"/>
                  <a:pt x="287274" y="140875"/>
                </a:cubicBezTo>
                <a:cubicBezTo>
                  <a:pt x="305753" y="140875"/>
                  <a:pt x="320707" y="155829"/>
                  <a:pt x="320707" y="174308"/>
                </a:cubicBezTo>
                <a:cubicBezTo>
                  <a:pt x="320707" y="192786"/>
                  <a:pt x="305657" y="207740"/>
                  <a:pt x="287274" y="2077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7" name="Google Shape;347;p50"/>
          <p:cNvGraphicFramePr/>
          <p:nvPr/>
        </p:nvGraphicFramePr>
        <p:xfrm>
          <a:off x="1706400" y="124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{C131CB90-DC26-44D7-B4D9-ECAF15169AC3}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Плюсы</a:t>
                      </a:r>
                      <a:endParaRPr sz="130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Минусы</a:t>
                      </a:r>
                      <a:endParaRPr sz="130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Так как мы выбираем наиболее короткие дизъюнкты, вероятность того, что мы придём к пустому дизъюнкту быстрее, выше</a:t>
                      </a:r>
                      <a:endParaRPr sz="13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В программе необходимо запускать дополнительную сортировку по возрастанию количества атомов</a:t>
                      </a:r>
                      <a:endParaRPr sz="13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При порождении огромного количества дизъюнктов происходит игнорирование длинных дизъюнктов, использование которых не требуется, поэтому это укорачивает работу алгоритма</a:t>
                      </a:r>
                      <a:endParaRPr sz="13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При использовании предпосылок, во-первых, не всегда удаётся использовать сразу кратчайшие дизъюнкты, во-вторых, не всегда есть возможность провести резолюцию по ним</a:t>
                      </a:r>
                      <a:endParaRPr sz="13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48" name="Google Shape;348;p50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Преимущества и недостатки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/>
        </p:nvSpPr>
        <p:spPr>
          <a:xfrm>
            <a:off x="132900" y="950900"/>
            <a:ext cx="8878200" cy="2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Введение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Мы убедились, что полный перебор, а также предпочтение при выборе дизъюнктов, так или иначе может приводить к потенциально большому множеству ненужных, которые затрудняют работу алгоритму (тем более, работу алгоритма в программе). Поэтому нам необходимо сделать более строгое ограничение, нежели просто предпочтение в выборе дизъюнктов, которое будет намного эффективнее.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Так как во время работы алгоритма порождается много лишних (и одинаковых) дизъюнктов, </a:t>
            </a:r>
            <a:r>
              <a:rPr lang="ko" sz="1200">
                <a:solidFill>
                  <a:schemeClr val="lt1"/>
                </a:solidFill>
                <a:highlight>
                  <a:srgbClr val="E69138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мы будем удалять их и их “расширения”</a:t>
            </a: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то есть те, которые целиком содержат тавтологию.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Отсюда и название алгоритма -- мы “вычёркиваем” повторяющиеся или расширяющиеся дизъюнкты.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54" name="Google Shape;354;p51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Стратегия вычёркивания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/>
          <p:nvPr/>
        </p:nvSpPr>
        <p:spPr>
          <a:xfrm>
            <a:off x="340500" y="1057850"/>
            <a:ext cx="8463000" cy="3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Алгоритм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Выписываем имеющиеся дизъюнкты по порядку D_1,D_2,D_3...D_n в 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список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M{}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ПОКА не найден пустой дизъюнкт (D_n != □) ВЫПОЛНЯТЬ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-- Вычисляются резольвенты C путем сравнения каждого дизъюнкта D_i,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 дизъюнктом D_j из 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списка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M, где i!=j.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-- Записать вычисленную резольвенту в список M (n=n+1, M{}=M{}+C)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ЦИКЛ по k от 1 до n-1: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ЕСЛИ  D_n содержит D_k или явл. его повторением, ТО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Вычеркиваем D_n (n=n+1, M{}=M{}-D_n)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КЦ ЕСЛИ;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КЦ ЦИКЛ;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КЦ.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60" name="Google Shape;360;p52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Стратегия вычёркивания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/>
          <p:nvPr/>
        </p:nvSpPr>
        <p:spPr>
          <a:xfrm>
            <a:off x="230900" y="837000"/>
            <a:ext cx="87075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Применим стратегию вычеркивания ко множеству,описанному в стратегии насыщения: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 = {D_1 = X ∨ Y, D_2 = !X ∨ !Y, D_3 = X ∨ Z, D_4 = !X ∨ Z, D_5 = !Z}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Итерация 1. Строим уровень S_1: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D_6 = [D_2, D_3] = !Y ∨ Z;    D_7 = [D_1, D_4] = Y ∨ Z;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D_8 = [D_3, D_4] = Z;           D_9 = [D_3, D_5] = X;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D_10 = [D_4, D_5] = !X.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Итерация 2. Строим уровень S_2: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D_11 = [D_5, D_6] = !Y;          D_12 = [D_5, D_7] = Y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D_13 = [D_5, D_8] = □.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66" name="Google Shape;366;p53"/>
          <p:cNvSpPr txBox="1"/>
          <p:nvPr/>
        </p:nvSpPr>
        <p:spPr>
          <a:xfrm>
            <a:off x="2393250" y="4025450"/>
            <a:ext cx="65451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Гораздо короче, чем пример в стратегии насыщения уровней, не правда ли? Поэтому в данном случае лучшим является именно эта стратегия. Несмотря на то, что мы удаляем расширения дизъюнктов, этот алгоритм найдёт пустой дизъюнкт, если он имеется (то есть, стратегия вычёркивания </a:t>
            </a:r>
            <a:r>
              <a:rPr lang="ko" sz="1100">
                <a:solidFill>
                  <a:schemeClr val="lt1"/>
                </a:solidFill>
                <a:highlight>
                  <a:srgbClr val="E69138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полна</a:t>
            </a: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67" name="Google Shape;367;p53"/>
          <p:cNvSpPr/>
          <p:nvPr/>
        </p:nvSpPr>
        <p:spPr>
          <a:xfrm>
            <a:off x="2249150" y="287525"/>
            <a:ext cx="46710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Пример стратегии вычёркивания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" name="Google Shape;372;p54"/>
          <p:cNvGraphicFramePr/>
          <p:nvPr/>
        </p:nvGraphicFramePr>
        <p:xfrm>
          <a:off x="1575275" y="135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{C131CB90-DC26-44D7-B4D9-ECAF15169AC3}</a:tableStyleId>
              </a:tblPr>
              <a:tblGrid>
                <a:gridCol w="2996725"/>
                <a:gridCol w="2996725"/>
              </a:tblGrid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Плюсы</a:t>
                      </a:r>
                      <a:endParaRPr sz="11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Минусы</a:t>
                      </a:r>
                      <a:endParaRPr sz="11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</a:tr>
              <a:tr h="106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Не порождается большого количества дизъюнктов, что упрощает работу алгоритма в целом</a:t>
                      </a:r>
                      <a:endParaRPr sz="11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В программе</a:t>
                      </a:r>
                      <a:r>
                        <a:rPr lang="ko" sz="11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каждую итерацию приходится удалять ненужные дизъюнкты, запуская дополнительны процесс проверки</a:t>
                      </a:r>
                      <a:endParaRPr sz="11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</a:tr>
              <a:tr h="6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Относительно предыдущих алгоритмов имеет меньшее время работы в программе</a:t>
                      </a:r>
                      <a:endParaRPr sz="11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73" name="Google Shape;373;p54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Преимущества и недостатки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/>
          <p:nvPr/>
        </p:nvSpPr>
        <p:spPr>
          <a:xfrm>
            <a:off x="273750" y="945150"/>
            <a:ext cx="8596500" cy="30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Введение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Далее мы рассмотрим специальные методы резолюции, которые подходят для реализации узконаправленных задач.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Например, можно выделить </a:t>
            </a:r>
            <a:r>
              <a:rPr lang="ko">
                <a:solidFill>
                  <a:schemeClr val="lt1"/>
                </a:solidFill>
                <a:highlight>
                  <a:srgbClr val="93C47D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лок-резолюцию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Её суть заключается в том, что мы нумеруем каждую формулу (переменную, или предикат для логики предикатов) по возрастанию. Причём нумерация уникальна, то есть не может быть двух дизъюнктов, где формула будет под одним номером. И </a:t>
            </a:r>
            <a:r>
              <a:rPr lang="ko">
                <a:solidFill>
                  <a:schemeClr val="lt1"/>
                </a:solidFill>
                <a:highlight>
                  <a:srgbClr val="E69138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мы можем проводить резолюцию только по наименьшим номерам в дизъюнктах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Очевидно, что иногда мы не сможем прийти к пустому дизъюнкту. Но лок-резолюция (от английского слова “lock” -- заблокировать) блокирует, то есть фиксирует текущее положение дизъюнктов и исходит из них.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79" name="Google Shape;379;p55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Метод лок-резолюции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/>
          <p:nvPr/>
        </p:nvSpPr>
        <p:spPr>
          <a:xfrm>
            <a:off x="273750" y="957975"/>
            <a:ext cx="8596500" cy="3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Основные правила лок-резолюции: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AutoNum type="arabicParenR"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Индексация литер в дизъюнкте упорядочивает его (высокий индекс - высокий приоритет)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Например, правильный порядок: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P_1 \/ Q_2 \/ R_3, где 3 -- индекс высшего приоритета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AutoNum type="arabicParenR"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Разрешается “склеивать” только литеры с наименьшим индексом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Например, получается резольвента  P_1 \/ Q_2 и  ~P_3 \/ Q_4  = Q_2 \/ Q_4 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НО невозможно получить резольвенту от дизъюнктов  P_1 \/ Q_2 и Q_3 \/ ~P_4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AutoNum type="arabicParenR"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Если литера при склейке может унаследовать более одного индекса, то ей присваивается наименьший: Q_2 \/ Q_4 = Q_2  -- назовём это “Лок-склейка”</a:t>
            </a:r>
            <a:endParaRPr sz="17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85" name="Google Shape;385;p56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Метод лок-резолюции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 txBox="1"/>
          <p:nvPr/>
        </p:nvSpPr>
        <p:spPr>
          <a:xfrm>
            <a:off x="146025" y="675575"/>
            <a:ext cx="8714700" cy="4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Алгоритм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 = {D_1; D_2; D_3 … D_n}; j = 1; i = 1; </a:t>
            </a:r>
            <a:r>
              <a:rPr lang="ko" sz="1200">
                <a:solidFill>
                  <a:srgbClr val="D9EAD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// Каждой литере L в имеющихся дизъюнктах в множестве дизъюнктов S даем свой уникальный индекс (целое число)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ПОКА  i != n ВЫПОЛНЯТЬ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С = D_i; </a:t>
            </a:r>
            <a:r>
              <a:rPr lang="ko" sz="1200">
                <a:solidFill>
                  <a:srgbClr val="D9EAD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// далее (↓↓↓) по своему усмотрению упорядочиваем литеры перед индексированием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ПОКА в C есть не индексированные литеры ВЫПОЛНЯТЬ:</a:t>
            </a:r>
            <a:endParaRPr sz="1200">
              <a:solidFill>
                <a:srgbClr val="D9EAD3"/>
              </a:solidFill>
              <a:highlight>
                <a:srgbClr val="FCE5CD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L = </a:t>
            </a:r>
            <a:r>
              <a:rPr lang="ko" sz="12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указатель</a:t>
            </a: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на первую литеру в дизъюнкте C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D9EAD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// для примера возьмём лексикографический порядок</a:t>
            </a:r>
            <a:endParaRPr sz="1200">
              <a:solidFill>
                <a:srgbClr val="D9EAD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ЕСЛИ L не имеет индекса И </a:t>
            </a:r>
            <a:r>
              <a:rPr lang="ko" sz="1200">
                <a:solidFill>
                  <a:srgbClr val="FCE5C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 алфавиту идёт перед неиндексироваными литерами</a:t>
            </a: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ТО: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ПРИСВОИТЬ_ИНДЕКС(L) </a:t>
            </a:r>
            <a:r>
              <a:rPr lang="ko" sz="1200">
                <a:solidFill>
                  <a:srgbClr val="D9EAD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// присваеваем текущей литере индекс</a:t>
            </a:r>
            <a:endParaRPr sz="1200">
              <a:solidFill>
                <a:srgbClr val="D9EAD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УПОРЯДОЧИТЬ(C)</a:t>
            </a:r>
            <a:r>
              <a:rPr lang="ko" sz="1200">
                <a:solidFill>
                  <a:srgbClr val="D9EAD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// сначала индексированные, потом безиндексные</a:t>
            </a: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j++; L = следующая по порядку литера;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ИНАЧЕ: L = следующая по порядку литера;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КЦ.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i++;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КЦ.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 = 1;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 = i+1;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91" name="Google Shape;391;p57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Метод лок-резолюции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8"/>
          <p:cNvSpPr txBox="1"/>
          <p:nvPr/>
        </p:nvSpPr>
        <p:spPr>
          <a:xfrm>
            <a:off x="301650" y="872775"/>
            <a:ext cx="8540700" cy="4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Алгоритм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ПОКА S не содержит пустой дизъюнкт ВЫПОЛНЯТЬ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ЕСЛИ  D_i и D_j имеют одинаковые литеры при наименьших в дизъюнкте индексах ТО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 = РЕЗОЛЬВЕНТА(D_i,D_j); </a:t>
            </a:r>
            <a:r>
              <a:rPr lang="ko">
                <a:solidFill>
                  <a:srgbClr val="D9EAD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// ищем резольвенту D_i и D_j</a:t>
            </a:r>
            <a:endParaRPr>
              <a:solidFill>
                <a:srgbClr val="D9EAD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ЛОК-СКЛЕЙКА(R); </a:t>
            </a:r>
            <a:r>
              <a:rPr lang="ko">
                <a:solidFill>
                  <a:srgbClr val="D9EAD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// Выполняем лок-склейку дублирующихся литер</a:t>
            </a:r>
            <a:endParaRPr>
              <a:solidFill>
                <a:srgbClr val="D9EAD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S= S+R;</a:t>
            </a:r>
            <a:r>
              <a:rPr lang="ko">
                <a:solidFill>
                  <a:srgbClr val="D9EAD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//R = D_(n+1)</a:t>
            </a:r>
            <a:endParaRPr>
              <a:solidFill>
                <a:srgbClr val="D9EAD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n++;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ЕСЛИ j != n ,ТО: j++;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ИНАЧЕ: i ++; j = i+1;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ИНАЧЕ: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ЕСЛИ j != n ,ТО: j++;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ИНАЧЕ: i ++; j = i+1;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КЦ ЕСЛИ;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КЦ.</a:t>
            </a:r>
            <a:endParaRPr sz="19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97" name="Google Shape;397;p58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Метод лок-резолюции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"/>
          <p:cNvSpPr txBox="1"/>
          <p:nvPr/>
        </p:nvSpPr>
        <p:spPr>
          <a:xfrm>
            <a:off x="267975" y="752100"/>
            <a:ext cx="82815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Рассмотрим следующее множество дизъюнктов S: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1_P + 2_Q = D_1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3_P + 4_!Q = D_2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6_!P + 5_Q = D_3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8_!P + 7_!Q = D_4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Обратим внимание на то, как расставлены индексы в лок-резолюции. От них зависит </a:t>
            </a:r>
            <a:r>
              <a:rPr lang="ko" sz="1200">
                <a:solidFill>
                  <a:schemeClr val="lt1"/>
                </a:solidFill>
                <a:highlight>
                  <a:srgbClr val="E69138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полнота</a:t>
            </a: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этого примера (точнее, получение пустого дизъюнкта). Индексы, обозначенные слева от атомов -- это и есть нумерация вхождения. Резолюцию мы можем проводить только по наименьшим индексам в формуле, поэтому можно получить только одну лок-резольвенту: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D_5 = [D_3, D_4, по Q] = 9_!P (можно, по сути, ставить любой номер, он влиять не будет, например, можно проиндексировать этот новый дизъюнкт как “6” или “8”)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Далее, получим только 2 резольвенты:    D_6 = [D_1, D_5] = 10_Q    и    D_7 = [D_2, D_5] = 11_!Q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Проведём последнюю резолюцию:          D_8 = [D_6, D_7] = □</a:t>
            </a:r>
            <a:endParaRPr sz="15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03" name="Google Shape;403;p59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Пример лок-резолюции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/>
          <p:nvPr/>
        </p:nvSpPr>
        <p:spPr>
          <a:xfrm>
            <a:off x="354425" y="1047275"/>
            <a:ext cx="8371200" cy="3681300"/>
          </a:xfrm>
          <a:prstGeom prst="roundRect">
            <a:avLst>
              <a:gd fmla="val 6422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600">
                <a:solidFill>
                  <a:schemeClr val="lt1"/>
                </a:solidFill>
                <a:highlight>
                  <a:srgbClr val="6AA84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Литера</a:t>
            </a:r>
            <a:r>
              <a:rPr lang="ko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(единичный дизъюнкт) - утверждение (высказывание), которое может принимать значения ложь/истина </a:t>
            </a:r>
            <a:endParaRPr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600">
                <a:solidFill>
                  <a:schemeClr val="lt1"/>
                </a:solidFill>
                <a:highlight>
                  <a:srgbClr val="6AA84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Дизъюнкт</a:t>
            </a:r>
            <a:r>
              <a:rPr lang="ko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- дизъюнкция из n литер (</a:t>
            </a:r>
            <a:r>
              <a:rPr lang="ko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!X ∨ Y ∨ Z</a:t>
            </a:r>
            <a:r>
              <a:rPr lang="ko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</a:t>
            </a:r>
            <a:endParaRPr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600">
                <a:solidFill>
                  <a:schemeClr val="lt1"/>
                </a:solidFill>
                <a:highlight>
                  <a:srgbClr val="6AA84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Список дизъюнктов</a:t>
            </a:r>
            <a:r>
              <a:rPr lang="ko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- это интерпретация конъюнкций дизъюнкций (КНФ)</a:t>
            </a:r>
            <a:endParaRPr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600">
                <a:solidFill>
                  <a:schemeClr val="lt1"/>
                </a:solidFill>
                <a:highlight>
                  <a:srgbClr val="6AA84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Контрарная пара</a:t>
            </a:r>
            <a:r>
              <a:rPr lang="ko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- это литера и её отрицание (</a:t>
            </a:r>
            <a:r>
              <a:rPr lang="ko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 и !L</a:t>
            </a:r>
            <a:r>
              <a:rPr lang="ko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</a:t>
            </a:r>
            <a:endParaRPr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600">
                <a:solidFill>
                  <a:schemeClr val="lt1"/>
                </a:solidFill>
                <a:highlight>
                  <a:srgbClr val="6AA84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Пустым дизъюнктом</a:t>
            </a:r>
            <a:r>
              <a:rPr lang="ko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(□) называется тот, в котором отсутствуют переменные или предикаты (получается из конъюнкции контрарной пары литер)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4" name="Google Shape;224;p33"/>
          <p:cNvSpPr/>
          <p:nvPr/>
        </p:nvSpPr>
        <p:spPr>
          <a:xfrm>
            <a:off x="2400150" y="4258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Основные понятия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8" name="Google Shape;408;p60"/>
          <p:cNvGraphicFramePr/>
          <p:nvPr/>
        </p:nvGraphicFramePr>
        <p:xfrm>
          <a:off x="1767000" y="110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{C131CB90-DC26-44D7-B4D9-ECAF15169AC3}</a:tableStyleId>
              </a:tblPr>
              <a:tblGrid>
                <a:gridCol w="2805000"/>
                <a:gridCol w="2805000"/>
              </a:tblGrid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Плюсы</a:t>
                      </a:r>
                      <a:endParaRPr sz="11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Минусы</a:t>
                      </a:r>
                      <a:endParaRPr sz="11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</a:tr>
              <a:tr h="184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Существенно упрощает сложность алгоритма, сводя его к O(n^2) (перебор: одно множество с другим), так как мы будем использовать только 1 атом из дизъюнкта</a:t>
                      </a:r>
                      <a:endParaRPr sz="11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Если с определённой нумерацией лок-резолюция невозможна, то придётся делать перебор, который увеличит сложность (!!!) в O(k*n) раз, где n -- количество дизъюнктов, а k -- среднее количество атомов во всех дизъюнктов, поэтому алгоритм приравнивается к остальным</a:t>
                      </a:r>
                      <a:endParaRPr sz="11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</a:tr>
              <a:tr h="81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Применение алгоритма очень уместно, когда мы точно знаем, по каким дизъюнктам нам следует получать новые резольвенты</a:t>
                      </a:r>
                      <a:endParaRPr sz="11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409" name="Google Shape;409;p60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Преимущества и недостатки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1"/>
          <p:cNvSpPr txBox="1"/>
          <p:nvPr/>
        </p:nvSpPr>
        <p:spPr>
          <a:xfrm>
            <a:off x="292950" y="744725"/>
            <a:ext cx="8558100" cy="3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Введение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Рассмотрим ещё один вариант упрощения. Как писали в своей книге Чень и Ли о том, что хоть и можно использовать стратегию вычёркивания, чтобы выбросить лишние дизъюнкты из имеющегося набора, но на их создание будет потрачено время. Чень и Ли имели ввиду механизм, который изначально предотвратит это. Он существует и называется “семантическая резолюция”, поскольку нам необходимо ввести </a:t>
            </a:r>
            <a:r>
              <a:rPr lang="ko" sz="1100">
                <a:solidFill>
                  <a:schemeClr val="lt1"/>
                </a:solidFill>
                <a:highlight>
                  <a:srgbClr val="6AA84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интерпретацию</a:t>
            </a: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(понятие, связанное с семантикой), которая </a:t>
            </a:r>
            <a:r>
              <a:rPr lang="ko" sz="1100">
                <a:solidFill>
                  <a:schemeClr val="lt1"/>
                </a:solidFill>
                <a:highlight>
                  <a:srgbClr val="E69138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разделит исходное множество дизъюнктов на две независимые группы</a:t>
            </a: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Для упрощения понимания алгоритма необходимо введём несколько новых понятий.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highlight>
                  <a:srgbClr val="6AA84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Упорядоченный дизъюнкт</a:t>
            </a: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- последовательность различных литер, расположенных по своему приоритету (например, лексикографический порядок в дизъюнкте)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highlight>
                  <a:srgbClr val="6AA84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Положительный дизъюнкт</a:t>
            </a: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-- дизъюнкт без отрицаний составляющих его литер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highlight>
                  <a:srgbClr val="6AA84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Неположительный дизъюнкт</a:t>
            </a: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-- дизъюнкт имеющий отрицания над литерами (но не над всеми)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 нашем алгоритме отрицательные литеры помещаются после положительных!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15" name="Google Shape;415;p61"/>
          <p:cNvSpPr/>
          <p:nvPr/>
        </p:nvSpPr>
        <p:spPr>
          <a:xfrm>
            <a:off x="2149950" y="287525"/>
            <a:ext cx="48441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Метод семантической резолюции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/>
          <p:nvPr/>
        </p:nvSpPr>
        <p:spPr>
          <a:xfrm>
            <a:off x="390300" y="613775"/>
            <a:ext cx="8363400" cy="4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Алгоритм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// Имеем множество упорядоченных дизъюнктов S </a:t>
            </a:r>
            <a:r>
              <a:rPr lang="ko" sz="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(впредь: дизъюнкт = упорядоченный дизъюнкт)</a:t>
            </a:r>
            <a:endParaRPr sz="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 = множество положительных дизъюнктов S;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 = множество НЕ положительных дизъюнктов S;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 = 1; A_0 = пустое множество; B_0 = N;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ПОКА  &lt;A_i&gt; НЕ содержит пустой дизъюнкт ВЫПОЛНЯТЬ: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 = 0;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ЕСЛИ  &lt;B_i&gt; НЕ пусто, ТО: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___________________________________________________________________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// Вычисляем множество упорядоченных резольвент W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С_1 = упорядоченный дизъюнкт из M (контрарная литера имеет наибольший приоритет);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C_2 = упорядоченный дизъюнкт из B_i (контарна литера имеет наименьший приоритет);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W_(i+1) = множество всевозможных резольвент из дизъюнктов типа  С_1 и С_2;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// Добавляем новые или переобъявляем переменные A_(i+1) и B_(i+1)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A_i = множество положительных дизъюнктов из W;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B_i = множество НЕположительных дизъюнктов из W;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i++;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___________________________________________________________________</a:t>
            </a:r>
            <a:endParaRPr sz="9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...</a:t>
            </a:r>
            <a:endParaRPr sz="2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21" name="Google Shape;421;p62"/>
          <p:cNvSpPr/>
          <p:nvPr/>
        </p:nvSpPr>
        <p:spPr>
          <a:xfrm>
            <a:off x="2149950" y="287525"/>
            <a:ext cx="48441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Метод семантической резолюции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3"/>
          <p:cNvSpPr/>
          <p:nvPr/>
        </p:nvSpPr>
        <p:spPr>
          <a:xfrm>
            <a:off x="2149950" y="287525"/>
            <a:ext cx="48441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Метод семантической резолюции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7" name="Google Shape;427;p63"/>
          <p:cNvSpPr txBox="1"/>
          <p:nvPr/>
        </p:nvSpPr>
        <p:spPr>
          <a:xfrm>
            <a:off x="310200" y="434475"/>
            <a:ext cx="85236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Алгоритм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...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ИНАЧЕ: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_________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 = ∑ (от k = 0 до j) A_k;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 = M + T;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__________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j++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______________________________________________________________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//Вычисляем множество упорядоченных резольвент R_(i + 1):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    // контрарная литера имеет наибольший приоритет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С_1 = упорядоченный дизъюнкт из T 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    // контрарная литера НЕ ОБЯЗАТЕЛЬНО имеет наименьший приоритет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C_2 = упорядоченный дизъюнкт из N 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R = множество всевозможных резольвент из дизъюнктов типа  С_1 и С_2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		// Переобъявляем переменные A_0 и B_0: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A_0 = множество положительных дизъюнктов из R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B_0 = множество НЕположительных дизъюнктов из R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______________________________________________________________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КЦ.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/>
        </p:nvSpPr>
        <p:spPr>
          <a:xfrm>
            <a:off x="340500" y="983975"/>
            <a:ext cx="84630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 описанном алгоритме B_i при каждом j в конце концов станет пустым, так как наибольшее число отрицательных литер в любом упорядоченном дизъюнкте из В_i убывает на единицу при увеличении i на единицу. Все дизъюнкты в каждом А_i являются положительными резольвентами. Нетрудно видеть, что если S противоречиво, то пустой дизъюнкт можно породить с помощью описанного алгоритма.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Стратегия вычеркивания также может быть включена в этот алгоритм </a:t>
            </a:r>
            <a:r>
              <a:rPr lang="ko">
                <a:solidFill>
                  <a:schemeClr val="lt1"/>
                </a:solidFill>
                <a:highlight>
                  <a:srgbClr val="E69138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без потери свойства полноты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т. е. для множеств Т и М, полученных на шаге “ИНАЧЕ” алгоритма, любой дизъюнкт в Т или М, поглощаемый другими дизъюнктами из Т или М, может быть выброшен. (Отметим,что в Т ⋃ М нет тавтологий, так как все дизъюнкты из Т ⋃ М положительны.) В примере ниже, однако, мы не используем стратегию вычеркивания.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33" name="Google Shape;433;p64"/>
          <p:cNvSpPr/>
          <p:nvPr/>
        </p:nvSpPr>
        <p:spPr>
          <a:xfrm>
            <a:off x="2149950" y="287525"/>
            <a:ext cx="48441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Метод семантической резолюции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5"/>
          <p:cNvSpPr txBox="1"/>
          <p:nvPr/>
        </p:nvSpPr>
        <p:spPr>
          <a:xfrm>
            <a:off x="124875" y="861950"/>
            <a:ext cx="8893500" cy="4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Есть множество дизъюнктов: {!P + !Q + R; P + R; Q + R; !R}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Пусть интерпретация I = {!P, !Q, !R}. Тогда, если дизъюнкты верны согласно интерпретации, то разделим дизъюнкты на 2 множества -- на то, которое будет тождественно давать 1 по интерпретации, и на то, которое будет тождественно давать 0 по интерпретации: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D_1 = !P + !Q + R = 1 + 1 + 0 = 1         D_2 = P + R = 0 + 0	                       D_3 = Q + R = 0 + 0                      D_4 = !R = 1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Согласно этим данным отнесём дизъюнкты в разные группы: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S_1 = {!P + !Q + R; !R}                          S_2 = {P + R, Q + R}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Проведём резолюцию только МЕЖДУ этими множествами: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D_5 = [D_1, D_2] = !Q + R                  D_6 = [D_1, D_3] = !P + R	D_7 = [D_4, D_2] = P                   D_8 = [D_4, D_3] = Q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Аналогично, мы разобьём новое множество полученных дизъюнктов по нашей исходной интерпретации. Таким образом добавим новые дизъюнкты.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Повторяем (напомним, что мы можем составлять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резольвенту из дизъюнктов из разных множеств):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D_9 = [D_1, D_7] = !Q + R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D_10 = [D_1, D_8] = !P + R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D_11 = D_12 = [D_3, D_5 // D_2, D_6] = R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D_13 = [D_4, D_11] = □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aphicFrame>
        <p:nvGraphicFramePr>
          <p:cNvPr id="439" name="Google Shape;439;p65"/>
          <p:cNvGraphicFramePr/>
          <p:nvPr/>
        </p:nvGraphicFramePr>
        <p:xfrm>
          <a:off x="4631550" y="314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{C131CB90-DC26-44D7-B4D9-ECAF15169AC3}</a:tableStyleId>
              </a:tblPr>
              <a:tblGrid>
                <a:gridCol w="1404650"/>
                <a:gridCol w="1404650"/>
                <a:gridCol w="1404650"/>
              </a:tblGrid>
              <a:tr h="24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  <a:endParaRPr sz="10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  <a:endParaRPr sz="10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247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Исходные дизъюнкты</a:t>
                      </a:r>
                      <a:endParaRPr sz="10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!P + !Q + R</a:t>
                      </a:r>
                      <a:endParaRPr sz="10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 + R</a:t>
                      </a:r>
                      <a:endParaRPr sz="10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247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!R</a:t>
                      </a:r>
                      <a:endParaRPr sz="10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Q + R</a:t>
                      </a:r>
                      <a:endParaRPr sz="10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247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Итерация 1</a:t>
                      </a:r>
                      <a:endParaRPr sz="10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!Q + R</a:t>
                      </a:r>
                      <a:endParaRPr sz="10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</a:t>
                      </a:r>
                      <a:endParaRPr sz="10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247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!P + R</a:t>
                      </a:r>
                      <a:endParaRPr sz="10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Q</a:t>
                      </a:r>
                      <a:endParaRPr sz="10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247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Итерация 2</a:t>
                      </a:r>
                      <a:endParaRPr sz="10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!Q + R</a:t>
                      </a:r>
                      <a:endParaRPr sz="10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</a:t>
                      </a:r>
                      <a:endParaRPr sz="10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247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!P + R</a:t>
                      </a:r>
                      <a:endParaRPr sz="10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65"/>
          <p:cNvSpPr/>
          <p:nvPr/>
        </p:nvSpPr>
        <p:spPr>
          <a:xfrm>
            <a:off x="1955325" y="304825"/>
            <a:ext cx="52326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Пример</a:t>
            </a: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семантической резолюции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" name="Google Shape;445;p66"/>
          <p:cNvGraphicFramePr/>
          <p:nvPr/>
        </p:nvGraphicFramePr>
        <p:xfrm>
          <a:off x="1096950" y="94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{C131CB90-DC26-44D7-B4D9-ECAF15169AC3}</a:tableStyleId>
              </a:tblPr>
              <a:tblGrid>
                <a:gridCol w="3475050"/>
                <a:gridCol w="3475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Плюсы</a:t>
                      </a:r>
                      <a:endParaRPr sz="11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Минусы</a:t>
                      </a:r>
                      <a:endParaRPr sz="11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На каждой итерации происходит сортировка дизъюнктов по интерпретации, что упрощает задачу</a:t>
                      </a:r>
                      <a:endParaRPr sz="11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Для подготовки интерпретации требуется эвристика: некоторые из интерпретаций будут давать сразу очень хороший результат, а некоторые невозможно будет отличить от обычного полного перебора</a:t>
                      </a:r>
                      <a:endParaRPr sz="11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Вне зависимости от интерпретации алгоритм будет полон, поэтому есть дополнительная возможность выбрать лучшую, ускорив алгоритм</a:t>
                      </a:r>
                      <a:endParaRPr sz="11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Если включить раздел множества по интерпретации в программу, алгоритм увеличивает временную сложность, хотя и уменьшает её для поиска пустого дизъюнкта</a:t>
                      </a:r>
                      <a:endParaRPr sz="11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Если не учитывать разделение множества по интерпретации, то количество перебора существенно сокращается</a:t>
                      </a:r>
                      <a:endParaRPr sz="11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446" name="Google Shape;446;p66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Преимущества и недостатки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7"/>
          <p:cNvSpPr txBox="1"/>
          <p:nvPr/>
        </p:nvSpPr>
        <p:spPr>
          <a:xfrm>
            <a:off x="305850" y="661800"/>
            <a:ext cx="8532300" cy="3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Введение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Заключительным методом резолюции является “линейная резолюция”. Она получила своё название из-за схемы своего применения: </a:t>
            </a:r>
            <a:r>
              <a:rPr lang="ko">
                <a:solidFill>
                  <a:schemeClr val="lt1"/>
                </a:solidFill>
                <a:highlight>
                  <a:srgbClr val="E69138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мы последовательно применяем резолюцию к одному дизъюнкту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получаем новый, а затем применяем к нему.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Мы выбираем некоторый дизъюнкт из исходного множества дизъюнктов, а к нему в свою очередь и к другому дизъюнкту (по сути, также из исходного множества) применяется правило резолюции. К полученной резольвенте, а также опять к какому-либо другому дизъюнкту опять применяем правило резолюции, получаем следующий дизъюнкт и повторяем действие. Процесс повторяется до тех пор, пока не будет получен пустой дизъюнкт, или для текущего дизъюнкта будет невозможно применить правило резолюции ни с одним другим дизъюнктом. В последнем случае осуществляет “откат” к тому дизъюнкту, где был возможен множественный выбор дизъюнкта для резольвирования.</a:t>
            </a:r>
            <a:endParaRPr sz="2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52" name="Google Shape;452;p67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Метод линейной резолюции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8"/>
          <p:cNvSpPr txBox="1"/>
          <p:nvPr/>
        </p:nvSpPr>
        <p:spPr>
          <a:xfrm>
            <a:off x="156600" y="990750"/>
            <a:ext cx="88308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Данный алгоритм можно интерпретировать как поиск в глубину дерева резольвент от какого-то дизъюнкта (т.е. это дизъюнкт из начального множества будет корнем дерева). В таком случае нам необходимо определить понятие “глубины” дизъюнкта.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Пусть корневой дизъюнкт C_0 = D_1 из начального множества дизъюнктов. </a:t>
            </a:r>
            <a:r>
              <a:rPr lang="ko">
                <a:solidFill>
                  <a:schemeClr val="lt1"/>
                </a:solidFill>
                <a:highlight>
                  <a:srgbClr val="6AA84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Глубина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C_0 = 0. С_1 = резольвента от C_0 и D_k, где k != 1. Глубина С_1 = 1. Таким образом, глубина С_i (= резольвенте от C_(i - 1) и D_k)  = i;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Мы оставляем контрарные литеры (но выделяем их, чтобы можно было их игнорировать). Назовём эту специфику “</a:t>
            </a:r>
            <a:r>
              <a:rPr lang="ko">
                <a:solidFill>
                  <a:schemeClr val="lt1"/>
                </a:solidFill>
                <a:highlight>
                  <a:srgbClr val="6AA84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Резольвента 2.0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”. В чём трюк: мы выделяем литеры, которые УЖЕ ПОЛУЧАЛИ в качестве резольвенты на ЭТОЙ ВЕТКЕ (</a:t>
            </a:r>
            <a:r>
              <a:rPr lang="ko">
                <a:solidFill>
                  <a:schemeClr val="lt1"/>
                </a:solidFill>
                <a:highlight>
                  <a:srgbClr val="6D9EEB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будет дана иллюстрация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).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Например, имеем два дизъюнкта С = {P ∨ Q} и D_1 = {~R ∨ ~Q}: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AutoNum type="arabicParenR"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Резольвента (по Q) раньше: D_2 = P ∨ ~R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AutoNum type="arabicParenR"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Резольвента (по Q) сейчас: D_2 = P ∨ </a:t>
            </a:r>
            <a:r>
              <a:rPr lang="ko">
                <a:solidFill>
                  <a:schemeClr val="lt1"/>
                </a:solidFill>
                <a:highlight>
                  <a:srgbClr val="FF0000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Q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∨ ~R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58" name="Google Shape;458;p68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Метод линейной резолюции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9"/>
          <p:cNvSpPr txBox="1"/>
          <p:nvPr/>
        </p:nvSpPr>
        <p:spPr>
          <a:xfrm>
            <a:off x="156600" y="985475"/>
            <a:ext cx="88308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highlight>
                  <a:srgbClr val="93C47D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Редукция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дизъюнкта -- это это операция уничтожения контрарных литер в дизъюнктах, получившихся в ходе </a:t>
            </a:r>
            <a:r>
              <a:rPr lang="ko">
                <a:solidFill>
                  <a:schemeClr val="lt1"/>
                </a:solidFill>
                <a:highlight>
                  <a:srgbClr val="E69138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новой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резолюции.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Например, вычислим резольвенту от  D_2 = 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 ∨ </a:t>
            </a:r>
            <a:r>
              <a:rPr lang="ko">
                <a:solidFill>
                  <a:schemeClr val="lt1"/>
                </a:solidFill>
                <a:highlight>
                  <a:srgbClr val="FF0000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Q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∨ ~R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и D_3 = {R ∨ ~Q} и получим: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R_r =  P ∨ </a:t>
            </a:r>
            <a:r>
              <a:rPr lang="ko">
                <a:solidFill>
                  <a:schemeClr val="lt1"/>
                </a:solidFill>
                <a:highlight>
                  <a:srgbClr val="FF0000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Q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∨ ~Q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Тут наступает момент, когда мы и должны будем вспомнить о выделенной литере так как </a:t>
            </a:r>
            <a:r>
              <a:rPr lang="ko">
                <a:solidFill>
                  <a:schemeClr val="lt1"/>
                </a:solidFill>
                <a:highlight>
                  <a:srgbClr val="FF0000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Q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и ~Q - контрарны, то: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R_r =  P ∨ </a:t>
            </a:r>
            <a:r>
              <a:rPr lang="ko">
                <a:solidFill>
                  <a:schemeClr val="lt1"/>
                </a:solidFill>
                <a:highlight>
                  <a:srgbClr val="FF0000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Q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∨ ~Q = P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Таким свойством и обладает резольвента 2.0.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64" name="Google Shape;464;p69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Метод линейной резолюции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/>
          <p:nvPr/>
        </p:nvSpPr>
        <p:spPr>
          <a:xfrm>
            <a:off x="354425" y="1047275"/>
            <a:ext cx="8371200" cy="3681300"/>
          </a:xfrm>
          <a:prstGeom prst="roundRect">
            <a:avLst>
              <a:gd fmla="val 6422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Теорема: т.к. Сократ (X) -- человек (Y), а человек смертен (Z) -&gt;  Сократ смертен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Интерпретация: </a:t>
            </a:r>
            <a:r>
              <a:rPr lang="ko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(P -&gt;</a:t>
            </a:r>
            <a:r>
              <a:rPr lang="ko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Q</a:t>
            </a:r>
            <a:r>
              <a:rPr lang="ko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)(Q-&gt;</a:t>
            </a:r>
            <a:r>
              <a:rPr lang="ko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R</a:t>
            </a:r>
            <a:r>
              <a:rPr lang="ko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 -&gt; (P-&gt;R) = </a:t>
            </a:r>
            <a:r>
              <a:rPr lang="ko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(!P V Q)(!Q V R) -&gt; (!P V R)</a:t>
            </a:r>
            <a:endParaRPr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Метод резолюции (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доказательство противоречивости бессмертия Сократа</a:t>
            </a: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):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ko" sz="17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!(</a:t>
            </a:r>
            <a:r>
              <a:rPr lang="ko" sz="17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(!P V Q)(!Q V R) -&gt; (!P V R)) = (!P V Q)(!Q V R)(!RP) =  (!P!Q ∨ RQ ∨!PR)(!RP) = 0</a:t>
            </a:r>
            <a:endParaRPr sz="17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Множество дизъюнктов S = {(!P V Q);(!Q V R);!R;P}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Резольвента (выделена):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(!P V Q)(!Q V R)-&gt; </a:t>
            </a:r>
            <a:r>
              <a:rPr lang="ko" sz="1800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(!P ∨ R)</a:t>
            </a: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= !(!P V Q)∨!(!Q V R)∨(!P ∨ R )= 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= P!Q  ∨ Q!R ∨ !P ∨ R = !Q  ∨ Q =  1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2400150" y="4258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Логическое следствие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0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Метод линейной резолюции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0" name="Google Shape;470;p70"/>
          <p:cNvSpPr txBox="1"/>
          <p:nvPr/>
        </p:nvSpPr>
        <p:spPr>
          <a:xfrm>
            <a:off x="357750" y="867000"/>
            <a:ext cx="8428500" cy="3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Алгоритм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 = {D_1; D_2; D_3 … D_n}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highlight>
                  <a:srgbClr val="A4C2F4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d*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= максимальная глубина спуска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С_0 = D_1 // не существенно, может быть любой другой D_i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CLIST = пустое множество  // инициализация списка пар, который можно интерпретировать как дерево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ЦИКЛ по i = 2 … n: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ЕСЛИ  R и D_i дают резольвенту, ТО: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PAIR = {С_0, D_i};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CLIST = CLIST + PAIR; // т.е. после этого СLIST = {PAIR_1, PAIR_2, ...}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i++;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КЦ.</a:t>
            </a:r>
            <a:endParaRPr sz="19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1"/>
          <p:cNvSpPr txBox="1"/>
          <p:nvPr/>
        </p:nvSpPr>
        <p:spPr>
          <a:xfrm>
            <a:off x="426900" y="636900"/>
            <a:ext cx="82902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ПОКА CLIS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 != пустое множество И flag == false ВЫПОЛНЯТЬ 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i  = 1; // ↓↓↓Выни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маем из СLIST пару PAIR_i = {С, D}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XPAIR = СLIST[i];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СLIST = СLIST - СLIST[i];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RLIST = пустое множество;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// вычисляем все резольвенты пары относительно разных литер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ЕСЛИ глубина </a:t>
            </a:r>
            <a:r>
              <a:rPr lang="ko">
                <a:solidFill>
                  <a:schemeClr val="lt1"/>
                </a:solidFill>
                <a:highlight>
                  <a:srgbClr val="A4C2F4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С&lt;d*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,ТО: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ПОКА возможна резолюция &lt;XPAIR&gt; ВЫПОЛНЯТЬ: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ЕСЛИ i &gt; 1, ТО :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 = </a:t>
            </a:r>
            <a:r>
              <a:rPr lang="ko">
                <a:solidFill>
                  <a:schemeClr val="lt1"/>
                </a:solidFill>
                <a:highlight>
                  <a:srgbClr val="00FF00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РЕЗОЛЬВЕНТА2.0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(PAIR); // по новому способу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 = </a:t>
            </a:r>
            <a:r>
              <a:rPr lang="ko">
                <a:solidFill>
                  <a:schemeClr val="lt1"/>
                </a:solidFill>
                <a:highlight>
                  <a:srgbClr val="00FF00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РЕДУКЦИЯ</a:t>
            </a: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(R);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ИНАЧЕ: R = РЕЗОЛЬВЕНТА(PAIR) // по классическому определению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RLIST = RLIST + R;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КЦ; 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...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2"/>
          <p:cNvSpPr txBox="1"/>
          <p:nvPr/>
        </p:nvSpPr>
        <p:spPr>
          <a:xfrm>
            <a:off x="392400" y="189750"/>
            <a:ext cx="8359200" cy="4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...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ЕСЛИ RLIST содержит пустой дизъюнкт, ТО: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flag = true; // доказательство найдено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ИНАЧЕ: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_________________________________________________________________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ЦИКЛ по q = 1...m :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R_q = RLIST[q];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TempLIST = пустое множество;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ЕСЛИ R_q не содержится в 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ЦИКЛ по j = 1 … n :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// ищем подходящие для резолюции дизъюнкты из S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	ЕСЛИ  R_q и D_j дают резольвенту, ТО : 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PAIR = {R_q, D_j};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TempLIST = PAIR+TempLIST    		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j++;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КЦ;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// если TempLIST не пуст - добавляем его в начало CLIST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ЕСЛИ TempLIST !=пустое множество, ТО: CLIST = TempLIST + CLIST 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q++;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     КЦ;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    _________________________________________________________________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i++;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КЦ.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КОММЕНТАРИЙ: вообще при небольших </a:t>
            </a:r>
            <a:r>
              <a:rPr lang="ko" sz="1000">
                <a:solidFill>
                  <a:schemeClr val="lt1"/>
                </a:solidFill>
                <a:highlight>
                  <a:srgbClr val="A4C2F4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d*</a:t>
            </a: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алгоритм может и не дать ответа вовсе, но запускать ещё один цикл -нет смысла, поэтому стоит запускать его несколько раз при разных </a:t>
            </a:r>
            <a:r>
              <a:rPr lang="ko" sz="1000">
                <a:solidFill>
                  <a:schemeClr val="lt1"/>
                </a:solidFill>
                <a:highlight>
                  <a:srgbClr val="A4C2F4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d*</a:t>
            </a:r>
            <a:r>
              <a:rPr lang="ko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с фиксированным шагом, чтобы получить оптимальное решение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3"/>
          <p:cNvSpPr txBox="1"/>
          <p:nvPr/>
        </p:nvSpPr>
        <p:spPr>
          <a:xfrm>
            <a:off x="0" y="0"/>
            <a:ext cx="9144000" cy="51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Пример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 = {D_1=  P ∨ Q, D_2 = ~P ∨ Q , D_3 =  P ∨ ~Q, D_4 = ~P ∨ ~Q}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C_0  = D_1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Резолюция С_0 возможна только с D_3 и D_4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CLIST = {{C_0, D_3}, {C_0, D_4}}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ПЕРВАЯ ИТЕРАЦИЯ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XPAIR = {C_0, D_3} , CLIST = {{C_0, D_4}}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 = резолюция(C_0, D_3) = P</a:t>
            </a: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RLIST = R = {P} 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для R есть дизъюнкты D_4 и D_2 из S дающие резольвенту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TempLIST =  {{{P}, D_2}, {{P}, D_4}} =&gt; CLIST = {{{P}, D_2}, {{P}, D_4}, {C_0, D_4}}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ВТОРАЯ ИТЕРАЦИЯ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XPAIR = {{P}, D_2} , CLIST = {{{P}, D_4}, {C_0, D_4}}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R = резольвента 2.0 (C_0, D_3) = P ∨ Q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RLIST = R = {P ∨ Q}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для R есть дизъюнкты D_4 и D_3 из S дающие резольвенту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TempLIST =  {{{P ∨ Q}, D_4}, {{P ∨ Q}, D_3}}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CLIST = {{{P ∨ Q}, D_4}, {{P ∨ Q}, D_3}, {{P}, D_4}, {C_0, D_4}}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ТРЕТЬЯ ИТЕРАЦИЯ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XPAIR = {{P ∨ Q}, D_4} , CLIST =  {{{P ∨ Q}, D_3}, {{P}, D_4}, {C_0, D_4}}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 = резольвента 2.0 ({P ∨ Q}, D_4) = P ∨ ~P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данный дизъюнкт можно ПРОРЕДУЦИРОВАТЬ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 = РЕДУКЦИЯ(R) = □   </a:t>
            </a: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=&gt;</a:t>
            </a: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RLIST = R = □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RLIST содержит □, следовательно: flag = true и алгоритм завершает работу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ДОКАЗАТЕЛЬСТВО НАЙДЕНО!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86" name="Google Shape;486;p73"/>
          <p:cNvSpPr txBox="1"/>
          <p:nvPr/>
        </p:nvSpPr>
        <p:spPr>
          <a:xfrm>
            <a:off x="5615125" y="121000"/>
            <a:ext cx="3225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Приведённый пример не затрагивает всех аспектов работы алгоритма, однако,если бы мы изъяли на третьей итерации из CLIST пару {{</a:t>
            </a:r>
            <a:r>
              <a:rPr lang="ko" sz="1100">
                <a:solidFill>
                  <a:schemeClr val="lt1"/>
                </a:solidFill>
                <a:highlight>
                  <a:srgbClr val="FF0000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P </a:t>
            </a: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∨ Q},D_3}, действий было бы гораздо больше, но установленная ранее </a:t>
            </a:r>
            <a:r>
              <a:rPr lang="ko" sz="1100">
                <a:solidFill>
                  <a:schemeClr val="lt1"/>
                </a:solidFill>
                <a:highlight>
                  <a:srgbClr val="A4C2F4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d*</a:t>
            </a: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спасла бы нас от рекурсии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Иллюстрация примера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87" name="Google Shape;48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000" y="2491800"/>
            <a:ext cx="3179725" cy="2018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" name="Google Shape;492;p74"/>
          <p:cNvGraphicFramePr/>
          <p:nvPr/>
        </p:nvGraphicFramePr>
        <p:xfrm>
          <a:off x="1706400" y="189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{C131CB90-DC26-44D7-B4D9-ECAF15169AC3}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Плюсы</a:t>
                      </a:r>
                      <a:endParaRPr sz="11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Минусы</a:t>
                      </a:r>
                      <a:endParaRPr sz="11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В лучшем случае сложность алгоритма становится линейной: O(n)!</a:t>
                      </a:r>
                      <a:endParaRPr sz="11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lt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Аналогично семантической резолюции, требуется эвристика в поиске дерева линейной резолюции, поскольку не всегда её можно провести!</a:t>
                      </a:r>
                      <a:endParaRPr sz="11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493" name="Google Shape;493;p74"/>
          <p:cNvSpPr/>
          <p:nvPr/>
        </p:nvSpPr>
        <p:spPr>
          <a:xfrm>
            <a:off x="2400150" y="2875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Преимущества и недостатки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5"/>
          <p:cNvSpPr/>
          <p:nvPr/>
        </p:nvSpPr>
        <p:spPr>
          <a:xfrm>
            <a:off x="354425" y="1047275"/>
            <a:ext cx="8371200" cy="3681300"/>
          </a:xfrm>
          <a:prstGeom prst="roundRect">
            <a:avLst>
              <a:gd fmla="val 6422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Мы продемонстрировали различные методы резолюции, среди которых были предельно простые, например, стратегия насыщения уровней, а также сложные, но очень эффективные, например, стратегия семантической резолюции. Можно сделать вывод о зависимости эффективности от сложности и типа задачи.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Нами была написана программа, реализующая стратегии резолюции для логики высказываний и для логики предикатов. Мы протестировали методы резолюции для них в программе, но только в логике высказываний смогли прийти к необходимому результату.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99" name="Google Shape;499;p75"/>
          <p:cNvSpPr/>
          <p:nvPr/>
        </p:nvSpPr>
        <p:spPr>
          <a:xfrm>
            <a:off x="2400150" y="4258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Заключение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6"/>
          <p:cNvSpPr txBox="1"/>
          <p:nvPr/>
        </p:nvSpPr>
        <p:spPr>
          <a:xfrm>
            <a:off x="383700" y="2121600"/>
            <a:ext cx="83766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Спасибо за внимание</a:t>
            </a:r>
            <a:r>
              <a:rPr b="0" lang="ko" sz="5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!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/>
        </p:nvSpPr>
        <p:spPr>
          <a:xfrm>
            <a:off x="652164" y="439300"/>
            <a:ext cx="5176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Логика предикатов</a:t>
            </a:r>
            <a:endParaRPr sz="2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271" y="3122336"/>
            <a:ext cx="1369556" cy="148378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/>
        </p:nvSpPr>
        <p:spPr>
          <a:xfrm>
            <a:off x="3119673" y="1851945"/>
            <a:ext cx="53805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Логика высказываний (x, y, z, ...) является частным случаем логики предикатов (P(x, y, ...), Q(z, f(a), ...)), если предикат с нулевым количеством элементов в нём.</a:t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9672" y="1305568"/>
            <a:ext cx="475103" cy="344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/>
        </p:nvSpPr>
        <p:spPr>
          <a:xfrm>
            <a:off x="1863544" y="771599"/>
            <a:ext cx="5416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Обозначения</a:t>
            </a:r>
            <a:endParaRPr sz="21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4" name="Google Shape;244;p36"/>
          <p:cNvSpPr/>
          <p:nvPr/>
        </p:nvSpPr>
        <p:spPr>
          <a:xfrm>
            <a:off x="351803" y="1719710"/>
            <a:ext cx="1980000" cy="2461800"/>
          </a:xfrm>
          <a:prstGeom prst="roundRect">
            <a:avLst>
              <a:gd fmla="val 8597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93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5" name="Google Shape;245;p36"/>
          <p:cNvSpPr/>
          <p:nvPr/>
        </p:nvSpPr>
        <p:spPr>
          <a:xfrm>
            <a:off x="4593689" y="1719635"/>
            <a:ext cx="1980000" cy="2461800"/>
          </a:xfrm>
          <a:prstGeom prst="roundRect">
            <a:avLst>
              <a:gd fmla="val 8597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93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6" name="Google Shape;246;p36"/>
          <p:cNvSpPr/>
          <p:nvPr/>
        </p:nvSpPr>
        <p:spPr>
          <a:xfrm>
            <a:off x="518116" y="1879350"/>
            <a:ext cx="16473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Р(...)</a:t>
            </a:r>
            <a:endParaRPr sz="41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7" name="Google Shape;247;p36"/>
          <p:cNvSpPr/>
          <p:nvPr/>
        </p:nvSpPr>
        <p:spPr>
          <a:xfrm>
            <a:off x="351800" y="2627946"/>
            <a:ext cx="1980000" cy="15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Большая латинская буква со скобками -- </a:t>
            </a:r>
            <a:r>
              <a:rPr lang="ko" sz="1800">
                <a:solidFill>
                  <a:schemeClr val="lt1"/>
                </a:solidFill>
                <a:highlight>
                  <a:schemeClr val="accent6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предикат</a:t>
            </a:r>
            <a:endParaRPr sz="1800">
              <a:solidFill>
                <a:schemeClr val="lt1"/>
              </a:solidFill>
              <a:highlight>
                <a:schemeClr val="accent6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4760027" y="1879263"/>
            <a:ext cx="16473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x</a:t>
            </a:r>
            <a:endParaRPr sz="41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4593688" y="2627871"/>
            <a:ext cx="1980000" cy="15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Маленькая латинская буква -- </a:t>
            </a:r>
            <a:r>
              <a:rPr lang="ko" sz="1800">
                <a:solidFill>
                  <a:schemeClr val="lt1"/>
                </a:solidFill>
                <a:highlight>
                  <a:schemeClr val="accent6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переменная</a:t>
            </a:r>
            <a:endParaRPr sz="1800">
              <a:solidFill>
                <a:schemeClr val="lt1"/>
              </a:solidFill>
              <a:highlight>
                <a:schemeClr val="accent6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50" name="Google Shape;250;p36"/>
          <p:cNvSpPr/>
          <p:nvPr/>
        </p:nvSpPr>
        <p:spPr>
          <a:xfrm>
            <a:off x="6745050" y="1719710"/>
            <a:ext cx="1980000" cy="2461800"/>
          </a:xfrm>
          <a:prstGeom prst="roundRect">
            <a:avLst>
              <a:gd fmla="val 8597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93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51" name="Google Shape;251;p36"/>
          <p:cNvSpPr/>
          <p:nvPr/>
        </p:nvSpPr>
        <p:spPr>
          <a:xfrm>
            <a:off x="6911388" y="1879350"/>
            <a:ext cx="16473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α</a:t>
            </a:r>
            <a:endParaRPr sz="41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2" name="Google Shape;252;p36"/>
          <p:cNvSpPr/>
          <p:nvPr/>
        </p:nvSpPr>
        <p:spPr>
          <a:xfrm>
            <a:off x="6745050" y="2599746"/>
            <a:ext cx="1980000" cy="16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Маленькая греческая (иногда -- латинская) буква -- </a:t>
            </a:r>
            <a:r>
              <a:rPr lang="ko" sz="1800">
                <a:solidFill>
                  <a:schemeClr val="lt1"/>
                </a:solidFill>
                <a:highlight>
                  <a:schemeClr val="accent6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константа</a:t>
            </a:r>
            <a:endParaRPr sz="1800">
              <a:solidFill>
                <a:schemeClr val="lt1"/>
              </a:solidFill>
              <a:highlight>
                <a:schemeClr val="accent6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2472741" y="1719560"/>
            <a:ext cx="1980000" cy="2461800"/>
          </a:xfrm>
          <a:prstGeom prst="roundRect">
            <a:avLst>
              <a:gd fmla="val 8597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93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2639054" y="1879200"/>
            <a:ext cx="16473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f(...)</a:t>
            </a:r>
            <a:endParaRPr sz="41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5" name="Google Shape;255;p36"/>
          <p:cNvSpPr/>
          <p:nvPr/>
        </p:nvSpPr>
        <p:spPr>
          <a:xfrm>
            <a:off x="2472750" y="2627797"/>
            <a:ext cx="1980000" cy="15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Маленькая латинская буква со скобками -- </a:t>
            </a:r>
            <a:r>
              <a:rPr lang="ko" sz="1800">
                <a:solidFill>
                  <a:schemeClr val="lt1"/>
                </a:solidFill>
                <a:highlight>
                  <a:schemeClr val="accent6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функция</a:t>
            </a:r>
            <a:endParaRPr sz="1800">
              <a:solidFill>
                <a:schemeClr val="lt1"/>
              </a:solidFill>
              <a:highlight>
                <a:schemeClr val="accent6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/>
          <p:nvPr/>
        </p:nvSpPr>
        <p:spPr>
          <a:xfrm>
            <a:off x="354425" y="1047275"/>
            <a:ext cx="8371200" cy="3681300"/>
          </a:xfrm>
          <a:prstGeom prst="roundRect">
            <a:avLst>
              <a:gd fmla="val 6422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highlight>
                  <a:srgbClr val="FF9900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Подстановкой</a:t>
            </a: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называют множество равенств δ = {x_1 = t_1, … , x_n = t_n}, где x_1, … , x_n — переменные; t_1, … , t_n — термы, причем терм t_i не содержит переменной x_i.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800">
                <a:solidFill>
                  <a:schemeClr val="lt1"/>
                </a:solidFill>
                <a:highlight>
                  <a:schemeClr val="accent6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Пример</a:t>
            </a: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S={R(x, y) + P(f(y), z), Q(y, z, z)}, δ = {x = g(y), y = α, z = h(x)},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тогда δ(S) = {R(g(y), α) + P(f(α), h(x)), Q(α, h(x), h(x))}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Пусть {L_1, . . . , L_k} — мн-во литералов. Подстановку δ называют </a:t>
            </a:r>
            <a:r>
              <a:rPr lang="ko" sz="1800">
                <a:solidFill>
                  <a:schemeClr val="lt1"/>
                </a:solidFill>
                <a:highlight>
                  <a:srgbClr val="FF9900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унификатором</a:t>
            </a: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этого множества, если выполнено δ(L_1) = . . . = δ(L_k).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800">
                <a:solidFill>
                  <a:schemeClr val="lt1"/>
                </a:solidFill>
                <a:highlight>
                  <a:schemeClr val="accent6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Пример</a:t>
            </a: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Множество S = {P(α, y), P(x, f(β))} унифицируемо подстановкой δ = {x = α, y = f(β)}. Получилось P(α, f(β))!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61" name="Google Shape;261;p37"/>
          <p:cNvSpPr/>
          <p:nvPr/>
        </p:nvSpPr>
        <p:spPr>
          <a:xfrm>
            <a:off x="2400150" y="425825"/>
            <a:ext cx="43437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Подстановка и унификатор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/>
          <p:nvPr/>
        </p:nvSpPr>
        <p:spPr>
          <a:xfrm>
            <a:off x="354425" y="1047275"/>
            <a:ext cx="8371200" cy="3681300"/>
          </a:xfrm>
          <a:prstGeom prst="roundRect">
            <a:avLst>
              <a:gd fmla="val 6422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Множество различных литералов на одних и тех же позициях в выражении называют </a:t>
            </a:r>
            <a:r>
              <a:rPr lang="ko" sz="1800">
                <a:solidFill>
                  <a:schemeClr val="lt1"/>
                </a:solidFill>
                <a:highlight>
                  <a:schemeClr val="accent2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множеством рассогласований</a:t>
            </a: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в S.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800">
                <a:solidFill>
                  <a:schemeClr val="lt1"/>
                </a:solidFill>
                <a:highlight>
                  <a:schemeClr val="accent6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Пример</a:t>
            </a: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Пусть S = {P(x, f(y)), P(x, α), P(x, g(h(x)))}, множество рассогласований есть {f (y), α, g(h(x))}.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Унификатор δ множества литералов называют </a:t>
            </a:r>
            <a:r>
              <a:rPr lang="ko" sz="1800">
                <a:solidFill>
                  <a:schemeClr val="lt1"/>
                </a:solidFill>
                <a:highlight>
                  <a:srgbClr val="FF9900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наиболее общим унификатором</a:t>
            </a: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этого множества, если для любого унификатора σ того же множества существует подстановка λ, такая, что σ = λ◦δ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highlight>
                  <a:schemeClr val="accent6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Пример</a:t>
            </a:r>
            <a:r>
              <a:rPr lang="ko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Пусть S = {P(x, f(y), f(g(x))), P(α, u, z)}, оно унифицируемо: P(α, f(y), (g(x))), а S = {Q(f(α), g(x)), Q(y, y)} -- нет.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1058975" y="443125"/>
            <a:ext cx="6962100" cy="4572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62000" spcFirstLastPara="1" rIns="162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Множество рассогласований и НОУ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3089" y="277632"/>
            <a:ext cx="930813" cy="636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3900" y="4102369"/>
            <a:ext cx="1122094" cy="95412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 txBox="1"/>
          <p:nvPr/>
        </p:nvSpPr>
        <p:spPr>
          <a:xfrm>
            <a:off x="345763" y="277631"/>
            <a:ext cx="3631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" sz="2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Пример </a:t>
            </a:r>
            <a:endParaRPr b="0" i="0" sz="2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280800" y="720900"/>
            <a:ext cx="8385000" cy="3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Таможенные чиновники обыскивают всякого, кто въезжает в страну, кроме высокопоставленных лиц. Некоторые люди, способствующие провозу наркотиков, въезжали в страну и были обысканы исключительно людьми, также способствовавшими провозу наркотиков. Никто из высокопоставленных лиц не способствовал провозу наркотиков. Следовательно, некоторые из таможенников способствовали провозу наркотиков.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Представим рассуждение в виде последовательности формул логики предикатов. Введём следующую сигнатуру:</a:t>
            </a:r>
            <a:endParaRPr b="0" i="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E(x) − x въезжал в страну;</a:t>
            </a:r>
            <a:r>
              <a:rPr lang="ko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		T</a:t>
            </a:r>
            <a:r>
              <a:rPr b="0" i="0" lang="ko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(x, y) − x обыскивает y;</a:t>
            </a:r>
            <a:endParaRPr b="0" i="0" sz="16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V(x) − x − высокопоставленное лицо,</a:t>
            </a:r>
            <a:r>
              <a:rPr lang="ko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</a:t>
            </a:r>
            <a:r>
              <a:rPr b="0" i="0" lang="ko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G(x) − x − таможенник;</a:t>
            </a:r>
            <a:endParaRPr b="0" i="0" sz="16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P(x) − x способствовал провозу наркотиков.</a:t>
            </a:r>
            <a:endParaRPr b="0" i="0" sz="16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Тогда рассуждение может быть представлено следующими формулами логики предикатов: </a:t>
            </a:r>
            <a:r>
              <a:rPr b="0" i="0" lang="ko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􏰏 􏰐</a:t>
            </a:r>
            <a:endParaRPr b="0" i="0" sz="16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F1 = (∀x) E(x) * V(x) → (∃y)(G(y) * S(y, x)); F2 = (∃x)(E(x) * P(x) * (∀y)(S(y, x) → P(y)));</a:t>
            </a:r>
            <a:endParaRPr b="0" i="0" sz="16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F3 = (∃x)(V(x) * P (x)); G = (∃x)(G(x) ∧ P (x)).</a:t>
            </a:r>
            <a:endParaRPr b="0" i="0" sz="16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