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65"/>
  </p:sldMasterIdLst>
  <p:notesMasterIdLst>
    <p:notesMasterId r:id="rId104"/>
  </p:notesMasterIdLst>
  <p:handoutMasterIdLst>
    <p:handoutMasterId r:id="rId105"/>
  </p:handoutMasterIdLst>
  <p:sldIdLst>
    <p:sldId id="256" r:id="rId66"/>
    <p:sldId id="260" r:id="rId67"/>
    <p:sldId id="279" r:id="rId68"/>
    <p:sldId id="263" r:id="rId69"/>
    <p:sldId id="257" r:id="rId70"/>
    <p:sldId id="265" r:id="rId71"/>
    <p:sldId id="264" r:id="rId72"/>
    <p:sldId id="267" r:id="rId73"/>
    <p:sldId id="271" r:id="rId74"/>
    <p:sldId id="270" r:id="rId75"/>
    <p:sldId id="269" r:id="rId76"/>
    <p:sldId id="274" r:id="rId77"/>
    <p:sldId id="275" r:id="rId78"/>
    <p:sldId id="276" r:id="rId79"/>
    <p:sldId id="273" r:id="rId80"/>
    <p:sldId id="280" r:id="rId81"/>
    <p:sldId id="295" r:id="rId82"/>
    <p:sldId id="282" r:id="rId83"/>
    <p:sldId id="284" r:id="rId84"/>
    <p:sldId id="286" r:id="rId85"/>
    <p:sldId id="283" r:id="rId86"/>
    <p:sldId id="287" r:id="rId87"/>
    <p:sldId id="292" r:id="rId88"/>
    <p:sldId id="288" r:id="rId89"/>
    <p:sldId id="290" r:id="rId90"/>
    <p:sldId id="289" r:id="rId91"/>
    <p:sldId id="296" r:id="rId92"/>
    <p:sldId id="297" r:id="rId93"/>
    <p:sldId id="298" r:id="rId94"/>
    <p:sldId id="299" r:id="rId95"/>
    <p:sldId id="300" r:id="rId96"/>
    <p:sldId id="301" r:id="rId97"/>
    <p:sldId id="294" r:id="rId98"/>
    <p:sldId id="293" r:id="rId99"/>
    <p:sldId id="285" r:id="rId100"/>
    <p:sldId id="268" r:id="rId101"/>
    <p:sldId id="266" r:id="rId102"/>
    <p:sldId id="261" r:id="rId103"/>
  </p:sldIdLst>
  <p:sldSz cx="12190413" cy="6858000"/>
  <p:notesSz cx="6858000" cy="9144000"/>
  <p:custDataLst>
    <p:tags r:id="rId106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E7FF"/>
    <a:srgbClr val="2F3EEA"/>
    <a:srgbClr val="79238E"/>
    <a:srgbClr val="008737"/>
    <a:srgbClr val="F7BCB3"/>
    <a:srgbClr val="FC7634"/>
    <a:srgbClr val="F6D04D"/>
    <a:srgbClr val="171748"/>
    <a:srgbClr val="1FD08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995" autoAdjust="0"/>
  </p:normalViewPr>
  <p:slideViewPr>
    <p:cSldViewPr showGuides="1">
      <p:cViewPr varScale="1">
        <p:scale>
          <a:sx n="60" d="100"/>
          <a:sy n="60" d="100"/>
        </p:scale>
        <p:origin x="96" y="109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slide" Target="slides/slide3.xml"/><Relationship Id="rId84" Type="http://schemas.openxmlformats.org/officeDocument/2006/relationships/slide" Target="slides/slide19.xml"/><Relationship Id="rId89" Type="http://schemas.openxmlformats.org/officeDocument/2006/relationships/slide" Target="slides/slide24.xml"/><Relationship Id="rId16" Type="http://schemas.openxmlformats.org/officeDocument/2006/relationships/customXml" Target="../customXml/item16.xml"/><Relationship Id="rId107" Type="http://schemas.openxmlformats.org/officeDocument/2006/relationships/presProps" Target="presProps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slide" Target="slides/slide9.xml"/><Relationship Id="rId79" Type="http://schemas.openxmlformats.org/officeDocument/2006/relationships/slide" Target="slides/slide14.xml"/><Relationship Id="rId102" Type="http://schemas.openxmlformats.org/officeDocument/2006/relationships/slide" Target="slides/slide37.xml"/><Relationship Id="rId5" Type="http://schemas.openxmlformats.org/officeDocument/2006/relationships/customXml" Target="../customXml/item5.xml"/><Relationship Id="rId90" Type="http://schemas.openxmlformats.org/officeDocument/2006/relationships/slide" Target="slides/slide25.xml"/><Relationship Id="rId95" Type="http://schemas.openxmlformats.org/officeDocument/2006/relationships/slide" Target="slides/slide30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slide" Target="slides/slide4.xml"/><Relationship Id="rId80" Type="http://schemas.openxmlformats.org/officeDocument/2006/relationships/slide" Target="slides/slide15.xml"/><Relationship Id="rId85" Type="http://schemas.openxmlformats.org/officeDocument/2006/relationships/slide" Target="slides/slide20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slide" Target="slides/slide38.xml"/><Relationship Id="rId108" Type="http://schemas.openxmlformats.org/officeDocument/2006/relationships/viewProps" Target="viewProps.xml"/><Relationship Id="rId54" Type="http://schemas.openxmlformats.org/officeDocument/2006/relationships/customXml" Target="../customXml/item54.xml"/><Relationship Id="rId70" Type="http://schemas.openxmlformats.org/officeDocument/2006/relationships/slide" Target="slides/slide5.xml"/><Relationship Id="rId75" Type="http://schemas.openxmlformats.org/officeDocument/2006/relationships/slide" Target="slides/slide10.xml"/><Relationship Id="rId91" Type="http://schemas.openxmlformats.org/officeDocument/2006/relationships/slide" Target="slides/slide26.xml"/><Relationship Id="rId96" Type="http://schemas.openxmlformats.org/officeDocument/2006/relationships/slide" Target="slides/slide3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tags" Target="tags/tag1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slideMaster" Target="slideMasters/slideMaster1.xml"/><Relationship Id="rId73" Type="http://schemas.openxmlformats.org/officeDocument/2006/relationships/slide" Target="slides/slide8.xml"/><Relationship Id="rId78" Type="http://schemas.openxmlformats.org/officeDocument/2006/relationships/slide" Target="slides/slide13.xml"/><Relationship Id="rId81" Type="http://schemas.openxmlformats.org/officeDocument/2006/relationships/slide" Target="slides/slide16.xml"/><Relationship Id="rId86" Type="http://schemas.openxmlformats.org/officeDocument/2006/relationships/slide" Target="slides/slide21.xml"/><Relationship Id="rId94" Type="http://schemas.openxmlformats.org/officeDocument/2006/relationships/slide" Target="slides/slide29.xml"/><Relationship Id="rId99" Type="http://schemas.openxmlformats.org/officeDocument/2006/relationships/slide" Target="slides/slide34.xml"/><Relationship Id="rId101" Type="http://schemas.openxmlformats.org/officeDocument/2006/relationships/slide" Target="slides/slide36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theme" Target="theme/theme1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slide" Target="slides/slide11.xml"/><Relationship Id="rId97" Type="http://schemas.openxmlformats.org/officeDocument/2006/relationships/slide" Target="slides/slide32.xml"/><Relationship Id="rId104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71" Type="http://schemas.openxmlformats.org/officeDocument/2006/relationships/slide" Target="slides/slide6.xml"/><Relationship Id="rId92" Type="http://schemas.openxmlformats.org/officeDocument/2006/relationships/slide" Target="slides/slide27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slide" Target="slides/slide1.xml"/><Relationship Id="rId87" Type="http://schemas.openxmlformats.org/officeDocument/2006/relationships/slide" Target="slides/slide22.xml"/><Relationship Id="rId110" Type="http://schemas.openxmlformats.org/officeDocument/2006/relationships/tableStyles" Target="tableStyles.xml"/><Relationship Id="rId61" Type="http://schemas.openxmlformats.org/officeDocument/2006/relationships/customXml" Target="../customXml/item61.xml"/><Relationship Id="rId82" Type="http://schemas.openxmlformats.org/officeDocument/2006/relationships/slide" Target="slides/slide17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slide" Target="slides/slide12.xml"/><Relationship Id="rId100" Type="http://schemas.openxmlformats.org/officeDocument/2006/relationships/slide" Target="slides/slide35.xml"/><Relationship Id="rId105" Type="http://schemas.openxmlformats.org/officeDocument/2006/relationships/handoutMaster" Target="handoutMasters/handoutMaster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7.xml"/><Relationship Id="rId93" Type="http://schemas.openxmlformats.org/officeDocument/2006/relationships/slide" Target="slides/slide28.xml"/><Relationship Id="rId98" Type="http://schemas.openxmlformats.org/officeDocument/2006/relationships/slide" Target="slides/slide33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slide" Target="slides/slide2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slide" Target="slides/slide18.xml"/><Relationship Id="rId88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‹nr.›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96946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7923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/>
              <a:t>Click to edit Master title style</a:t>
            </a:r>
            <a:endParaRPr lang="da-DK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/>
              <a:t>Click to edit Master subtitle style</a:t>
            </a:r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-3600"/>
            <a:ext cx="12193200" cy="6861600"/>
          </a:xfrm>
          <a:prstGeom prst="rect">
            <a:avLst/>
          </a:prstGeom>
          <a:solidFill>
            <a:srgbClr val="7923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7923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79238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79238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noProof="0"/>
              <a:t>Click to edit Master title style</a:t>
            </a:r>
            <a:endParaRPr lang="da-DK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noProof="0"/>
              <a:t>Click to edit Master subtitle style</a:t>
            </a:r>
            <a:endParaRPr lang="da-DK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13522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  <a:p>
            <a:endParaRPr lang="da-D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  <a:p>
            <a:endParaRPr lang="da-D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da-DK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da-DK" dirty="0"/>
              <a:t>Click to add title one line</a:t>
            </a:r>
            <a:endParaRPr lang="da-DK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endParaRPr lang="da-DK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da-DK" dirty="0"/>
              <a:t>Click to add title one line</a:t>
            </a:r>
            <a:endParaRPr lang="da-DK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endParaRPr lang="da-DK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7923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79238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endParaRPr lang="da-DK" dirty="0"/>
          </a:p>
        </p:txBody>
      </p:sp>
      <p:sp>
        <p:nvSpPr>
          <p:cNvPr id="113676" name="text" descr="{&quot;templafy&quot;:{&quot;id&quot;:&quot;124cb943-4d6a-4996-9260-43294227d528&quot;}}" title="UserProfile.Offices.Workarea_{{DocumentLanguage}}"/>
          <p:cNvSpPr>
            <a:spLocks noChangeArrowheads="1"/>
          </p:cNvSpPr>
          <p:nvPr userDrawn="1"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da-DK" sz="700" b="1" dirty="0">
                <a:solidFill>
                  <a:schemeClr val="bg1"/>
                </a:solidFill>
                <a:latin typeface="+mn-lt"/>
              </a:rPr>
              <a:t>DTU Fysik</a:t>
            </a:r>
          </a:p>
        </p:txBody>
      </p:sp>
      <p:sp>
        <p:nvSpPr>
          <p:cNvPr id="5" name="date" descr="{&quot;templafy&quot;:{&quot;id&quot;:&quot;44b45106-0158-4fe0-9a02-a3a8c4b11dec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2. februar 2023</a:t>
            </a:r>
          </a:p>
        </p:txBody>
      </p:sp>
      <p:sp>
        <p:nvSpPr>
          <p:cNvPr id="7" name="text" descr="{&quot;templafy&quot;:{&quot;id&quot;:&quot;dfbd1ea6-dec6-44c8-8d8f-b428def4e8e7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da-DK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79238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24.xml"/><Relationship Id="rId1" Type="http://schemas.openxmlformats.org/officeDocument/2006/relationships/customXml" Target="../../customXml/item2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2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5.png"/><Relationship Id="rId2" Type="http://schemas.openxmlformats.org/officeDocument/2006/relationships/customXml" Target="../../customXml/item29.xml"/><Relationship Id="rId1" Type="http://schemas.openxmlformats.org/officeDocument/2006/relationships/customXml" Target="../../customXml/item3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5.png"/><Relationship Id="rId2" Type="http://schemas.openxmlformats.org/officeDocument/2006/relationships/customXml" Target="../../customXml/item32.xml"/><Relationship Id="rId1" Type="http://schemas.openxmlformats.org/officeDocument/2006/relationships/customXml" Target="../../customXml/item3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5.png"/><Relationship Id="rId2" Type="http://schemas.openxmlformats.org/officeDocument/2006/relationships/customXml" Target="../../customXml/item34.xml"/><Relationship Id="rId1" Type="http://schemas.openxmlformats.org/officeDocument/2006/relationships/customXml" Target="../../customXml/item3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27.xml"/><Relationship Id="rId1" Type="http://schemas.openxmlformats.org/officeDocument/2006/relationships/customXml" Target="../../customXml/item28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35.xml"/><Relationship Id="rId1" Type="http://schemas.openxmlformats.org/officeDocument/2006/relationships/customXml" Target="../../customXml/item3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60.xml"/><Relationship Id="rId1" Type="http://schemas.openxmlformats.org/officeDocument/2006/relationships/customXml" Target="../../customXml/item5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38.xml"/><Relationship Id="rId1" Type="http://schemas.openxmlformats.org/officeDocument/2006/relationships/customXml" Target="../../customXml/item3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41.xml"/><Relationship Id="rId1" Type="http://schemas.openxmlformats.org/officeDocument/2006/relationships/customXml" Target="../../customXml/item4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1.png"/><Relationship Id="rId2" Type="http://schemas.openxmlformats.org/officeDocument/2006/relationships/customXml" Target="../../customXml/item46.xml"/><Relationship Id="rId1" Type="http://schemas.openxmlformats.org/officeDocument/2006/relationships/customXml" Target="../../customXml/item4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6.png"/><Relationship Id="rId2" Type="http://schemas.openxmlformats.org/officeDocument/2006/relationships/customXml" Target="../../customXml/item39.xml"/><Relationship Id="rId1" Type="http://schemas.openxmlformats.org/officeDocument/2006/relationships/customXml" Target="../../customXml/item4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47.xml"/><Relationship Id="rId1" Type="http://schemas.openxmlformats.org/officeDocument/2006/relationships/customXml" Target="../../customXml/item4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56.xml"/><Relationship Id="rId1" Type="http://schemas.openxmlformats.org/officeDocument/2006/relationships/customXml" Target="../../customXml/item5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9.png"/><Relationship Id="rId2" Type="http://schemas.openxmlformats.org/officeDocument/2006/relationships/customXml" Target="../../customXml/item49.xml"/><Relationship Id="rId1" Type="http://schemas.openxmlformats.org/officeDocument/2006/relationships/customXml" Target="../../customXml/item5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54.xml"/><Relationship Id="rId1" Type="http://schemas.openxmlformats.org/officeDocument/2006/relationships/customXml" Target="../../customXml/item53.xml"/><Relationship Id="rId6" Type="http://schemas.openxmlformats.org/officeDocument/2006/relationships/image" Target="../media/image8.png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51.xml"/><Relationship Id="rId1" Type="http://schemas.openxmlformats.org/officeDocument/2006/relationships/customXml" Target="../../customXml/item52.xml"/><Relationship Id="rId6" Type="http://schemas.openxmlformats.org/officeDocument/2006/relationships/image" Target="../media/image8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3.png"/><Relationship Id="rId2" Type="http://schemas.openxmlformats.org/officeDocument/2006/relationships/customXml" Target="../../customXml/item61.xml"/><Relationship Id="rId1" Type="http://schemas.openxmlformats.org/officeDocument/2006/relationships/customXml" Target="../../customXml/item62.xml"/><Relationship Id="rId6" Type="http://schemas.openxmlformats.org/officeDocument/2006/relationships/image" Target="../media/image8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3.png"/><Relationship Id="rId2" Type="http://schemas.openxmlformats.org/officeDocument/2006/relationships/customXml" Target="../../customXml/item64.xml"/><Relationship Id="rId1" Type="http://schemas.openxmlformats.org/officeDocument/2006/relationships/customXml" Target="../../customXml/item63.xml"/><Relationship Id="rId6" Type="http://schemas.openxmlformats.org/officeDocument/2006/relationships/image" Target="../media/image8.png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58.xml"/><Relationship Id="rId1" Type="http://schemas.openxmlformats.org/officeDocument/2006/relationships/customXml" Target="../../customXml/item57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3.png"/><Relationship Id="rId2" Type="http://schemas.openxmlformats.org/officeDocument/2006/relationships/customXml" Target="../../customXml/item43.xml"/><Relationship Id="rId1" Type="http://schemas.openxmlformats.org/officeDocument/2006/relationships/customXml" Target="../../customXml/item4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20.xml"/><Relationship Id="rId1" Type="http://schemas.openxmlformats.org/officeDocument/2006/relationships/customXml" Target="../../customXml/item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15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1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8.xml"/><Relationship Id="rId1" Type="http://schemas.openxmlformats.org/officeDocument/2006/relationships/customXml" Target="../../customXml/item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26.xml"/><Relationship Id="rId1" Type="http://schemas.openxmlformats.org/officeDocument/2006/relationships/customXml" Target="../../customXml/item2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0772F9-F0FC-4258-943A-483E60A3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</a:t>
            </a:fld>
            <a:endParaRPr lang="da-DK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lede 10">
            <a:extLst>
              <a:ext uri="{FF2B5EF4-FFF2-40B4-BE49-F238E27FC236}">
                <a16:creationId xmlns:a16="http://schemas.microsoft.com/office/drawing/2014/main" id="{8CFB8EBF-F078-6004-E532-594EB7499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6526" y="1156211"/>
            <a:ext cx="3020338" cy="4545578"/>
          </a:xfrm>
          <a:prstGeom prst="rect">
            <a:avLst/>
          </a:prstGeom>
        </p:spPr>
      </p:pic>
      <p:sp>
        <p:nvSpPr>
          <p:cNvPr id="20" name="Title 19">
            <a:extLst>
              <a:ext uri="{FF2B5EF4-FFF2-40B4-BE49-F238E27FC236}">
                <a16:creationId xmlns:a16="http://schemas.microsoft.com/office/drawing/2014/main" id="{2AA1A2F8-5ACA-4C54-BB52-D443EC003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46" y="426127"/>
            <a:ext cx="5040560" cy="972716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Input to </a:t>
            </a:r>
            <a:r>
              <a:rPr lang="en-US" dirty="0" err="1">
                <a:effectLst/>
                <a:latin typeface="Arial" panose="020B0604020202020204" pitchFamily="34" charset="0"/>
              </a:rPr>
              <a:t>NequIP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10</a:t>
            </a:fld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B327C22-A472-5585-AEA0-D9CA8EBFB366}"/>
              </a:ext>
            </a:extLst>
          </p:cNvPr>
          <p:cNvSpPr/>
          <p:nvPr/>
        </p:nvSpPr>
        <p:spPr bwMode="auto">
          <a:xfrm>
            <a:off x="7031417" y="148638"/>
            <a:ext cx="504056" cy="502920"/>
          </a:xfrm>
          <a:prstGeom prst="ellipse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56965FF-0ADA-23C6-6CF9-1306071F3E4C}"/>
              </a:ext>
            </a:extLst>
          </p:cNvPr>
          <p:cNvSpPr/>
          <p:nvPr/>
        </p:nvSpPr>
        <p:spPr bwMode="auto">
          <a:xfrm>
            <a:off x="7679489" y="1725978"/>
            <a:ext cx="504056" cy="502920"/>
          </a:xfrm>
          <a:prstGeom prst="ellipse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AC87654-574A-834F-26B0-B936950DADED}"/>
              </a:ext>
            </a:extLst>
          </p:cNvPr>
          <p:cNvSpPr/>
          <p:nvPr/>
        </p:nvSpPr>
        <p:spPr bwMode="auto">
          <a:xfrm>
            <a:off x="6462757" y="1725978"/>
            <a:ext cx="504056" cy="502920"/>
          </a:xfrm>
          <a:prstGeom prst="ellipse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A0954EF-0399-282A-B218-CF9EE68071E6}"/>
              </a:ext>
            </a:extLst>
          </p:cNvPr>
          <p:cNvSpPr/>
          <p:nvPr/>
        </p:nvSpPr>
        <p:spPr bwMode="auto">
          <a:xfrm>
            <a:off x="8126345" y="177776"/>
            <a:ext cx="504056" cy="502920"/>
          </a:xfrm>
          <a:prstGeom prst="ellipse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68EB0157-5A5D-C7A2-39AE-DAD6897BFFBA}"/>
              </a:ext>
            </a:extLst>
          </p:cNvPr>
          <p:cNvCxnSpPr/>
          <p:nvPr/>
        </p:nvCxnSpPr>
        <p:spPr bwMode="auto">
          <a:xfrm flipV="1">
            <a:off x="6959409" y="684902"/>
            <a:ext cx="345642" cy="103456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Lige pilforbindelse 17">
            <a:extLst>
              <a:ext uri="{FF2B5EF4-FFF2-40B4-BE49-F238E27FC236}">
                <a16:creationId xmlns:a16="http://schemas.microsoft.com/office/drawing/2014/main" id="{46E4AF3B-F9BF-ADEB-FE4B-795D6047A50B}"/>
              </a:ext>
            </a:extLst>
          </p:cNvPr>
          <p:cNvCxnSpPr/>
          <p:nvPr/>
        </p:nvCxnSpPr>
        <p:spPr bwMode="auto">
          <a:xfrm>
            <a:off x="7002817" y="2125062"/>
            <a:ext cx="676672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" name="Lige pilforbindelse 1">
            <a:extLst>
              <a:ext uri="{FF2B5EF4-FFF2-40B4-BE49-F238E27FC236}">
                <a16:creationId xmlns:a16="http://schemas.microsoft.com/office/drawing/2014/main" id="{CB14E5B4-22DB-2D52-3241-F17C36AFA5B0}"/>
              </a:ext>
            </a:extLst>
          </p:cNvPr>
          <p:cNvCxnSpPr/>
          <p:nvPr/>
        </p:nvCxnSpPr>
        <p:spPr bwMode="auto">
          <a:xfrm>
            <a:off x="6966813" y="1909038"/>
            <a:ext cx="676672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3D1E96CF-1224-845B-167E-6B216F0F59F0}"/>
              </a:ext>
            </a:extLst>
          </p:cNvPr>
          <p:cNvCxnSpPr/>
          <p:nvPr/>
        </p:nvCxnSpPr>
        <p:spPr bwMode="auto">
          <a:xfrm>
            <a:off x="7607481" y="526953"/>
            <a:ext cx="432048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78C2F6B1-3ABA-444A-B01B-440C13CBC558}"/>
              </a:ext>
            </a:extLst>
          </p:cNvPr>
          <p:cNvCxnSpPr/>
          <p:nvPr/>
        </p:nvCxnSpPr>
        <p:spPr bwMode="auto">
          <a:xfrm>
            <a:off x="7607481" y="324862"/>
            <a:ext cx="432048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Lige pilforbindelse 18">
            <a:extLst>
              <a:ext uri="{FF2B5EF4-FFF2-40B4-BE49-F238E27FC236}">
                <a16:creationId xmlns:a16="http://schemas.microsoft.com/office/drawing/2014/main" id="{1779F3CC-0817-E931-E09D-7D04C0C0C383}"/>
              </a:ext>
            </a:extLst>
          </p:cNvPr>
          <p:cNvCxnSpPr/>
          <p:nvPr/>
        </p:nvCxnSpPr>
        <p:spPr bwMode="auto">
          <a:xfrm flipV="1">
            <a:off x="6691238" y="609181"/>
            <a:ext cx="345642" cy="103456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082C4604-BAEC-8E4B-0D02-44CB83DAD144}"/>
              </a:ext>
            </a:extLst>
          </p:cNvPr>
          <p:cNvCxnSpPr/>
          <p:nvPr/>
        </p:nvCxnSpPr>
        <p:spPr bwMode="auto">
          <a:xfrm flipV="1">
            <a:off x="8125935" y="684902"/>
            <a:ext cx="345642" cy="103456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Lige pilforbindelse 22">
            <a:extLst>
              <a:ext uri="{FF2B5EF4-FFF2-40B4-BE49-F238E27FC236}">
                <a16:creationId xmlns:a16="http://schemas.microsoft.com/office/drawing/2014/main" id="{F3AC8B77-5672-ACE1-61F2-E83F0BF08C63}"/>
              </a:ext>
            </a:extLst>
          </p:cNvPr>
          <p:cNvCxnSpPr/>
          <p:nvPr/>
        </p:nvCxnSpPr>
        <p:spPr bwMode="auto">
          <a:xfrm flipV="1">
            <a:off x="7879370" y="655651"/>
            <a:ext cx="345642" cy="103456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Lige pilforbindelse 24">
            <a:extLst>
              <a:ext uri="{FF2B5EF4-FFF2-40B4-BE49-F238E27FC236}">
                <a16:creationId xmlns:a16="http://schemas.microsoft.com/office/drawing/2014/main" id="{01BEF7A2-59E8-DB14-D2D1-BA8CCD4F307C}"/>
              </a:ext>
            </a:extLst>
          </p:cNvPr>
          <p:cNvCxnSpPr/>
          <p:nvPr/>
        </p:nvCxnSpPr>
        <p:spPr bwMode="auto">
          <a:xfrm flipV="1">
            <a:off x="6966813" y="684902"/>
            <a:ext cx="345642" cy="103456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Lige pilforbindelse 25">
            <a:extLst>
              <a:ext uri="{FF2B5EF4-FFF2-40B4-BE49-F238E27FC236}">
                <a16:creationId xmlns:a16="http://schemas.microsoft.com/office/drawing/2014/main" id="{BA82AD5C-9FAC-5C6A-3DE7-274A70411D91}"/>
              </a:ext>
            </a:extLst>
          </p:cNvPr>
          <p:cNvCxnSpPr/>
          <p:nvPr/>
        </p:nvCxnSpPr>
        <p:spPr bwMode="auto">
          <a:xfrm>
            <a:off x="7010221" y="2125062"/>
            <a:ext cx="676672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Forbindelse: buet 30">
            <a:extLst>
              <a:ext uri="{FF2B5EF4-FFF2-40B4-BE49-F238E27FC236}">
                <a16:creationId xmlns:a16="http://schemas.microsoft.com/office/drawing/2014/main" id="{20834DDD-E34A-475C-CEEF-D9E73D137EEC}"/>
              </a:ext>
            </a:extLst>
          </p:cNvPr>
          <p:cNvCxnSpPr>
            <a:stCxn id="6" idx="6"/>
          </p:cNvCxnSpPr>
          <p:nvPr/>
        </p:nvCxnSpPr>
        <p:spPr bwMode="auto">
          <a:xfrm flipV="1">
            <a:off x="8183545" y="1356891"/>
            <a:ext cx="745577" cy="620547"/>
          </a:xfrm>
          <a:prstGeom prst="curvedConnector3">
            <a:avLst>
              <a:gd name="adj1" fmla="val 1346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Forbindelse: buet 37">
            <a:extLst>
              <a:ext uri="{FF2B5EF4-FFF2-40B4-BE49-F238E27FC236}">
                <a16:creationId xmlns:a16="http://schemas.microsoft.com/office/drawing/2014/main" id="{6A374DC3-733B-13D1-5863-5ADDEA246561}"/>
              </a:ext>
            </a:extLst>
          </p:cNvPr>
          <p:cNvCxnSpPr/>
          <p:nvPr/>
        </p:nvCxnSpPr>
        <p:spPr bwMode="auto">
          <a:xfrm>
            <a:off x="8378373" y="922438"/>
            <a:ext cx="2253337" cy="375356"/>
          </a:xfrm>
          <a:prstGeom prst="curvedConnector3">
            <a:avLst>
              <a:gd name="adj1" fmla="val 80651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Content Placeholder 20">
            <a:extLst>
              <a:ext uri="{FF2B5EF4-FFF2-40B4-BE49-F238E27FC236}">
                <a16:creationId xmlns:a16="http://schemas.microsoft.com/office/drawing/2014/main" id="{1796AD7F-28C6-29F1-F885-C770B97171FF}"/>
              </a:ext>
            </a:extLst>
          </p:cNvPr>
          <p:cNvSpPr txBox="1">
            <a:spLocks/>
          </p:cNvSpPr>
          <p:nvPr/>
        </p:nvSpPr>
        <p:spPr bwMode="auto">
          <a:xfrm>
            <a:off x="478582" y="1700808"/>
            <a:ext cx="5366390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/>
              <a:t>The input is the graph </a:t>
            </a:r>
            <a:r>
              <a:rPr lang="en-US" b="1" dirty="0"/>
              <a:t>nodes</a:t>
            </a:r>
            <a:r>
              <a:rPr lang="en-US" dirty="0"/>
              <a:t> and </a:t>
            </a:r>
            <a:r>
              <a:rPr lang="en-US" b="1" dirty="0"/>
              <a:t>edges</a:t>
            </a:r>
            <a:r>
              <a:rPr lang="en-US" dirty="0"/>
              <a:t>.</a:t>
            </a:r>
            <a:endParaRPr lang="da-DK" kern="0" dirty="0"/>
          </a:p>
          <a:p>
            <a:endParaRPr lang="da-DK" kern="0" dirty="0"/>
          </a:p>
          <a:p>
            <a:pPr marL="0" indent="0">
              <a:buFontTx/>
              <a:buNone/>
            </a:pPr>
            <a:endParaRPr lang="en-US" kern="0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50799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lede 10">
            <a:extLst>
              <a:ext uri="{FF2B5EF4-FFF2-40B4-BE49-F238E27FC236}">
                <a16:creationId xmlns:a16="http://schemas.microsoft.com/office/drawing/2014/main" id="{8CFB8EBF-F078-6004-E532-594EB7499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6526" y="1156211"/>
            <a:ext cx="3020338" cy="4545578"/>
          </a:xfrm>
          <a:prstGeom prst="rect">
            <a:avLst/>
          </a:prstGeom>
        </p:spPr>
      </p:pic>
      <p:pic>
        <p:nvPicPr>
          <p:cNvPr id="30" name="Billede 29">
            <a:extLst>
              <a:ext uri="{FF2B5EF4-FFF2-40B4-BE49-F238E27FC236}">
                <a16:creationId xmlns:a16="http://schemas.microsoft.com/office/drawing/2014/main" id="{A7F218D9-91FE-D589-2FBA-699F7DE38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542" y="2378821"/>
            <a:ext cx="1831749" cy="1726071"/>
          </a:xfrm>
          <a:prstGeom prst="rect">
            <a:avLst/>
          </a:prstGeom>
        </p:spPr>
      </p:pic>
      <p:sp>
        <p:nvSpPr>
          <p:cNvPr id="74" name="Taleboble: rektangel 73">
            <a:extLst>
              <a:ext uri="{FF2B5EF4-FFF2-40B4-BE49-F238E27FC236}">
                <a16:creationId xmlns:a16="http://schemas.microsoft.com/office/drawing/2014/main" id="{6EF1137E-3179-6DEB-D51C-52D77B3E51FB}"/>
              </a:ext>
            </a:extLst>
          </p:cNvPr>
          <p:cNvSpPr/>
          <p:nvPr/>
        </p:nvSpPr>
        <p:spPr bwMode="auto">
          <a:xfrm>
            <a:off x="6116619" y="2444921"/>
            <a:ext cx="2513782" cy="1659971"/>
          </a:xfrm>
          <a:prstGeom prst="wedgeRectCallout">
            <a:avLst>
              <a:gd name="adj1" fmla="val 75524"/>
              <a:gd name="adj2" fmla="val -74691"/>
            </a:avLst>
          </a:prstGeom>
          <a:solidFill>
            <a:srgbClr val="04E7FF">
              <a:alpha val="15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2AA1A2F8-5ACA-4C54-BB52-D443EC003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46" y="426127"/>
            <a:ext cx="5040560" cy="972716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Input to </a:t>
            </a:r>
            <a:r>
              <a:rPr lang="en-US" dirty="0" err="1">
                <a:effectLst/>
                <a:latin typeface="Arial" panose="020B0604020202020204" pitchFamily="34" charset="0"/>
              </a:rPr>
              <a:t>NequIP</a:t>
            </a:r>
            <a:endParaRPr lang="da-DK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B99CA311-7A5E-48A9-A4E2-DE5BF82F6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82" y="1706328"/>
            <a:ext cx="5366390" cy="4545578"/>
          </a:xfrm>
        </p:spPr>
        <p:txBody>
          <a:bodyPr/>
          <a:lstStyle/>
          <a:p>
            <a:r>
              <a:rPr lang="en-US" b="1" dirty="0"/>
              <a:t>One hot encoding </a:t>
            </a:r>
            <a:r>
              <a:rPr lang="en-US" dirty="0"/>
              <a:t>(atomic species)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Trainable embedding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E.g., two different atoms like H and C will yield two </a:t>
            </a:r>
            <a:r>
              <a:rPr lang="en-US" b="1" dirty="0">
                <a:sym typeface="Wingdings" panose="05000000000000000000" pitchFamily="2" charset="2"/>
              </a:rPr>
              <a:t>different embeddings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11</a:t>
            </a:fld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B327C22-A472-5585-AEA0-D9CA8EBFB366}"/>
              </a:ext>
            </a:extLst>
          </p:cNvPr>
          <p:cNvSpPr/>
          <p:nvPr/>
        </p:nvSpPr>
        <p:spPr bwMode="auto">
          <a:xfrm>
            <a:off x="7031417" y="148638"/>
            <a:ext cx="504056" cy="502920"/>
          </a:xfrm>
          <a:prstGeom prst="ellipse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56965FF-0ADA-23C6-6CF9-1306071F3E4C}"/>
              </a:ext>
            </a:extLst>
          </p:cNvPr>
          <p:cNvSpPr/>
          <p:nvPr/>
        </p:nvSpPr>
        <p:spPr bwMode="auto">
          <a:xfrm>
            <a:off x="7679489" y="1725978"/>
            <a:ext cx="504056" cy="502920"/>
          </a:xfrm>
          <a:prstGeom prst="ellipse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AC87654-574A-834F-26B0-B936950DADED}"/>
              </a:ext>
            </a:extLst>
          </p:cNvPr>
          <p:cNvSpPr/>
          <p:nvPr/>
        </p:nvSpPr>
        <p:spPr bwMode="auto">
          <a:xfrm>
            <a:off x="6462757" y="1725978"/>
            <a:ext cx="504056" cy="502920"/>
          </a:xfrm>
          <a:prstGeom prst="ellipse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A0954EF-0399-282A-B218-CF9EE68071E6}"/>
              </a:ext>
            </a:extLst>
          </p:cNvPr>
          <p:cNvSpPr/>
          <p:nvPr/>
        </p:nvSpPr>
        <p:spPr bwMode="auto">
          <a:xfrm>
            <a:off x="8126345" y="177776"/>
            <a:ext cx="504056" cy="502920"/>
          </a:xfrm>
          <a:prstGeom prst="ellipse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68EB0157-5A5D-C7A2-39AE-DAD6897BFFBA}"/>
              </a:ext>
            </a:extLst>
          </p:cNvPr>
          <p:cNvCxnSpPr/>
          <p:nvPr/>
        </p:nvCxnSpPr>
        <p:spPr bwMode="auto">
          <a:xfrm flipV="1">
            <a:off x="6959409" y="684902"/>
            <a:ext cx="345642" cy="103456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Lige pilforbindelse 17">
            <a:extLst>
              <a:ext uri="{FF2B5EF4-FFF2-40B4-BE49-F238E27FC236}">
                <a16:creationId xmlns:a16="http://schemas.microsoft.com/office/drawing/2014/main" id="{46E4AF3B-F9BF-ADEB-FE4B-795D6047A50B}"/>
              </a:ext>
            </a:extLst>
          </p:cNvPr>
          <p:cNvCxnSpPr/>
          <p:nvPr/>
        </p:nvCxnSpPr>
        <p:spPr bwMode="auto">
          <a:xfrm>
            <a:off x="7002817" y="2125062"/>
            <a:ext cx="676672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" name="Lige pilforbindelse 1">
            <a:extLst>
              <a:ext uri="{FF2B5EF4-FFF2-40B4-BE49-F238E27FC236}">
                <a16:creationId xmlns:a16="http://schemas.microsoft.com/office/drawing/2014/main" id="{CB14E5B4-22DB-2D52-3241-F17C36AFA5B0}"/>
              </a:ext>
            </a:extLst>
          </p:cNvPr>
          <p:cNvCxnSpPr/>
          <p:nvPr/>
        </p:nvCxnSpPr>
        <p:spPr bwMode="auto">
          <a:xfrm>
            <a:off x="6966813" y="1909038"/>
            <a:ext cx="676672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3D1E96CF-1224-845B-167E-6B216F0F59F0}"/>
              </a:ext>
            </a:extLst>
          </p:cNvPr>
          <p:cNvCxnSpPr/>
          <p:nvPr/>
        </p:nvCxnSpPr>
        <p:spPr bwMode="auto">
          <a:xfrm>
            <a:off x="7607481" y="526953"/>
            <a:ext cx="432048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78C2F6B1-3ABA-444A-B01B-440C13CBC558}"/>
              </a:ext>
            </a:extLst>
          </p:cNvPr>
          <p:cNvCxnSpPr/>
          <p:nvPr/>
        </p:nvCxnSpPr>
        <p:spPr bwMode="auto">
          <a:xfrm>
            <a:off x="7607481" y="324862"/>
            <a:ext cx="432048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Lige pilforbindelse 18">
            <a:extLst>
              <a:ext uri="{FF2B5EF4-FFF2-40B4-BE49-F238E27FC236}">
                <a16:creationId xmlns:a16="http://schemas.microsoft.com/office/drawing/2014/main" id="{1779F3CC-0817-E931-E09D-7D04C0C0C383}"/>
              </a:ext>
            </a:extLst>
          </p:cNvPr>
          <p:cNvCxnSpPr/>
          <p:nvPr/>
        </p:nvCxnSpPr>
        <p:spPr bwMode="auto">
          <a:xfrm flipV="1">
            <a:off x="6691238" y="609181"/>
            <a:ext cx="345642" cy="103456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082C4604-BAEC-8E4B-0D02-44CB83DAD144}"/>
              </a:ext>
            </a:extLst>
          </p:cNvPr>
          <p:cNvCxnSpPr/>
          <p:nvPr/>
        </p:nvCxnSpPr>
        <p:spPr bwMode="auto">
          <a:xfrm flipV="1">
            <a:off x="8125935" y="684902"/>
            <a:ext cx="345642" cy="103456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Lige pilforbindelse 22">
            <a:extLst>
              <a:ext uri="{FF2B5EF4-FFF2-40B4-BE49-F238E27FC236}">
                <a16:creationId xmlns:a16="http://schemas.microsoft.com/office/drawing/2014/main" id="{F3AC8B77-5672-ACE1-61F2-E83F0BF08C63}"/>
              </a:ext>
            </a:extLst>
          </p:cNvPr>
          <p:cNvCxnSpPr/>
          <p:nvPr/>
        </p:nvCxnSpPr>
        <p:spPr bwMode="auto">
          <a:xfrm flipV="1">
            <a:off x="7879370" y="655651"/>
            <a:ext cx="345642" cy="103456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Lige pilforbindelse 24">
            <a:extLst>
              <a:ext uri="{FF2B5EF4-FFF2-40B4-BE49-F238E27FC236}">
                <a16:creationId xmlns:a16="http://schemas.microsoft.com/office/drawing/2014/main" id="{01BEF7A2-59E8-DB14-D2D1-BA8CCD4F307C}"/>
              </a:ext>
            </a:extLst>
          </p:cNvPr>
          <p:cNvCxnSpPr/>
          <p:nvPr/>
        </p:nvCxnSpPr>
        <p:spPr bwMode="auto">
          <a:xfrm flipV="1">
            <a:off x="6966813" y="684902"/>
            <a:ext cx="345642" cy="103456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kstfelt 27">
                <a:extLst>
                  <a:ext uri="{FF2B5EF4-FFF2-40B4-BE49-F238E27FC236}">
                    <a16:creationId xmlns:a16="http://schemas.microsoft.com/office/drawing/2014/main" id="{1C384692-B6B1-AB36-E6AA-B7427A19267B}"/>
                  </a:ext>
                </a:extLst>
              </p:cNvPr>
              <p:cNvSpPr txBox="1"/>
              <p:nvPr/>
            </p:nvSpPr>
            <p:spPr>
              <a:xfrm>
                <a:off x="8171171" y="3137819"/>
                <a:ext cx="3887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US" sz="2400" b="1" dirty="0">
                  <a:latin typeface="+mn-lt"/>
                </a:endParaRPr>
              </a:p>
            </p:txBody>
          </p:sp>
        </mc:Choice>
        <mc:Fallback>
          <p:sp>
            <p:nvSpPr>
              <p:cNvPr id="28" name="Tekstfelt 27">
                <a:extLst>
                  <a:ext uri="{FF2B5EF4-FFF2-40B4-BE49-F238E27FC236}">
                    <a16:creationId xmlns:a16="http://schemas.microsoft.com/office/drawing/2014/main" id="{1C384692-B6B1-AB36-E6AA-B7427A192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171" y="3137819"/>
                <a:ext cx="388760" cy="369332"/>
              </a:xfrm>
              <a:prstGeom prst="rect">
                <a:avLst/>
              </a:prstGeom>
              <a:blipFill>
                <a:blip r:embed="rId6"/>
                <a:stretch>
                  <a:fillRect l="-15625" r="-15625" b="-10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Forbindelse: buet 44">
            <a:extLst>
              <a:ext uri="{FF2B5EF4-FFF2-40B4-BE49-F238E27FC236}">
                <a16:creationId xmlns:a16="http://schemas.microsoft.com/office/drawing/2014/main" id="{D49CE567-8AAD-C94F-B15F-94BD54DF53B8}"/>
              </a:ext>
            </a:extLst>
          </p:cNvPr>
          <p:cNvCxnSpPr/>
          <p:nvPr/>
        </p:nvCxnSpPr>
        <p:spPr bwMode="auto">
          <a:xfrm rot="5400000">
            <a:off x="7100202" y="2861460"/>
            <a:ext cx="1750219" cy="485099"/>
          </a:xfrm>
          <a:prstGeom prst="curvedConnector3">
            <a:avLst>
              <a:gd name="adj1" fmla="val 1044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Forbindelse: buet 52">
            <a:extLst>
              <a:ext uri="{FF2B5EF4-FFF2-40B4-BE49-F238E27FC236}">
                <a16:creationId xmlns:a16="http://schemas.microsoft.com/office/drawing/2014/main" id="{C7D37430-B304-FFFD-3E78-2964648209A2}"/>
              </a:ext>
            </a:extLst>
          </p:cNvPr>
          <p:cNvCxnSpPr/>
          <p:nvPr/>
        </p:nvCxnSpPr>
        <p:spPr bwMode="auto">
          <a:xfrm rot="5400000">
            <a:off x="7128225" y="2795341"/>
            <a:ext cx="1560144" cy="427261"/>
          </a:xfrm>
          <a:prstGeom prst="curvedConnector3">
            <a:avLst>
              <a:gd name="adj1" fmla="val 1036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Forbindelse: buet 59">
            <a:extLst>
              <a:ext uri="{FF2B5EF4-FFF2-40B4-BE49-F238E27FC236}">
                <a16:creationId xmlns:a16="http://schemas.microsoft.com/office/drawing/2014/main" id="{97C4572B-CD52-5266-39A8-EBF55BF7AA7A}"/>
              </a:ext>
            </a:extLst>
          </p:cNvPr>
          <p:cNvCxnSpPr/>
          <p:nvPr/>
        </p:nvCxnSpPr>
        <p:spPr bwMode="auto">
          <a:xfrm rot="5400000">
            <a:off x="7228778" y="2795166"/>
            <a:ext cx="1281837" cy="273867"/>
          </a:xfrm>
          <a:prstGeom prst="curvedConnector3">
            <a:avLst>
              <a:gd name="adj1" fmla="val 1031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Forbindelse: buet 82">
            <a:extLst>
              <a:ext uri="{FF2B5EF4-FFF2-40B4-BE49-F238E27FC236}">
                <a16:creationId xmlns:a16="http://schemas.microsoft.com/office/drawing/2014/main" id="{5866191E-0985-FED1-D990-D42685B09DF2}"/>
              </a:ext>
            </a:extLst>
          </p:cNvPr>
          <p:cNvCxnSpPr/>
          <p:nvPr/>
        </p:nvCxnSpPr>
        <p:spPr bwMode="auto">
          <a:xfrm flipV="1">
            <a:off x="8183545" y="1356891"/>
            <a:ext cx="745577" cy="620547"/>
          </a:xfrm>
          <a:prstGeom prst="curvedConnector3">
            <a:avLst>
              <a:gd name="adj1" fmla="val 1346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Forbindelse: buet 83">
            <a:extLst>
              <a:ext uri="{FF2B5EF4-FFF2-40B4-BE49-F238E27FC236}">
                <a16:creationId xmlns:a16="http://schemas.microsoft.com/office/drawing/2014/main" id="{72E98B01-7B4B-1FAA-B217-C6235859BB88}"/>
              </a:ext>
            </a:extLst>
          </p:cNvPr>
          <p:cNvCxnSpPr/>
          <p:nvPr/>
        </p:nvCxnSpPr>
        <p:spPr bwMode="auto">
          <a:xfrm>
            <a:off x="8378373" y="922438"/>
            <a:ext cx="2253337" cy="375356"/>
          </a:xfrm>
          <a:prstGeom prst="curvedConnector3">
            <a:avLst>
              <a:gd name="adj1" fmla="val 80651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239244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lede 10">
            <a:extLst>
              <a:ext uri="{FF2B5EF4-FFF2-40B4-BE49-F238E27FC236}">
                <a16:creationId xmlns:a16="http://schemas.microsoft.com/office/drawing/2014/main" id="{8CFB8EBF-F078-6004-E532-594EB7499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6526" y="1156211"/>
            <a:ext cx="3020338" cy="4545578"/>
          </a:xfrm>
          <a:prstGeom prst="rect">
            <a:avLst/>
          </a:prstGeom>
        </p:spPr>
      </p:pic>
      <p:pic>
        <p:nvPicPr>
          <p:cNvPr id="30" name="Billede 29">
            <a:extLst>
              <a:ext uri="{FF2B5EF4-FFF2-40B4-BE49-F238E27FC236}">
                <a16:creationId xmlns:a16="http://schemas.microsoft.com/office/drawing/2014/main" id="{A7F218D9-91FE-D589-2FBA-699F7DE38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542" y="2378821"/>
            <a:ext cx="1831749" cy="1726071"/>
          </a:xfrm>
          <a:prstGeom prst="rect">
            <a:avLst/>
          </a:prstGeom>
        </p:spPr>
      </p:pic>
      <p:sp>
        <p:nvSpPr>
          <p:cNvPr id="74" name="Taleboble: rektangel 73">
            <a:extLst>
              <a:ext uri="{FF2B5EF4-FFF2-40B4-BE49-F238E27FC236}">
                <a16:creationId xmlns:a16="http://schemas.microsoft.com/office/drawing/2014/main" id="{6EF1137E-3179-6DEB-D51C-52D77B3E51FB}"/>
              </a:ext>
            </a:extLst>
          </p:cNvPr>
          <p:cNvSpPr/>
          <p:nvPr/>
        </p:nvSpPr>
        <p:spPr bwMode="auto">
          <a:xfrm>
            <a:off x="6116619" y="2444921"/>
            <a:ext cx="2513782" cy="1659971"/>
          </a:xfrm>
          <a:prstGeom prst="wedgeRectCallout">
            <a:avLst>
              <a:gd name="adj1" fmla="val 75524"/>
              <a:gd name="adj2" fmla="val -74691"/>
            </a:avLst>
          </a:prstGeom>
          <a:solidFill>
            <a:srgbClr val="04E7FF">
              <a:alpha val="15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2AA1A2F8-5ACA-4C54-BB52-D443EC003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46" y="426127"/>
            <a:ext cx="5040560" cy="972716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Input to </a:t>
            </a:r>
            <a:r>
              <a:rPr lang="en-US" dirty="0" err="1">
                <a:effectLst/>
                <a:latin typeface="Arial" panose="020B0604020202020204" pitchFamily="34" charset="0"/>
              </a:rPr>
              <a:t>NequIP</a:t>
            </a:r>
            <a:endParaRPr lang="da-DK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B99CA311-7A5E-48A9-A4E2-DE5BF82F6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82" y="1706328"/>
            <a:ext cx="5417260" cy="4545578"/>
          </a:xfrm>
        </p:spPr>
        <p:txBody>
          <a:bodyPr/>
          <a:lstStyle/>
          <a:p>
            <a:r>
              <a:rPr lang="en-US" b="1" dirty="0"/>
              <a:t>One hot encoding </a:t>
            </a:r>
            <a:r>
              <a:rPr lang="en-US" dirty="0"/>
              <a:t>(atomic species)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Trainable embedding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E.g., two different atoms like H and C will yield two </a:t>
            </a:r>
            <a:r>
              <a:rPr lang="en-US" b="1" dirty="0">
                <a:sym typeface="Wingdings" panose="05000000000000000000" pitchFamily="2" charset="2"/>
              </a:rPr>
              <a:t>different embeddings.</a:t>
            </a:r>
            <a:endParaRPr lang="da-DK" b="1" dirty="0"/>
          </a:p>
          <a:p>
            <a:endParaRPr lang="da-DK" dirty="0"/>
          </a:p>
          <a:p>
            <a:r>
              <a:rPr lang="da-DK" dirty="0"/>
              <a:t>The nummer and types of elements in the </a:t>
            </a:r>
            <a:r>
              <a:rPr lang="en-US" dirty="0">
                <a:sym typeface="Wingdings" panose="05000000000000000000" pitchFamily="2" charset="2"/>
              </a:rPr>
              <a:t>embedding</a:t>
            </a:r>
            <a:r>
              <a:rPr lang="da-DK" dirty="0"/>
              <a:t> is a </a:t>
            </a:r>
            <a:r>
              <a:rPr lang="da-DK" b="1" dirty="0" err="1"/>
              <a:t>hyperparameter</a:t>
            </a:r>
            <a:r>
              <a:rPr lang="da-DK" dirty="0"/>
              <a:t>. </a:t>
            </a:r>
          </a:p>
          <a:p>
            <a:endParaRPr lang="da-DK" dirty="0"/>
          </a:p>
          <a:p>
            <a:r>
              <a:rPr lang="en-US" dirty="0"/>
              <a:t>Example</a:t>
            </a:r>
            <a:r>
              <a:rPr lang="da-DK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12</a:t>
            </a:fld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B327C22-A472-5585-AEA0-D9CA8EBFB366}"/>
              </a:ext>
            </a:extLst>
          </p:cNvPr>
          <p:cNvSpPr/>
          <p:nvPr/>
        </p:nvSpPr>
        <p:spPr bwMode="auto">
          <a:xfrm>
            <a:off x="7031417" y="148638"/>
            <a:ext cx="504056" cy="502920"/>
          </a:xfrm>
          <a:prstGeom prst="ellipse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56965FF-0ADA-23C6-6CF9-1306071F3E4C}"/>
              </a:ext>
            </a:extLst>
          </p:cNvPr>
          <p:cNvSpPr/>
          <p:nvPr/>
        </p:nvSpPr>
        <p:spPr bwMode="auto">
          <a:xfrm>
            <a:off x="7679489" y="1725978"/>
            <a:ext cx="504056" cy="502920"/>
          </a:xfrm>
          <a:prstGeom prst="ellipse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AC87654-574A-834F-26B0-B936950DADED}"/>
              </a:ext>
            </a:extLst>
          </p:cNvPr>
          <p:cNvSpPr/>
          <p:nvPr/>
        </p:nvSpPr>
        <p:spPr bwMode="auto">
          <a:xfrm>
            <a:off x="6462757" y="1725978"/>
            <a:ext cx="504056" cy="502920"/>
          </a:xfrm>
          <a:prstGeom prst="ellipse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A0954EF-0399-282A-B218-CF9EE68071E6}"/>
              </a:ext>
            </a:extLst>
          </p:cNvPr>
          <p:cNvSpPr/>
          <p:nvPr/>
        </p:nvSpPr>
        <p:spPr bwMode="auto">
          <a:xfrm>
            <a:off x="8126345" y="177776"/>
            <a:ext cx="504056" cy="502920"/>
          </a:xfrm>
          <a:prstGeom prst="ellipse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68EB0157-5A5D-C7A2-39AE-DAD6897BFFBA}"/>
              </a:ext>
            </a:extLst>
          </p:cNvPr>
          <p:cNvCxnSpPr/>
          <p:nvPr/>
        </p:nvCxnSpPr>
        <p:spPr bwMode="auto">
          <a:xfrm flipV="1">
            <a:off x="6959409" y="684902"/>
            <a:ext cx="345642" cy="103456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Lige pilforbindelse 17">
            <a:extLst>
              <a:ext uri="{FF2B5EF4-FFF2-40B4-BE49-F238E27FC236}">
                <a16:creationId xmlns:a16="http://schemas.microsoft.com/office/drawing/2014/main" id="{46E4AF3B-F9BF-ADEB-FE4B-795D6047A50B}"/>
              </a:ext>
            </a:extLst>
          </p:cNvPr>
          <p:cNvCxnSpPr/>
          <p:nvPr/>
        </p:nvCxnSpPr>
        <p:spPr bwMode="auto">
          <a:xfrm>
            <a:off x="7002817" y="2125062"/>
            <a:ext cx="676672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" name="Lige pilforbindelse 1">
            <a:extLst>
              <a:ext uri="{FF2B5EF4-FFF2-40B4-BE49-F238E27FC236}">
                <a16:creationId xmlns:a16="http://schemas.microsoft.com/office/drawing/2014/main" id="{CB14E5B4-22DB-2D52-3241-F17C36AFA5B0}"/>
              </a:ext>
            </a:extLst>
          </p:cNvPr>
          <p:cNvCxnSpPr/>
          <p:nvPr/>
        </p:nvCxnSpPr>
        <p:spPr bwMode="auto">
          <a:xfrm>
            <a:off x="6966813" y="1909038"/>
            <a:ext cx="676672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3D1E96CF-1224-845B-167E-6B216F0F59F0}"/>
              </a:ext>
            </a:extLst>
          </p:cNvPr>
          <p:cNvCxnSpPr/>
          <p:nvPr/>
        </p:nvCxnSpPr>
        <p:spPr bwMode="auto">
          <a:xfrm>
            <a:off x="7607481" y="526953"/>
            <a:ext cx="432048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78C2F6B1-3ABA-444A-B01B-440C13CBC558}"/>
              </a:ext>
            </a:extLst>
          </p:cNvPr>
          <p:cNvCxnSpPr/>
          <p:nvPr/>
        </p:nvCxnSpPr>
        <p:spPr bwMode="auto">
          <a:xfrm>
            <a:off x="7607481" y="324862"/>
            <a:ext cx="432048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Lige pilforbindelse 18">
            <a:extLst>
              <a:ext uri="{FF2B5EF4-FFF2-40B4-BE49-F238E27FC236}">
                <a16:creationId xmlns:a16="http://schemas.microsoft.com/office/drawing/2014/main" id="{1779F3CC-0817-E931-E09D-7D04C0C0C383}"/>
              </a:ext>
            </a:extLst>
          </p:cNvPr>
          <p:cNvCxnSpPr/>
          <p:nvPr/>
        </p:nvCxnSpPr>
        <p:spPr bwMode="auto">
          <a:xfrm flipV="1">
            <a:off x="6691238" y="609181"/>
            <a:ext cx="345642" cy="103456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082C4604-BAEC-8E4B-0D02-44CB83DAD144}"/>
              </a:ext>
            </a:extLst>
          </p:cNvPr>
          <p:cNvCxnSpPr/>
          <p:nvPr/>
        </p:nvCxnSpPr>
        <p:spPr bwMode="auto">
          <a:xfrm flipV="1">
            <a:off x="8125935" y="684902"/>
            <a:ext cx="345642" cy="103456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Lige pilforbindelse 22">
            <a:extLst>
              <a:ext uri="{FF2B5EF4-FFF2-40B4-BE49-F238E27FC236}">
                <a16:creationId xmlns:a16="http://schemas.microsoft.com/office/drawing/2014/main" id="{F3AC8B77-5672-ACE1-61F2-E83F0BF08C63}"/>
              </a:ext>
            </a:extLst>
          </p:cNvPr>
          <p:cNvCxnSpPr/>
          <p:nvPr/>
        </p:nvCxnSpPr>
        <p:spPr bwMode="auto">
          <a:xfrm flipV="1">
            <a:off x="7879370" y="655651"/>
            <a:ext cx="345642" cy="103456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Lige pilforbindelse 24">
            <a:extLst>
              <a:ext uri="{FF2B5EF4-FFF2-40B4-BE49-F238E27FC236}">
                <a16:creationId xmlns:a16="http://schemas.microsoft.com/office/drawing/2014/main" id="{01BEF7A2-59E8-DB14-D2D1-BA8CCD4F307C}"/>
              </a:ext>
            </a:extLst>
          </p:cNvPr>
          <p:cNvCxnSpPr/>
          <p:nvPr/>
        </p:nvCxnSpPr>
        <p:spPr bwMode="auto">
          <a:xfrm flipV="1">
            <a:off x="6966813" y="684902"/>
            <a:ext cx="345642" cy="103456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kstfelt 27">
                <a:extLst>
                  <a:ext uri="{FF2B5EF4-FFF2-40B4-BE49-F238E27FC236}">
                    <a16:creationId xmlns:a16="http://schemas.microsoft.com/office/drawing/2014/main" id="{1C384692-B6B1-AB36-E6AA-B7427A19267B}"/>
                  </a:ext>
                </a:extLst>
              </p:cNvPr>
              <p:cNvSpPr txBox="1"/>
              <p:nvPr/>
            </p:nvSpPr>
            <p:spPr>
              <a:xfrm>
                <a:off x="8171171" y="3137819"/>
                <a:ext cx="3887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US" sz="2400" b="1" dirty="0">
                  <a:latin typeface="+mn-lt"/>
                </a:endParaRPr>
              </a:p>
            </p:txBody>
          </p:sp>
        </mc:Choice>
        <mc:Fallback>
          <p:sp>
            <p:nvSpPr>
              <p:cNvPr id="28" name="Tekstfelt 27">
                <a:extLst>
                  <a:ext uri="{FF2B5EF4-FFF2-40B4-BE49-F238E27FC236}">
                    <a16:creationId xmlns:a16="http://schemas.microsoft.com/office/drawing/2014/main" id="{1C384692-B6B1-AB36-E6AA-B7427A192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171" y="3137819"/>
                <a:ext cx="388760" cy="369332"/>
              </a:xfrm>
              <a:prstGeom prst="rect">
                <a:avLst/>
              </a:prstGeom>
              <a:blipFill>
                <a:blip r:embed="rId6"/>
                <a:stretch>
                  <a:fillRect l="-15625" r="-15625" b="-10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Forbindelse: buet 44">
            <a:extLst>
              <a:ext uri="{FF2B5EF4-FFF2-40B4-BE49-F238E27FC236}">
                <a16:creationId xmlns:a16="http://schemas.microsoft.com/office/drawing/2014/main" id="{D49CE567-8AAD-C94F-B15F-94BD54DF53B8}"/>
              </a:ext>
            </a:extLst>
          </p:cNvPr>
          <p:cNvCxnSpPr/>
          <p:nvPr/>
        </p:nvCxnSpPr>
        <p:spPr bwMode="auto">
          <a:xfrm rot="5400000">
            <a:off x="7100202" y="2861460"/>
            <a:ext cx="1750219" cy="485099"/>
          </a:xfrm>
          <a:prstGeom prst="curvedConnector3">
            <a:avLst>
              <a:gd name="adj1" fmla="val 1044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Forbindelse: buet 52">
            <a:extLst>
              <a:ext uri="{FF2B5EF4-FFF2-40B4-BE49-F238E27FC236}">
                <a16:creationId xmlns:a16="http://schemas.microsoft.com/office/drawing/2014/main" id="{C7D37430-B304-FFFD-3E78-2964648209A2}"/>
              </a:ext>
            </a:extLst>
          </p:cNvPr>
          <p:cNvCxnSpPr/>
          <p:nvPr/>
        </p:nvCxnSpPr>
        <p:spPr bwMode="auto">
          <a:xfrm rot="5400000">
            <a:off x="7128225" y="2795341"/>
            <a:ext cx="1560144" cy="427261"/>
          </a:xfrm>
          <a:prstGeom prst="curvedConnector3">
            <a:avLst>
              <a:gd name="adj1" fmla="val 1036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Forbindelse: buet 59">
            <a:extLst>
              <a:ext uri="{FF2B5EF4-FFF2-40B4-BE49-F238E27FC236}">
                <a16:creationId xmlns:a16="http://schemas.microsoft.com/office/drawing/2014/main" id="{97C4572B-CD52-5266-39A8-EBF55BF7AA7A}"/>
              </a:ext>
            </a:extLst>
          </p:cNvPr>
          <p:cNvCxnSpPr/>
          <p:nvPr/>
        </p:nvCxnSpPr>
        <p:spPr bwMode="auto">
          <a:xfrm rot="5400000">
            <a:off x="7228778" y="2795166"/>
            <a:ext cx="1281837" cy="273867"/>
          </a:xfrm>
          <a:prstGeom prst="curvedConnector3">
            <a:avLst>
              <a:gd name="adj1" fmla="val 1031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Forbindelse: buet 82">
            <a:extLst>
              <a:ext uri="{FF2B5EF4-FFF2-40B4-BE49-F238E27FC236}">
                <a16:creationId xmlns:a16="http://schemas.microsoft.com/office/drawing/2014/main" id="{5866191E-0985-FED1-D990-D42685B09DF2}"/>
              </a:ext>
            </a:extLst>
          </p:cNvPr>
          <p:cNvCxnSpPr/>
          <p:nvPr/>
        </p:nvCxnSpPr>
        <p:spPr bwMode="auto">
          <a:xfrm flipV="1">
            <a:off x="8183545" y="1356891"/>
            <a:ext cx="745577" cy="620547"/>
          </a:xfrm>
          <a:prstGeom prst="curvedConnector3">
            <a:avLst>
              <a:gd name="adj1" fmla="val 1346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Forbindelse: buet 83">
            <a:extLst>
              <a:ext uri="{FF2B5EF4-FFF2-40B4-BE49-F238E27FC236}">
                <a16:creationId xmlns:a16="http://schemas.microsoft.com/office/drawing/2014/main" id="{72E98B01-7B4B-1FAA-B217-C6235859BB88}"/>
              </a:ext>
            </a:extLst>
          </p:cNvPr>
          <p:cNvCxnSpPr/>
          <p:nvPr/>
        </p:nvCxnSpPr>
        <p:spPr bwMode="auto">
          <a:xfrm>
            <a:off x="8378373" y="922438"/>
            <a:ext cx="2253337" cy="375356"/>
          </a:xfrm>
          <a:prstGeom prst="curvedConnector3">
            <a:avLst>
              <a:gd name="adj1" fmla="val 80651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Billede 6">
            <a:extLst>
              <a:ext uri="{FF2B5EF4-FFF2-40B4-BE49-F238E27FC236}">
                <a16:creationId xmlns:a16="http://schemas.microsoft.com/office/drawing/2014/main" id="{472302B2-5BE2-E068-0501-1239F295B82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2011" r="53738" b="14415"/>
          <a:stretch/>
        </p:blipFill>
        <p:spPr>
          <a:xfrm>
            <a:off x="1532967" y="5155220"/>
            <a:ext cx="6275023" cy="432048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110482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lede 10">
            <a:extLst>
              <a:ext uri="{FF2B5EF4-FFF2-40B4-BE49-F238E27FC236}">
                <a16:creationId xmlns:a16="http://schemas.microsoft.com/office/drawing/2014/main" id="{8CFB8EBF-F078-6004-E532-594EB7499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6526" y="1156211"/>
            <a:ext cx="3020338" cy="4545578"/>
          </a:xfrm>
          <a:prstGeom prst="rect">
            <a:avLst/>
          </a:prstGeom>
        </p:spPr>
      </p:pic>
      <p:pic>
        <p:nvPicPr>
          <p:cNvPr id="30" name="Billede 29">
            <a:extLst>
              <a:ext uri="{FF2B5EF4-FFF2-40B4-BE49-F238E27FC236}">
                <a16:creationId xmlns:a16="http://schemas.microsoft.com/office/drawing/2014/main" id="{A7F218D9-91FE-D589-2FBA-699F7DE38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542" y="2378821"/>
            <a:ext cx="1831749" cy="1726071"/>
          </a:xfrm>
          <a:prstGeom prst="rect">
            <a:avLst/>
          </a:prstGeom>
        </p:spPr>
      </p:pic>
      <p:sp>
        <p:nvSpPr>
          <p:cNvPr id="74" name="Taleboble: rektangel 73">
            <a:extLst>
              <a:ext uri="{FF2B5EF4-FFF2-40B4-BE49-F238E27FC236}">
                <a16:creationId xmlns:a16="http://schemas.microsoft.com/office/drawing/2014/main" id="{6EF1137E-3179-6DEB-D51C-52D77B3E51FB}"/>
              </a:ext>
            </a:extLst>
          </p:cNvPr>
          <p:cNvSpPr/>
          <p:nvPr/>
        </p:nvSpPr>
        <p:spPr bwMode="auto">
          <a:xfrm>
            <a:off x="6116619" y="2444921"/>
            <a:ext cx="2513782" cy="1659971"/>
          </a:xfrm>
          <a:prstGeom prst="wedgeRectCallout">
            <a:avLst>
              <a:gd name="adj1" fmla="val 75524"/>
              <a:gd name="adj2" fmla="val -74691"/>
            </a:avLst>
          </a:prstGeom>
          <a:solidFill>
            <a:srgbClr val="04E7FF">
              <a:alpha val="15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2AA1A2F8-5ACA-4C54-BB52-D443EC003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46" y="426127"/>
            <a:ext cx="5040560" cy="972716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Input to </a:t>
            </a:r>
            <a:r>
              <a:rPr lang="en-US" dirty="0" err="1">
                <a:effectLst/>
                <a:latin typeface="Arial" panose="020B0604020202020204" pitchFamily="34" charset="0"/>
              </a:rPr>
              <a:t>NequIP</a:t>
            </a:r>
            <a:endParaRPr lang="da-DK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B99CA311-7A5E-48A9-A4E2-DE5BF82F6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82" y="1706328"/>
            <a:ext cx="5417260" cy="4545578"/>
          </a:xfrm>
        </p:spPr>
        <p:txBody>
          <a:bodyPr/>
          <a:lstStyle/>
          <a:p>
            <a:r>
              <a:rPr lang="en-US" b="1" dirty="0"/>
              <a:t>One hot encoding </a:t>
            </a:r>
            <a:r>
              <a:rPr lang="en-US" dirty="0"/>
              <a:t>(atomic species)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Trainable embedding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E.g., two different atoms like H and C will yield two </a:t>
            </a:r>
            <a:r>
              <a:rPr lang="en-US" b="1" dirty="0">
                <a:sym typeface="Wingdings" panose="05000000000000000000" pitchFamily="2" charset="2"/>
              </a:rPr>
              <a:t>different embeddings.</a:t>
            </a:r>
            <a:endParaRPr lang="da-DK" b="1" dirty="0"/>
          </a:p>
          <a:p>
            <a:endParaRPr lang="da-DK" dirty="0"/>
          </a:p>
          <a:p>
            <a:r>
              <a:rPr lang="da-DK" dirty="0"/>
              <a:t>The nummer and types of elements in the </a:t>
            </a:r>
            <a:r>
              <a:rPr lang="en-US" dirty="0">
                <a:sym typeface="Wingdings" panose="05000000000000000000" pitchFamily="2" charset="2"/>
              </a:rPr>
              <a:t>embedding</a:t>
            </a:r>
            <a:r>
              <a:rPr lang="da-DK" dirty="0"/>
              <a:t> is a </a:t>
            </a:r>
            <a:r>
              <a:rPr lang="da-DK" b="1" dirty="0" err="1"/>
              <a:t>hyperparameter</a:t>
            </a:r>
            <a:r>
              <a:rPr lang="da-DK" dirty="0"/>
              <a:t>. </a:t>
            </a:r>
          </a:p>
          <a:p>
            <a:endParaRPr lang="da-DK" dirty="0"/>
          </a:p>
          <a:p>
            <a:r>
              <a:rPr lang="en-US" dirty="0"/>
              <a:t>Example</a:t>
            </a:r>
            <a:r>
              <a:rPr lang="da-DK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13</a:t>
            </a:fld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B327C22-A472-5585-AEA0-D9CA8EBFB366}"/>
              </a:ext>
            </a:extLst>
          </p:cNvPr>
          <p:cNvSpPr/>
          <p:nvPr/>
        </p:nvSpPr>
        <p:spPr bwMode="auto">
          <a:xfrm>
            <a:off x="7031417" y="148638"/>
            <a:ext cx="504056" cy="502920"/>
          </a:xfrm>
          <a:prstGeom prst="ellipse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56965FF-0ADA-23C6-6CF9-1306071F3E4C}"/>
              </a:ext>
            </a:extLst>
          </p:cNvPr>
          <p:cNvSpPr/>
          <p:nvPr/>
        </p:nvSpPr>
        <p:spPr bwMode="auto">
          <a:xfrm>
            <a:off x="7679489" y="1725978"/>
            <a:ext cx="504056" cy="502920"/>
          </a:xfrm>
          <a:prstGeom prst="ellipse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AC87654-574A-834F-26B0-B936950DADED}"/>
              </a:ext>
            </a:extLst>
          </p:cNvPr>
          <p:cNvSpPr/>
          <p:nvPr/>
        </p:nvSpPr>
        <p:spPr bwMode="auto">
          <a:xfrm>
            <a:off x="6462757" y="1725978"/>
            <a:ext cx="504056" cy="502920"/>
          </a:xfrm>
          <a:prstGeom prst="ellipse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A0954EF-0399-282A-B218-CF9EE68071E6}"/>
              </a:ext>
            </a:extLst>
          </p:cNvPr>
          <p:cNvSpPr/>
          <p:nvPr/>
        </p:nvSpPr>
        <p:spPr bwMode="auto">
          <a:xfrm>
            <a:off x="8126345" y="177776"/>
            <a:ext cx="504056" cy="502920"/>
          </a:xfrm>
          <a:prstGeom prst="ellipse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68EB0157-5A5D-C7A2-39AE-DAD6897BFFBA}"/>
              </a:ext>
            </a:extLst>
          </p:cNvPr>
          <p:cNvCxnSpPr/>
          <p:nvPr/>
        </p:nvCxnSpPr>
        <p:spPr bwMode="auto">
          <a:xfrm flipV="1">
            <a:off x="6959409" y="684902"/>
            <a:ext cx="345642" cy="103456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Lige pilforbindelse 17">
            <a:extLst>
              <a:ext uri="{FF2B5EF4-FFF2-40B4-BE49-F238E27FC236}">
                <a16:creationId xmlns:a16="http://schemas.microsoft.com/office/drawing/2014/main" id="{46E4AF3B-F9BF-ADEB-FE4B-795D6047A50B}"/>
              </a:ext>
            </a:extLst>
          </p:cNvPr>
          <p:cNvCxnSpPr/>
          <p:nvPr/>
        </p:nvCxnSpPr>
        <p:spPr bwMode="auto">
          <a:xfrm>
            <a:off x="7002817" y="2125062"/>
            <a:ext cx="676672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" name="Lige pilforbindelse 1">
            <a:extLst>
              <a:ext uri="{FF2B5EF4-FFF2-40B4-BE49-F238E27FC236}">
                <a16:creationId xmlns:a16="http://schemas.microsoft.com/office/drawing/2014/main" id="{CB14E5B4-22DB-2D52-3241-F17C36AFA5B0}"/>
              </a:ext>
            </a:extLst>
          </p:cNvPr>
          <p:cNvCxnSpPr/>
          <p:nvPr/>
        </p:nvCxnSpPr>
        <p:spPr bwMode="auto">
          <a:xfrm>
            <a:off x="6966813" y="1909038"/>
            <a:ext cx="676672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3D1E96CF-1224-845B-167E-6B216F0F59F0}"/>
              </a:ext>
            </a:extLst>
          </p:cNvPr>
          <p:cNvCxnSpPr/>
          <p:nvPr/>
        </p:nvCxnSpPr>
        <p:spPr bwMode="auto">
          <a:xfrm>
            <a:off x="7607481" y="526953"/>
            <a:ext cx="432048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78C2F6B1-3ABA-444A-B01B-440C13CBC558}"/>
              </a:ext>
            </a:extLst>
          </p:cNvPr>
          <p:cNvCxnSpPr/>
          <p:nvPr/>
        </p:nvCxnSpPr>
        <p:spPr bwMode="auto">
          <a:xfrm>
            <a:off x="7607481" y="324862"/>
            <a:ext cx="432048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Lige pilforbindelse 18">
            <a:extLst>
              <a:ext uri="{FF2B5EF4-FFF2-40B4-BE49-F238E27FC236}">
                <a16:creationId xmlns:a16="http://schemas.microsoft.com/office/drawing/2014/main" id="{1779F3CC-0817-E931-E09D-7D04C0C0C383}"/>
              </a:ext>
            </a:extLst>
          </p:cNvPr>
          <p:cNvCxnSpPr/>
          <p:nvPr/>
        </p:nvCxnSpPr>
        <p:spPr bwMode="auto">
          <a:xfrm flipV="1">
            <a:off x="6691238" y="609181"/>
            <a:ext cx="345642" cy="103456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082C4604-BAEC-8E4B-0D02-44CB83DAD144}"/>
              </a:ext>
            </a:extLst>
          </p:cNvPr>
          <p:cNvCxnSpPr/>
          <p:nvPr/>
        </p:nvCxnSpPr>
        <p:spPr bwMode="auto">
          <a:xfrm flipV="1">
            <a:off x="8125935" y="684902"/>
            <a:ext cx="345642" cy="103456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Lige pilforbindelse 22">
            <a:extLst>
              <a:ext uri="{FF2B5EF4-FFF2-40B4-BE49-F238E27FC236}">
                <a16:creationId xmlns:a16="http://schemas.microsoft.com/office/drawing/2014/main" id="{F3AC8B77-5672-ACE1-61F2-E83F0BF08C63}"/>
              </a:ext>
            </a:extLst>
          </p:cNvPr>
          <p:cNvCxnSpPr/>
          <p:nvPr/>
        </p:nvCxnSpPr>
        <p:spPr bwMode="auto">
          <a:xfrm flipV="1">
            <a:off x="7879370" y="655651"/>
            <a:ext cx="345642" cy="103456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Lige pilforbindelse 24">
            <a:extLst>
              <a:ext uri="{FF2B5EF4-FFF2-40B4-BE49-F238E27FC236}">
                <a16:creationId xmlns:a16="http://schemas.microsoft.com/office/drawing/2014/main" id="{01BEF7A2-59E8-DB14-D2D1-BA8CCD4F307C}"/>
              </a:ext>
            </a:extLst>
          </p:cNvPr>
          <p:cNvCxnSpPr/>
          <p:nvPr/>
        </p:nvCxnSpPr>
        <p:spPr bwMode="auto">
          <a:xfrm flipV="1">
            <a:off x="6966813" y="684902"/>
            <a:ext cx="345642" cy="103456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kstfelt 27">
                <a:extLst>
                  <a:ext uri="{FF2B5EF4-FFF2-40B4-BE49-F238E27FC236}">
                    <a16:creationId xmlns:a16="http://schemas.microsoft.com/office/drawing/2014/main" id="{1C384692-B6B1-AB36-E6AA-B7427A19267B}"/>
                  </a:ext>
                </a:extLst>
              </p:cNvPr>
              <p:cNvSpPr txBox="1"/>
              <p:nvPr/>
            </p:nvSpPr>
            <p:spPr>
              <a:xfrm>
                <a:off x="8171171" y="3137819"/>
                <a:ext cx="3887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US" sz="2400" b="1" dirty="0">
                  <a:latin typeface="+mn-lt"/>
                </a:endParaRPr>
              </a:p>
            </p:txBody>
          </p:sp>
        </mc:Choice>
        <mc:Fallback>
          <p:sp>
            <p:nvSpPr>
              <p:cNvPr id="28" name="Tekstfelt 27">
                <a:extLst>
                  <a:ext uri="{FF2B5EF4-FFF2-40B4-BE49-F238E27FC236}">
                    <a16:creationId xmlns:a16="http://schemas.microsoft.com/office/drawing/2014/main" id="{1C384692-B6B1-AB36-E6AA-B7427A192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171" y="3137819"/>
                <a:ext cx="388760" cy="369332"/>
              </a:xfrm>
              <a:prstGeom prst="rect">
                <a:avLst/>
              </a:prstGeom>
              <a:blipFill>
                <a:blip r:embed="rId6"/>
                <a:stretch>
                  <a:fillRect l="-15625" r="-15625" b="-10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Forbindelse: buet 44">
            <a:extLst>
              <a:ext uri="{FF2B5EF4-FFF2-40B4-BE49-F238E27FC236}">
                <a16:creationId xmlns:a16="http://schemas.microsoft.com/office/drawing/2014/main" id="{D49CE567-8AAD-C94F-B15F-94BD54DF53B8}"/>
              </a:ext>
            </a:extLst>
          </p:cNvPr>
          <p:cNvCxnSpPr/>
          <p:nvPr/>
        </p:nvCxnSpPr>
        <p:spPr bwMode="auto">
          <a:xfrm rot="5400000">
            <a:off x="7100202" y="2861460"/>
            <a:ext cx="1750219" cy="485099"/>
          </a:xfrm>
          <a:prstGeom prst="curvedConnector3">
            <a:avLst>
              <a:gd name="adj1" fmla="val 1044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Forbindelse: buet 52">
            <a:extLst>
              <a:ext uri="{FF2B5EF4-FFF2-40B4-BE49-F238E27FC236}">
                <a16:creationId xmlns:a16="http://schemas.microsoft.com/office/drawing/2014/main" id="{C7D37430-B304-FFFD-3E78-2964648209A2}"/>
              </a:ext>
            </a:extLst>
          </p:cNvPr>
          <p:cNvCxnSpPr/>
          <p:nvPr/>
        </p:nvCxnSpPr>
        <p:spPr bwMode="auto">
          <a:xfrm rot="5400000">
            <a:off x="7128225" y="2795341"/>
            <a:ext cx="1560144" cy="427261"/>
          </a:xfrm>
          <a:prstGeom prst="curvedConnector3">
            <a:avLst>
              <a:gd name="adj1" fmla="val 1036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Forbindelse: buet 59">
            <a:extLst>
              <a:ext uri="{FF2B5EF4-FFF2-40B4-BE49-F238E27FC236}">
                <a16:creationId xmlns:a16="http://schemas.microsoft.com/office/drawing/2014/main" id="{97C4572B-CD52-5266-39A8-EBF55BF7AA7A}"/>
              </a:ext>
            </a:extLst>
          </p:cNvPr>
          <p:cNvCxnSpPr/>
          <p:nvPr/>
        </p:nvCxnSpPr>
        <p:spPr bwMode="auto">
          <a:xfrm rot="5400000">
            <a:off x="7228778" y="2795166"/>
            <a:ext cx="1281837" cy="273867"/>
          </a:xfrm>
          <a:prstGeom prst="curvedConnector3">
            <a:avLst>
              <a:gd name="adj1" fmla="val 1031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Forbindelse: buet 82">
            <a:extLst>
              <a:ext uri="{FF2B5EF4-FFF2-40B4-BE49-F238E27FC236}">
                <a16:creationId xmlns:a16="http://schemas.microsoft.com/office/drawing/2014/main" id="{5866191E-0985-FED1-D990-D42685B09DF2}"/>
              </a:ext>
            </a:extLst>
          </p:cNvPr>
          <p:cNvCxnSpPr/>
          <p:nvPr/>
        </p:nvCxnSpPr>
        <p:spPr bwMode="auto">
          <a:xfrm flipV="1">
            <a:off x="8183545" y="1356891"/>
            <a:ext cx="745577" cy="620547"/>
          </a:xfrm>
          <a:prstGeom prst="curvedConnector3">
            <a:avLst>
              <a:gd name="adj1" fmla="val 1346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Forbindelse: buet 83">
            <a:extLst>
              <a:ext uri="{FF2B5EF4-FFF2-40B4-BE49-F238E27FC236}">
                <a16:creationId xmlns:a16="http://schemas.microsoft.com/office/drawing/2014/main" id="{72E98B01-7B4B-1FAA-B217-C6235859BB88}"/>
              </a:ext>
            </a:extLst>
          </p:cNvPr>
          <p:cNvCxnSpPr/>
          <p:nvPr/>
        </p:nvCxnSpPr>
        <p:spPr bwMode="auto">
          <a:xfrm>
            <a:off x="8378373" y="922438"/>
            <a:ext cx="2253337" cy="375356"/>
          </a:xfrm>
          <a:prstGeom prst="curvedConnector3">
            <a:avLst>
              <a:gd name="adj1" fmla="val 80651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Billede 6">
            <a:extLst>
              <a:ext uri="{FF2B5EF4-FFF2-40B4-BE49-F238E27FC236}">
                <a16:creationId xmlns:a16="http://schemas.microsoft.com/office/drawing/2014/main" id="{472302B2-5BE2-E068-0501-1239F295B82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2011" r="53738" b="14415"/>
          <a:stretch/>
        </p:blipFill>
        <p:spPr>
          <a:xfrm>
            <a:off x="1532967" y="5155220"/>
            <a:ext cx="6275023" cy="432048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B1D59A10-062A-1538-5D74-2DCB10017DEA}"/>
              </a:ext>
            </a:extLst>
          </p:cNvPr>
          <p:cNvSpPr/>
          <p:nvPr/>
        </p:nvSpPr>
        <p:spPr bwMode="auto">
          <a:xfrm>
            <a:off x="1485340" y="4990933"/>
            <a:ext cx="3024336" cy="760621"/>
          </a:xfrm>
          <a:prstGeom prst="rect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E7B86207-37D2-068A-62FE-299B4F825AE4}"/>
              </a:ext>
            </a:extLst>
          </p:cNvPr>
          <p:cNvSpPr txBox="1"/>
          <p:nvPr/>
        </p:nvSpPr>
        <p:spPr>
          <a:xfrm>
            <a:off x="1485340" y="5750644"/>
            <a:ext cx="230425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sz="2400" dirty="0">
                <a:latin typeface="+mn-lt"/>
              </a:rPr>
              <a:t>2 x 64 x Scalars</a:t>
            </a:r>
            <a:endParaRPr lang="da-DK" sz="2400" dirty="0" err="1">
              <a:latin typeface="+mn-lt"/>
            </a:endParaRPr>
          </a:p>
        </p:txBody>
      </p: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D212C0AF-011C-CE05-51E3-1FEA11CF1A8C}"/>
              </a:ext>
            </a:extLst>
          </p:cNvPr>
          <p:cNvCxnSpPr/>
          <p:nvPr/>
        </p:nvCxnSpPr>
        <p:spPr bwMode="auto">
          <a:xfrm flipV="1">
            <a:off x="2631690" y="4801265"/>
            <a:ext cx="4490" cy="413934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6696A90C-A633-1DDE-3AC6-709848B1A6A0}"/>
              </a:ext>
            </a:extLst>
          </p:cNvPr>
          <p:cNvCxnSpPr/>
          <p:nvPr/>
        </p:nvCxnSpPr>
        <p:spPr bwMode="auto">
          <a:xfrm flipV="1">
            <a:off x="4263766" y="4801265"/>
            <a:ext cx="4490" cy="413934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kstfelt 25">
            <a:extLst>
              <a:ext uri="{FF2B5EF4-FFF2-40B4-BE49-F238E27FC236}">
                <a16:creationId xmlns:a16="http://schemas.microsoft.com/office/drawing/2014/main" id="{BA7DA386-55C3-7C3D-501F-97FDA53AA031}"/>
              </a:ext>
            </a:extLst>
          </p:cNvPr>
          <p:cNvSpPr txBox="1"/>
          <p:nvPr/>
        </p:nvSpPr>
        <p:spPr>
          <a:xfrm>
            <a:off x="1990750" y="4406033"/>
            <a:ext cx="230425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sz="2400" dirty="0">
                <a:latin typeface="+mn-lt"/>
              </a:rPr>
              <a:t>Odd parity</a:t>
            </a:r>
            <a:endParaRPr lang="da-DK" sz="2400" dirty="0" err="1">
              <a:latin typeface="+mn-lt"/>
            </a:endParaRP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357BDFC6-8C07-6F73-87BA-B759A21E58C3}"/>
              </a:ext>
            </a:extLst>
          </p:cNvPr>
          <p:cNvSpPr txBox="1"/>
          <p:nvPr/>
        </p:nvSpPr>
        <p:spPr>
          <a:xfrm>
            <a:off x="3646934" y="4406033"/>
            <a:ext cx="230425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sz="2400" dirty="0">
                <a:latin typeface="+mn-lt"/>
              </a:rPr>
              <a:t>Even parity</a:t>
            </a:r>
            <a:endParaRPr lang="da-DK" sz="2400" dirty="0" err="1">
              <a:latin typeface="+mn-lt"/>
            </a:endParaRPr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8F394503-B2B0-AFBD-6AB8-521E9E22C00A}"/>
              </a:ext>
            </a:extLst>
          </p:cNvPr>
          <p:cNvSpPr/>
          <p:nvPr/>
        </p:nvSpPr>
        <p:spPr bwMode="auto">
          <a:xfrm>
            <a:off x="4865837" y="4998696"/>
            <a:ext cx="3024336" cy="760621"/>
          </a:xfrm>
          <a:prstGeom prst="rect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31" name="Lige pilforbindelse 30">
            <a:extLst>
              <a:ext uri="{FF2B5EF4-FFF2-40B4-BE49-F238E27FC236}">
                <a16:creationId xmlns:a16="http://schemas.microsoft.com/office/drawing/2014/main" id="{F3334777-B6B4-AE80-C0D1-E5A714A95797}"/>
              </a:ext>
            </a:extLst>
          </p:cNvPr>
          <p:cNvCxnSpPr/>
          <p:nvPr/>
        </p:nvCxnSpPr>
        <p:spPr bwMode="auto">
          <a:xfrm flipV="1">
            <a:off x="6012187" y="4809028"/>
            <a:ext cx="4490" cy="413934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Lige pilforbindelse 31">
            <a:extLst>
              <a:ext uri="{FF2B5EF4-FFF2-40B4-BE49-F238E27FC236}">
                <a16:creationId xmlns:a16="http://schemas.microsoft.com/office/drawing/2014/main" id="{4CB66926-FBC2-412F-3FE4-C0CBDE8519FC}"/>
              </a:ext>
            </a:extLst>
          </p:cNvPr>
          <p:cNvCxnSpPr/>
          <p:nvPr/>
        </p:nvCxnSpPr>
        <p:spPr bwMode="auto">
          <a:xfrm flipV="1">
            <a:off x="7644263" y="4809028"/>
            <a:ext cx="4490" cy="413934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kstfelt 32">
            <a:extLst>
              <a:ext uri="{FF2B5EF4-FFF2-40B4-BE49-F238E27FC236}">
                <a16:creationId xmlns:a16="http://schemas.microsoft.com/office/drawing/2014/main" id="{3968ED64-1AA0-C93A-D51F-99B9110FD147}"/>
              </a:ext>
            </a:extLst>
          </p:cNvPr>
          <p:cNvSpPr txBox="1"/>
          <p:nvPr/>
        </p:nvSpPr>
        <p:spPr>
          <a:xfrm>
            <a:off x="4865837" y="5759317"/>
            <a:ext cx="230425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sz="2400" dirty="0">
                <a:latin typeface="+mn-lt"/>
              </a:rPr>
              <a:t>2 x 64 x Vectors</a:t>
            </a:r>
            <a:endParaRPr lang="da-DK" sz="2400" dirty="0" err="1">
              <a:latin typeface="+mn-lt"/>
            </a:endParaRPr>
          </a:p>
        </p:txBody>
      </p:sp>
      <p:sp>
        <p:nvSpPr>
          <p:cNvPr id="34" name="Tekstfelt 33">
            <a:extLst>
              <a:ext uri="{FF2B5EF4-FFF2-40B4-BE49-F238E27FC236}">
                <a16:creationId xmlns:a16="http://schemas.microsoft.com/office/drawing/2014/main" id="{79AFD692-D31A-3F4E-3DCD-F80EAC2F98B3}"/>
              </a:ext>
            </a:extLst>
          </p:cNvPr>
          <p:cNvSpPr txBox="1"/>
          <p:nvPr/>
        </p:nvSpPr>
        <p:spPr>
          <a:xfrm>
            <a:off x="5735165" y="4413796"/>
            <a:ext cx="198467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sz="2400" dirty="0">
                <a:latin typeface="+mn-lt"/>
              </a:rPr>
              <a:t>Odd-</a:t>
            </a:r>
            <a:endParaRPr lang="da-DK" sz="2400" dirty="0" err="1">
              <a:latin typeface="+mn-lt"/>
            </a:endParaRPr>
          </a:p>
        </p:txBody>
      </p:sp>
      <p:sp>
        <p:nvSpPr>
          <p:cNvPr id="35" name="Tekstfelt 34">
            <a:extLst>
              <a:ext uri="{FF2B5EF4-FFF2-40B4-BE49-F238E27FC236}">
                <a16:creationId xmlns:a16="http://schemas.microsoft.com/office/drawing/2014/main" id="{19DD3B7A-73CB-4098-4DD3-702138AFA761}"/>
              </a:ext>
            </a:extLst>
          </p:cNvPr>
          <p:cNvSpPr txBox="1"/>
          <p:nvPr/>
        </p:nvSpPr>
        <p:spPr>
          <a:xfrm>
            <a:off x="7305051" y="4413796"/>
            <a:ext cx="208113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sz="2400" dirty="0">
                <a:latin typeface="+mn-lt"/>
              </a:rPr>
              <a:t>Even-</a:t>
            </a:r>
            <a:endParaRPr lang="da-DK" sz="2400" dirty="0" err="1">
              <a:latin typeface="+mn-lt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993534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lede 10">
            <a:extLst>
              <a:ext uri="{FF2B5EF4-FFF2-40B4-BE49-F238E27FC236}">
                <a16:creationId xmlns:a16="http://schemas.microsoft.com/office/drawing/2014/main" id="{8CFB8EBF-F078-6004-E532-594EB7499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6526" y="1156211"/>
            <a:ext cx="3020338" cy="4545578"/>
          </a:xfrm>
          <a:prstGeom prst="rect">
            <a:avLst/>
          </a:prstGeom>
        </p:spPr>
      </p:pic>
      <p:pic>
        <p:nvPicPr>
          <p:cNvPr id="30" name="Billede 29">
            <a:extLst>
              <a:ext uri="{FF2B5EF4-FFF2-40B4-BE49-F238E27FC236}">
                <a16:creationId xmlns:a16="http://schemas.microsoft.com/office/drawing/2014/main" id="{A7F218D9-91FE-D589-2FBA-699F7DE38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542" y="2378821"/>
            <a:ext cx="1831749" cy="1726071"/>
          </a:xfrm>
          <a:prstGeom prst="rect">
            <a:avLst/>
          </a:prstGeom>
        </p:spPr>
      </p:pic>
      <p:sp>
        <p:nvSpPr>
          <p:cNvPr id="74" name="Taleboble: rektangel 73">
            <a:extLst>
              <a:ext uri="{FF2B5EF4-FFF2-40B4-BE49-F238E27FC236}">
                <a16:creationId xmlns:a16="http://schemas.microsoft.com/office/drawing/2014/main" id="{6EF1137E-3179-6DEB-D51C-52D77B3E51FB}"/>
              </a:ext>
            </a:extLst>
          </p:cNvPr>
          <p:cNvSpPr/>
          <p:nvPr/>
        </p:nvSpPr>
        <p:spPr bwMode="auto">
          <a:xfrm>
            <a:off x="6116619" y="2444921"/>
            <a:ext cx="2513782" cy="1659971"/>
          </a:xfrm>
          <a:prstGeom prst="wedgeRectCallout">
            <a:avLst>
              <a:gd name="adj1" fmla="val 75524"/>
              <a:gd name="adj2" fmla="val -74691"/>
            </a:avLst>
          </a:prstGeom>
          <a:solidFill>
            <a:srgbClr val="04E7FF">
              <a:alpha val="15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2AA1A2F8-5ACA-4C54-BB52-D443EC003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46" y="426127"/>
            <a:ext cx="5040560" cy="972716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Input to </a:t>
            </a:r>
            <a:r>
              <a:rPr lang="en-US" dirty="0" err="1">
                <a:effectLst/>
                <a:latin typeface="Arial" panose="020B0604020202020204" pitchFamily="34" charset="0"/>
              </a:rPr>
              <a:t>NequIP</a:t>
            </a:r>
            <a:endParaRPr lang="da-DK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B99CA311-7A5E-48A9-A4E2-DE5BF82F6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82" y="1706328"/>
            <a:ext cx="5417260" cy="4545578"/>
          </a:xfrm>
        </p:spPr>
        <p:txBody>
          <a:bodyPr/>
          <a:lstStyle/>
          <a:p>
            <a:r>
              <a:rPr lang="en-US" b="1" dirty="0"/>
              <a:t>One hot encoding </a:t>
            </a:r>
            <a:r>
              <a:rPr lang="en-US" dirty="0"/>
              <a:t>(atomic species)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Trainable embedding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E.g., two different atoms like H and C will yield two </a:t>
            </a:r>
            <a:r>
              <a:rPr lang="en-US" b="1" dirty="0">
                <a:sym typeface="Wingdings" panose="05000000000000000000" pitchFamily="2" charset="2"/>
              </a:rPr>
              <a:t>different embeddings.</a:t>
            </a:r>
            <a:endParaRPr lang="da-DK" b="1" dirty="0"/>
          </a:p>
          <a:p>
            <a:endParaRPr lang="da-DK" dirty="0"/>
          </a:p>
          <a:p>
            <a:r>
              <a:rPr lang="da-DK" dirty="0"/>
              <a:t>The nummer and types of elements in the </a:t>
            </a:r>
            <a:r>
              <a:rPr lang="en-US" dirty="0">
                <a:sym typeface="Wingdings" panose="05000000000000000000" pitchFamily="2" charset="2"/>
              </a:rPr>
              <a:t>embedding</a:t>
            </a:r>
            <a:r>
              <a:rPr lang="da-DK" dirty="0"/>
              <a:t> is a </a:t>
            </a:r>
            <a:r>
              <a:rPr lang="da-DK" b="1" dirty="0" err="1"/>
              <a:t>hyperparameter</a:t>
            </a:r>
            <a:r>
              <a:rPr lang="da-DK" dirty="0"/>
              <a:t>. </a:t>
            </a:r>
          </a:p>
          <a:p>
            <a:endParaRPr lang="da-DK" dirty="0"/>
          </a:p>
          <a:p>
            <a:r>
              <a:rPr lang="en-US" dirty="0"/>
              <a:t>Example</a:t>
            </a:r>
            <a:r>
              <a:rPr lang="da-DK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14</a:t>
            </a:fld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B327C22-A472-5585-AEA0-D9CA8EBFB366}"/>
              </a:ext>
            </a:extLst>
          </p:cNvPr>
          <p:cNvSpPr/>
          <p:nvPr/>
        </p:nvSpPr>
        <p:spPr bwMode="auto">
          <a:xfrm>
            <a:off x="7031417" y="148638"/>
            <a:ext cx="504056" cy="502920"/>
          </a:xfrm>
          <a:prstGeom prst="ellipse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56965FF-0ADA-23C6-6CF9-1306071F3E4C}"/>
              </a:ext>
            </a:extLst>
          </p:cNvPr>
          <p:cNvSpPr/>
          <p:nvPr/>
        </p:nvSpPr>
        <p:spPr bwMode="auto">
          <a:xfrm>
            <a:off x="7679489" y="1725978"/>
            <a:ext cx="504056" cy="502920"/>
          </a:xfrm>
          <a:prstGeom prst="ellipse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AC87654-574A-834F-26B0-B936950DADED}"/>
              </a:ext>
            </a:extLst>
          </p:cNvPr>
          <p:cNvSpPr/>
          <p:nvPr/>
        </p:nvSpPr>
        <p:spPr bwMode="auto">
          <a:xfrm>
            <a:off x="6462757" y="1725978"/>
            <a:ext cx="504056" cy="502920"/>
          </a:xfrm>
          <a:prstGeom prst="ellipse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A0954EF-0399-282A-B218-CF9EE68071E6}"/>
              </a:ext>
            </a:extLst>
          </p:cNvPr>
          <p:cNvSpPr/>
          <p:nvPr/>
        </p:nvSpPr>
        <p:spPr bwMode="auto">
          <a:xfrm>
            <a:off x="8126345" y="177776"/>
            <a:ext cx="504056" cy="502920"/>
          </a:xfrm>
          <a:prstGeom prst="ellipse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68EB0157-5A5D-C7A2-39AE-DAD6897BFFBA}"/>
              </a:ext>
            </a:extLst>
          </p:cNvPr>
          <p:cNvCxnSpPr/>
          <p:nvPr/>
        </p:nvCxnSpPr>
        <p:spPr bwMode="auto">
          <a:xfrm flipV="1">
            <a:off x="6959409" y="684902"/>
            <a:ext cx="345642" cy="103456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Lige pilforbindelse 17">
            <a:extLst>
              <a:ext uri="{FF2B5EF4-FFF2-40B4-BE49-F238E27FC236}">
                <a16:creationId xmlns:a16="http://schemas.microsoft.com/office/drawing/2014/main" id="{46E4AF3B-F9BF-ADEB-FE4B-795D6047A50B}"/>
              </a:ext>
            </a:extLst>
          </p:cNvPr>
          <p:cNvCxnSpPr/>
          <p:nvPr/>
        </p:nvCxnSpPr>
        <p:spPr bwMode="auto">
          <a:xfrm>
            <a:off x="7002817" y="2125062"/>
            <a:ext cx="676672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" name="Lige pilforbindelse 1">
            <a:extLst>
              <a:ext uri="{FF2B5EF4-FFF2-40B4-BE49-F238E27FC236}">
                <a16:creationId xmlns:a16="http://schemas.microsoft.com/office/drawing/2014/main" id="{CB14E5B4-22DB-2D52-3241-F17C36AFA5B0}"/>
              </a:ext>
            </a:extLst>
          </p:cNvPr>
          <p:cNvCxnSpPr/>
          <p:nvPr/>
        </p:nvCxnSpPr>
        <p:spPr bwMode="auto">
          <a:xfrm>
            <a:off x="6966813" y="1909038"/>
            <a:ext cx="676672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3D1E96CF-1224-845B-167E-6B216F0F59F0}"/>
              </a:ext>
            </a:extLst>
          </p:cNvPr>
          <p:cNvCxnSpPr/>
          <p:nvPr/>
        </p:nvCxnSpPr>
        <p:spPr bwMode="auto">
          <a:xfrm>
            <a:off x="7607481" y="526953"/>
            <a:ext cx="432048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78C2F6B1-3ABA-444A-B01B-440C13CBC558}"/>
              </a:ext>
            </a:extLst>
          </p:cNvPr>
          <p:cNvCxnSpPr/>
          <p:nvPr/>
        </p:nvCxnSpPr>
        <p:spPr bwMode="auto">
          <a:xfrm>
            <a:off x="7607481" y="324862"/>
            <a:ext cx="432048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Lige pilforbindelse 18">
            <a:extLst>
              <a:ext uri="{FF2B5EF4-FFF2-40B4-BE49-F238E27FC236}">
                <a16:creationId xmlns:a16="http://schemas.microsoft.com/office/drawing/2014/main" id="{1779F3CC-0817-E931-E09D-7D04C0C0C383}"/>
              </a:ext>
            </a:extLst>
          </p:cNvPr>
          <p:cNvCxnSpPr/>
          <p:nvPr/>
        </p:nvCxnSpPr>
        <p:spPr bwMode="auto">
          <a:xfrm flipV="1">
            <a:off x="6691238" y="609181"/>
            <a:ext cx="345642" cy="103456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082C4604-BAEC-8E4B-0D02-44CB83DAD144}"/>
              </a:ext>
            </a:extLst>
          </p:cNvPr>
          <p:cNvCxnSpPr/>
          <p:nvPr/>
        </p:nvCxnSpPr>
        <p:spPr bwMode="auto">
          <a:xfrm flipV="1">
            <a:off x="8125935" y="684902"/>
            <a:ext cx="345642" cy="103456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Lige pilforbindelse 22">
            <a:extLst>
              <a:ext uri="{FF2B5EF4-FFF2-40B4-BE49-F238E27FC236}">
                <a16:creationId xmlns:a16="http://schemas.microsoft.com/office/drawing/2014/main" id="{F3AC8B77-5672-ACE1-61F2-E83F0BF08C63}"/>
              </a:ext>
            </a:extLst>
          </p:cNvPr>
          <p:cNvCxnSpPr/>
          <p:nvPr/>
        </p:nvCxnSpPr>
        <p:spPr bwMode="auto">
          <a:xfrm flipV="1">
            <a:off x="7879370" y="655651"/>
            <a:ext cx="345642" cy="103456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Lige pilforbindelse 24">
            <a:extLst>
              <a:ext uri="{FF2B5EF4-FFF2-40B4-BE49-F238E27FC236}">
                <a16:creationId xmlns:a16="http://schemas.microsoft.com/office/drawing/2014/main" id="{01BEF7A2-59E8-DB14-D2D1-BA8CCD4F307C}"/>
              </a:ext>
            </a:extLst>
          </p:cNvPr>
          <p:cNvCxnSpPr/>
          <p:nvPr/>
        </p:nvCxnSpPr>
        <p:spPr bwMode="auto">
          <a:xfrm flipV="1">
            <a:off x="6966813" y="684902"/>
            <a:ext cx="345642" cy="103456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kstfelt 27">
                <a:extLst>
                  <a:ext uri="{FF2B5EF4-FFF2-40B4-BE49-F238E27FC236}">
                    <a16:creationId xmlns:a16="http://schemas.microsoft.com/office/drawing/2014/main" id="{1C384692-B6B1-AB36-E6AA-B7427A19267B}"/>
                  </a:ext>
                </a:extLst>
              </p:cNvPr>
              <p:cNvSpPr txBox="1"/>
              <p:nvPr/>
            </p:nvSpPr>
            <p:spPr>
              <a:xfrm>
                <a:off x="8171171" y="3137819"/>
                <a:ext cx="3887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US" sz="2400" b="1" dirty="0">
                  <a:latin typeface="+mn-lt"/>
                </a:endParaRPr>
              </a:p>
            </p:txBody>
          </p:sp>
        </mc:Choice>
        <mc:Fallback>
          <p:sp>
            <p:nvSpPr>
              <p:cNvPr id="28" name="Tekstfelt 27">
                <a:extLst>
                  <a:ext uri="{FF2B5EF4-FFF2-40B4-BE49-F238E27FC236}">
                    <a16:creationId xmlns:a16="http://schemas.microsoft.com/office/drawing/2014/main" id="{1C384692-B6B1-AB36-E6AA-B7427A192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171" y="3137819"/>
                <a:ext cx="388760" cy="369332"/>
              </a:xfrm>
              <a:prstGeom prst="rect">
                <a:avLst/>
              </a:prstGeom>
              <a:blipFill>
                <a:blip r:embed="rId6"/>
                <a:stretch>
                  <a:fillRect l="-15625" r="-15625" b="-10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Forbindelse: buet 44">
            <a:extLst>
              <a:ext uri="{FF2B5EF4-FFF2-40B4-BE49-F238E27FC236}">
                <a16:creationId xmlns:a16="http://schemas.microsoft.com/office/drawing/2014/main" id="{D49CE567-8AAD-C94F-B15F-94BD54DF53B8}"/>
              </a:ext>
            </a:extLst>
          </p:cNvPr>
          <p:cNvCxnSpPr/>
          <p:nvPr/>
        </p:nvCxnSpPr>
        <p:spPr bwMode="auto">
          <a:xfrm rot="5400000">
            <a:off x="7100202" y="2861460"/>
            <a:ext cx="1750219" cy="485099"/>
          </a:xfrm>
          <a:prstGeom prst="curvedConnector3">
            <a:avLst>
              <a:gd name="adj1" fmla="val 1044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Forbindelse: buet 52">
            <a:extLst>
              <a:ext uri="{FF2B5EF4-FFF2-40B4-BE49-F238E27FC236}">
                <a16:creationId xmlns:a16="http://schemas.microsoft.com/office/drawing/2014/main" id="{C7D37430-B304-FFFD-3E78-2964648209A2}"/>
              </a:ext>
            </a:extLst>
          </p:cNvPr>
          <p:cNvCxnSpPr/>
          <p:nvPr/>
        </p:nvCxnSpPr>
        <p:spPr bwMode="auto">
          <a:xfrm rot="5400000">
            <a:off x="7128225" y="2795341"/>
            <a:ext cx="1560144" cy="427261"/>
          </a:xfrm>
          <a:prstGeom prst="curvedConnector3">
            <a:avLst>
              <a:gd name="adj1" fmla="val 1036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Forbindelse: buet 59">
            <a:extLst>
              <a:ext uri="{FF2B5EF4-FFF2-40B4-BE49-F238E27FC236}">
                <a16:creationId xmlns:a16="http://schemas.microsoft.com/office/drawing/2014/main" id="{97C4572B-CD52-5266-39A8-EBF55BF7AA7A}"/>
              </a:ext>
            </a:extLst>
          </p:cNvPr>
          <p:cNvCxnSpPr/>
          <p:nvPr/>
        </p:nvCxnSpPr>
        <p:spPr bwMode="auto">
          <a:xfrm rot="5400000">
            <a:off x="7228778" y="2795166"/>
            <a:ext cx="1281837" cy="273867"/>
          </a:xfrm>
          <a:prstGeom prst="curvedConnector3">
            <a:avLst>
              <a:gd name="adj1" fmla="val 1031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Forbindelse: buet 82">
            <a:extLst>
              <a:ext uri="{FF2B5EF4-FFF2-40B4-BE49-F238E27FC236}">
                <a16:creationId xmlns:a16="http://schemas.microsoft.com/office/drawing/2014/main" id="{5866191E-0985-FED1-D990-D42685B09DF2}"/>
              </a:ext>
            </a:extLst>
          </p:cNvPr>
          <p:cNvCxnSpPr/>
          <p:nvPr/>
        </p:nvCxnSpPr>
        <p:spPr bwMode="auto">
          <a:xfrm flipV="1">
            <a:off x="8183545" y="1356891"/>
            <a:ext cx="745577" cy="620547"/>
          </a:xfrm>
          <a:prstGeom prst="curvedConnector3">
            <a:avLst>
              <a:gd name="adj1" fmla="val 1346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Forbindelse: buet 83">
            <a:extLst>
              <a:ext uri="{FF2B5EF4-FFF2-40B4-BE49-F238E27FC236}">
                <a16:creationId xmlns:a16="http://schemas.microsoft.com/office/drawing/2014/main" id="{72E98B01-7B4B-1FAA-B217-C6235859BB88}"/>
              </a:ext>
            </a:extLst>
          </p:cNvPr>
          <p:cNvCxnSpPr/>
          <p:nvPr/>
        </p:nvCxnSpPr>
        <p:spPr bwMode="auto">
          <a:xfrm>
            <a:off x="8378373" y="922438"/>
            <a:ext cx="2253337" cy="375356"/>
          </a:xfrm>
          <a:prstGeom prst="curvedConnector3">
            <a:avLst>
              <a:gd name="adj1" fmla="val 80651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Billede 6">
            <a:extLst>
              <a:ext uri="{FF2B5EF4-FFF2-40B4-BE49-F238E27FC236}">
                <a16:creationId xmlns:a16="http://schemas.microsoft.com/office/drawing/2014/main" id="{472302B2-5BE2-E068-0501-1239F295B82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2011" r="53738" b="14415"/>
          <a:stretch/>
        </p:blipFill>
        <p:spPr>
          <a:xfrm>
            <a:off x="1532967" y="5155220"/>
            <a:ext cx="6275023" cy="432048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B1D59A10-062A-1538-5D74-2DCB10017DEA}"/>
              </a:ext>
            </a:extLst>
          </p:cNvPr>
          <p:cNvSpPr/>
          <p:nvPr/>
        </p:nvSpPr>
        <p:spPr bwMode="auto">
          <a:xfrm>
            <a:off x="1485340" y="4990933"/>
            <a:ext cx="3024336" cy="760621"/>
          </a:xfrm>
          <a:prstGeom prst="rect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E7B86207-37D2-068A-62FE-299B4F825AE4}"/>
              </a:ext>
            </a:extLst>
          </p:cNvPr>
          <p:cNvSpPr txBox="1"/>
          <p:nvPr/>
        </p:nvSpPr>
        <p:spPr>
          <a:xfrm>
            <a:off x="1485340" y="5750644"/>
            <a:ext cx="230425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sz="2400" dirty="0">
                <a:latin typeface="+mn-lt"/>
              </a:rPr>
              <a:t>2 x 64 x Scalars</a:t>
            </a:r>
            <a:endParaRPr lang="da-DK" sz="2400" dirty="0" err="1">
              <a:latin typeface="+mn-lt"/>
            </a:endParaRPr>
          </a:p>
        </p:txBody>
      </p: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D212C0AF-011C-CE05-51E3-1FEA11CF1A8C}"/>
              </a:ext>
            </a:extLst>
          </p:cNvPr>
          <p:cNvCxnSpPr/>
          <p:nvPr/>
        </p:nvCxnSpPr>
        <p:spPr bwMode="auto">
          <a:xfrm flipV="1">
            <a:off x="2631690" y="4801265"/>
            <a:ext cx="4490" cy="413934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6696A90C-A633-1DDE-3AC6-709848B1A6A0}"/>
              </a:ext>
            </a:extLst>
          </p:cNvPr>
          <p:cNvCxnSpPr/>
          <p:nvPr/>
        </p:nvCxnSpPr>
        <p:spPr bwMode="auto">
          <a:xfrm flipV="1">
            <a:off x="4263766" y="4801265"/>
            <a:ext cx="4490" cy="413934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ektangel 28">
            <a:extLst>
              <a:ext uri="{FF2B5EF4-FFF2-40B4-BE49-F238E27FC236}">
                <a16:creationId xmlns:a16="http://schemas.microsoft.com/office/drawing/2014/main" id="{8F394503-B2B0-AFBD-6AB8-521E9E22C00A}"/>
              </a:ext>
            </a:extLst>
          </p:cNvPr>
          <p:cNvSpPr/>
          <p:nvPr/>
        </p:nvSpPr>
        <p:spPr bwMode="auto">
          <a:xfrm>
            <a:off x="4865837" y="4998696"/>
            <a:ext cx="3024336" cy="760621"/>
          </a:xfrm>
          <a:prstGeom prst="rect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31" name="Lige pilforbindelse 30">
            <a:extLst>
              <a:ext uri="{FF2B5EF4-FFF2-40B4-BE49-F238E27FC236}">
                <a16:creationId xmlns:a16="http://schemas.microsoft.com/office/drawing/2014/main" id="{F3334777-B6B4-AE80-C0D1-E5A714A95797}"/>
              </a:ext>
            </a:extLst>
          </p:cNvPr>
          <p:cNvCxnSpPr/>
          <p:nvPr/>
        </p:nvCxnSpPr>
        <p:spPr bwMode="auto">
          <a:xfrm flipV="1">
            <a:off x="6012187" y="4809028"/>
            <a:ext cx="4490" cy="413934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Lige pilforbindelse 31">
            <a:extLst>
              <a:ext uri="{FF2B5EF4-FFF2-40B4-BE49-F238E27FC236}">
                <a16:creationId xmlns:a16="http://schemas.microsoft.com/office/drawing/2014/main" id="{4CB66926-FBC2-412F-3FE4-C0CBDE8519FC}"/>
              </a:ext>
            </a:extLst>
          </p:cNvPr>
          <p:cNvCxnSpPr/>
          <p:nvPr/>
        </p:nvCxnSpPr>
        <p:spPr bwMode="auto">
          <a:xfrm flipV="1">
            <a:off x="7644263" y="4809028"/>
            <a:ext cx="4490" cy="413934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kstfelt 32">
            <a:extLst>
              <a:ext uri="{FF2B5EF4-FFF2-40B4-BE49-F238E27FC236}">
                <a16:creationId xmlns:a16="http://schemas.microsoft.com/office/drawing/2014/main" id="{3968ED64-1AA0-C93A-D51F-99B9110FD147}"/>
              </a:ext>
            </a:extLst>
          </p:cNvPr>
          <p:cNvSpPr txBox="1"/>
          <p:nvPr/>
        </p:nvSpPr>
        <p:spPr>
          <a:xfrm>
            <a:off x="4865837" y="5759317"/>
            <a:ext cx="230425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sz="2400" dirty="0">
                <a:latin typeface="+mn-lt"/>
              </a:rPr>
              <a:t>2 x 64 x Vectors</a:t>
            </a:r>
            <a:endParaRPr lang="da-DK" sz="2400" dirty="0" err="1">
              <a:latin typeface="+mn-lt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AA1DF99-1EB3-0C77-537D-9E07CC0A0CCC}"/>
              </a:ext>
            </a:extLst>
          </p:cNvPr>
          <p:cNvSpPr/>
          <p:nvPr/>
        </p:nvSpPr>
        <p:spPr bwMode="auto">
          <a:xfrm>
            <a:off x="9119541" y="2228898"/>
            <a:ext cx="1669069" cy="480022"/>
          </a:xfrm>
          <a:prstGeom prst="ellipse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A66007A6-8347-4755-AA1E-1D9837CD4118}"/>
              </a:ext>
            </a:extLst>
          </p:cNvPr>
          <p:cNvSpPr txBox="1"/>
          <p:nvPr/>
        </p:nvSpPr>
        <p:spPr>
          <a:xfrm>
            <a:off x="1990750" y="4406033"/>
            <a:ext cx="230425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sz="2400" dirty="0">
                <a:latin typeface="+mn-lt"/>
              </a:rPr>
              <a:t>Odd parity</a:t>
            </a:r>
            <a:endParaRPr lang="da-DK" sz="2400" dirty="0">
              <a:latin typeface="+mn-lt"/>
            </a:endParaRPr>
          </a:p>
        </p:txBody>
      </p:sp>
      <p:sp>
        <p:nvSpPr>
          <p:cNvPr id="36" name="Tekstfelt 35">
            <a:extLst>
              <a:ext uri="{FF2B5EF4-FFF2-40B4-BE49-F238E27FC236}">
                <a16:creationId xmlns:a16="http://schemas.microsoft.com/office/drawing/2014/main" id="{068FE889-8727-69DB-C254-DE60E5A895B4}"/>
              </a:ext>
            </a:extLst>
          </p:cNvPr>
          <p:cNvSpPr txBox="1"/>
          <p:nvPr/>
        </p:nvSpPr>
        <p:spPr>
          <a:xfrm>
            <a:off x="3646934" y="4406033"/>
            <a:ext cx="230425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sz="2400" dirty="0">
                <a:latin typeface="+mn-lt"/>
              </a:rPr>
              <a:t>Even parity</a:t>
            </a:r>
            <a:endParaRPr lang="da-DK" sz="2400" dirty="0">
              <a:latin typeface="+mn-lt"/>
            </a:endParaRPr>
          </a:p>
        </p:txBody>
      </p:sp>
      <p:sp>
        <p:nvSpPr>
          <p:cNvPr id="37" name="Tekstfelt 36">
            <a:extLst>
              <a:ext uri="{FF2B5EF4-FFF2-40B4-BE49-F238E27FC236}">
                <a16:creationId xmlns:a16="http://schemas.microsoft.com/office/drawing/2014/main" id="{55C1E10E-3E19-0A3C-7FE4-AE21EB412AAF}"/>
              </a:ext>
            </a:extLst>
          </p:cNvPr>
          <p:cNvSpPr txBox="1"/>
          <p:nvPr/>
        </p:nvSpPr>
        <p:spPr>
          <a:xfrm>
            <a:off x="5735165" y="4413796"/>
            <a:ext cx="198467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sz="2400" dirty="0">
                <a:latin typeface="+mn-lt"/>
              </a:rPr>
              <a:t>Odd-</a:t>
            </a:r>
            <a:endParaRPr lang="da-DK" sz="2400" dirty="0">
              <a:latin typeface="+mn-lt"/>
            </a:endParaRPr>
          </a:p>
        </p:txBody>
      </p:sp>
      <p:sp>
        <p:nvSpPr>
          <p:cNvPr id="38" name="Tekstfelt 37">
            <a:extLst>
              <a:ext uri="{FF2B5EF4-FFF2-40B4-BE49-F238E27FC236}">
                <a16:creationId xmlns:a16="http://schemas.microsoft.com/office/drawing/2014/main" id="{B0F2E146-9BBB-AD97-88C3-C4CF120BE691}"/>
              </a:ext>
            </a:extLst>
          </p:cNvPr>
          <p:cNvSpPr txBox="1"/>
          <p:nvPr/>
        </p:nvSpPr>
        <p:spPr>
          <a:xfrm>
            <a:off x="7305051" y="4413796"/>
            <a:ext cx="208113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sz="2400" dirty="0">
                <a:latin typeface="+mn-lt"/>
              </a:rPr>
              <a:t>Even-</a:t>
            </a:r>
            <a:endParaRPr lang="da-DK" sz="2400" dirty="0">
              <a:latin typeface="+mn-lt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561646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15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6C70B75E-22AE-62B9-6C44-86612D220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598" y="332656"/>
            <a:ext cx="5880654" cy="5184576"/>
          </a:xfrm>
          <a:prstGeom prst="rect">
            <a:avLst/>
          </a:prstGeom>
        </p:spPr>
      </p:pic>
      <p:sp>
        <p:nvSpPr>
          <p:cNvPr id="16" name="Title 19">
            <a:extLst>
              <a:ext uri="{FF2B5EF4-FFF2-40B4-BE49-F238E27FC236}">
                <a16:creationId xmlns:a16="http://schemas.microsoft.com/office/drawing/2014/main" id="{2E585075-23E4-1E06-A7DA-72ED53BA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46" y="426127"/>
            <a:ext cx="5040560" cy="972716"/>
          </a:xfrm>
        </p:spPr>
        <p:txBody>
          <a:bodyPr/>
          <a:lstStyle/>
          <a:p>
            <a:r>
              <a:rPr lang="en-US" dirty="0"/>
              <a:t>Interaction Block</a:t>
            </a:r>
            <a:endParaRPr lang="da-DK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488349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16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6C70B75E-22AE-62B9-6C44-86612D220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598" y="332656"/>
            <a:ext cx="5880654" cy="5184576"/>
          </a:xfrm>
          <a:prstGeom prst="rect">
            <a:avLst/>
          </a:prstGeom>
        </p:spPr>
      </p:pic>
      <p:sp>
        <p:nvSpPr>
          <p:cNvPr id="16" name="Title 19">
            <a:extLst>
              <a:ext uri="{FF2B5EF4-FFF2-40B4-BE49-F238E27FC236}">
                <a16:creationId xmlns:a16="http://schemas.microsoft.com/office/drawing/2014/main" id="{2E585075-23E4-1E06-A7DA-72ED53BA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46" y="426127"/>
            <a:ext cx="5040560" cy="972716"/>
          </a:xfrm>
        </p:spPr>
        <p:txBody>
          <a:bodyPr/>
          <a:lstStyle/>
          <a:p>
            <a:r>
              <a:rPr lang="en-US" dirty="0"/>
              <a:t>Interaction Block</a:t>
            </a:r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20">
                <a:extLst>
                  <a:ext uri="{FF2B5EF4-FFF2-40B4-BE49-F238E27FC236}">
                    <a16:creationId xmlns:a16="http://schemas.microsoft.com/office/drawing/2014/main" id="{D307E33C-BFB8-C19D-7255-85C6FCAE82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582" y="1706328"/>
                <a:ext cx="5417260" cy="4545578"/>
              </a:xfrm>
            </p:spPr>
            <p:txBody>
              <a:bodyPr/>
              <a:lstStyle/>
              <a:p>
                <a:r>
                  <a:rPr lang="en-US" b="1" dirty="0"/>
                  <a:t>Self-Interaction: </a:t>
                </a:r>
                <a:r>
                  <a:rPr lang="en-US" dirty="0"/>
                  <a:t>Mixes together features with the same rotation order and parity pair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) are mixed by linear atoms-wise self-interaction layers</a:t>
                </a:r>
                <a:r>
                  <a:rPr lang="da-DK" dirty="0"/>
                  <a:t>:</a:t>
                </a:r>
                <a:endParaRPr lang="da-DK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is the iteration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the atom index. </a:t>
                </a:r>
              </a:p>
            </p:txBody>
          </p:sp>
        </mc:Choice>
        <mc:Fallback>
          <p:sp>
            <p:nvSpPr>
              <p:cNvPr id="24" name="Content Placeholder 20">
                <a:extLst>
                  <a:ext uri="{FF2B5EF4-FFF2-40B4-BE49-F238E27FC236}">
                    <a16:creationId xmlns:a16="http://schemas.microsoft.com/office/drawing/2014/main" id="{D307E33C-BFB8-C19D-7255-85C6FCAE82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582" y="1706328"/>
                <a:ext cx="5417260" cy="4545578"/>
              </a:xfrm>
              <a:blipFill>
                <a:blip r:embed="rId5"/>
                <a:stretch>
                  <a:fillRect l="-2703" t="-174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Billede 28">
            <a:extLst>
              <a:ext uri="{FF2B5EF4-FFF2-40B4-BE49-F238E27FC236}">
                <a16:creationId xmlns:a16="http://schemas.microsoft.com/office/drawing/2014/main" id="{093C154F-9EF5-F084-5204-9C786B0B7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750" y="2636912"/>
            <a:ext cx="2114845" cy="447737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468758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17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6C70B75E-22AE-62B9-6C44-86612D220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598" y="332656"/>
            <a:ext cx="5880654" cy="5184576"/>
          </a:xfrm>
          <a:prstGeom prst="rect">
            <a:avLst/>
          </a:prstGeom>
        </p:spPr>
      </p:pic>
      <p:sp>
        <p:nvSpPr>
          <p:cNvPr id="16" name="Title 19">
            <a:extLst>
              <a:ext uri="{FF2B5EF4-FFF2-40B4-BE49-F238E27FC236}">
                <a16:creationId xmlns:a16="http://schemas.microsoft.com/office/drawing/2014/main" id="{2E585075-23E4-1E06-A7DA-72ED53BA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46" y="426127"/>
            <a:ext cx="5040560" cy="972716"/>
          </a:xfrm>
        </p:spPr>
        <p:txBody>
          <a:bodyPr/>
          <a:lstStyle/>
          <a:p>
            <a:r>
              <a:rPr lang="en-US" dirty="0"/>
              <a:t>Interaction Block</a:t>
            </a:r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20">
                <a:extLst>
                  <a:ext uri="{FF2B5EF4-FFF2-40B4-BE49-F238E27FC236}">
                    <a16:creationId xmlns:a16="http://schemas.microsoft.com/office/drawing/2014/main" id="{D307E33C-BFB8-C19D-7255-85C6FCAE82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582" y="1706328"/>
                <a:ext cx="5417260" cy="4545578"/>
              </a:xfrm>
            </p:spPr>
            <p:txBody>
              <a:bodyPr/>
              <a:lstStyle/>
              <a:p>
                <a:r>
                  <a:rPr lang="en-US" b="1" dirty="0"/>
                  <a:t>Self-Interaction: </a:t>
                </a:r>
                <a:r>
                  <a:rPr lang="en-US" dirty="0"/>
                  <a:t>Mixes together features with the same rotation order and parity pair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) are mixed by linear atoms-wise self-interaction layers</a:t>
                </a:r>
                <a:r>
                  <a:rPr lang="da-DK" dirty="0"/>
                  <a:t>:</a:t>
                </a:r>
                <a:endParaRPr lang="da-DK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is the iteration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the atom index. </a:t>
                </a:r>
              </a:p>
            </p:txBody>
          </p:sp>
        </mc:Choice>
        <mc:Fallback>
          <p:sp>
            <p:nvSpPr>
              <p:cNvPr id="24" name="Content Placeholder 20">
                <a:extLst>
                  <a:ext uri="{FF2B5EF4-FFF2-40B4-BE49-F238E27FC236}">
                    <a16:creationId xmlns:a16="http://schemas.microsoft.com/office/drawing/2014/main" id="{D307E33C-BFB8-C19D-7255-85C6FCAE82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582" y="1706328"/>
                <a:ext cx="5417260" cy="4545578"/>
              </a:xfrm>
              <a:blipFill>
                <a:blip r:embed="rId5"/>
                <a:stretch>
                  <a:fillRect l="-2703" t="-174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Billede 28">
            <a:extLst>
              <a:ext uri="{FF2B5EF4-FFF2-40B4-BE49-F238E27FC236}">
                <a16:creationId xmlns:a16="http://schemas.microsoft.com/office/drawing/2014/main" id="{093C154F-9EF5-F084-5204-9C786B0B7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750" y="2636912"/>
            <a:ext cx="2114845" cy="447737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99117325-5C17-9F6A-1CB2-1409303B6D20}"/>
              </a:ext>
            </a:extLst>
          </p:cNvPr>
          <p:cNvSpPr/>
          <p:nvPr/>
        </p:nvSpPr>
        <p:spPr bwMode="auto">
          <a:xfrm>
            <a:off x="9394689" y="2084882"/>
            <a:ext cx="1669069" cy="480022"/>
          </a:xfrm>
          <a:prstGeom prst="ellipse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46461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18</a:t>
            </a:fld>
            <a:endParaRPr lang="da-DK" dirty="0"/>
          </a:p>
        </p:txBody>
      </p:sp>
      <p:sp>
        <p:nvSpPr>
          <p:cNvPr id="16" name="Title 19">
            <a:extLst>
              <a:ext uri="{FF2B5EF4-FFF2-40B4-BE49-F238E27FC236}">
                <a16:creationId xmlns:a16="http://schemas.microsoft.com/office/drawing/2014/main" id="{2E585075-23E4-1E06-A7DA-72ED53BA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46" y="426127"/>
            <a:ext cx="5040560" cy="972716"/>
          </a:xfrm>
        </p:spPr>
        <p:txBody>
          <a:bodyPr/>
          <a:lstStyle/>
          <a:p>
            <a:r>
              <a:rPr lang="en-US" dirty="0"/>
              <a:t>Convolution </a:t>
            </a:r>
            <a:endParaRPr lang="da-DK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9FC4DC14-386B-7581-9101-37FDB042A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010" y="423823"/>
            <a:ext cx="4753638" cy="5191850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C1C04461-9DFA-D500-AD46-08EDB5582E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1" y="1700808"/>
            <a:ext cx="6087325" cy="657317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66D5DDC9-98B1-69B4-2987-132C0AE4D3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7664" y="1805597"/>
            <a:ext cx="1333686" cy="447737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311679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19</a:t>
            </a:fld>
            <a:endParaRPr lang="da-DK" dirty="0"/>
          </a:p>
        </p:txBody>
      </p:sp>
      <p:sp>
        <p:nvSpPr>
          <p:cNvPr id="16" name="Title 19">
            <a:extLst>
              <a:ext uri="{FF2B5EF4-FFF2-40B4-BE49-F238E27FC236}">
                <a16:creationId xmlns:a16="http://schemas.microsoft.com/office/drawing/2014/main" id="{2E585075-23E4-1E06-A7DA-72ED53BA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46" y="426127"/>
            <a:ext cx="5040560" cy="972716"/>
          </a:xfrm>
        </p:spPr>
        <p:txBody>
          <a:bodyPr/>
          <a:lstStyle/>
          <a:p>
            <a:r>
              <a:rPr lang="en-US" dirty="0"/>
              <a:t>Convolution </a:t>
            </a:r>
            <a:endParaRPr lang="da-DK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9FC4DC14-386B-7581-9101-37FDB042A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5577" y="423822"/>
            <a:ext cx="4753638" cy="5191850"/>
          </a:xfrm>
          <a:prstGeom prst="rect">
            <a:avLst/>
          </a:prstGeom>
        </p:spPr>
      </p:pic>
      <p:sp>
        <p:nvSpPr>
          <p:cNvPr id="13" name="Rektangel 12">
            <a:extLst>
              <a:ext uri="{FF2B5EF4-FFF2-40B4-BE49-F238E27FC236}">
                <a16:creationId xmlns:a16="http://schemas.microsoft.com/office/drawing/2014/main" id="{71DE6AB1-15CE-2E49-A874-C629DF0FC311}"/>
              </a:ext>
            </a:extLst>
          </p:cNvPr>
          <p:cNvSpPr/>
          <p:nvPr/>
        </p:nvSpPr>
        <p:spPr bwMode="auto">
          <a:xfrm>
            <a:off x="7679382" y="423823"/>
            <a:ext cx="1440160" cy="44773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D5A407E-8B91-5EBC-FCE8-9F641E8DD30B}"/>
              </a:ext>
            </a:extLst>
          </p:cNvPr>
          <p:cNvSpPr/>
          <p:nvPr/>
        </p:nvSpPr>
        <p:spPr bwMode="auto">
          <a:xfrm>
            <a:off x="8907997" y="423822"/>
            <a:ext cx="3031053" cy="365325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17" name="Billede 16">
            <a:extLst>
              <a:ext uri="{FF2B5EF4-FFF2-40B4-BE49-F238E27FC236}">
                <a16:creationId xmlns:a16="http://schemas.microsoft.com/office/drawing/2014/main" id="{0569A175-C7D9-71E1-C9E9-42A0A75DE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1" y="1700808"/>
            <a:ext cx="6087325" cy="657317"/>
          </a:xfrm>
          <a:prstGeom prst="rect">
            <a:avLst/>
          </a:prstGeom>
        </p:spPr>
      </p:pic>
      <p:pic>
        <p:nvPicPr>
          <p:cNvPr id="18" name="Billede 17">
            <a:extLst>
              <a:ext uri="{FF2B5EF4-FFF2-40B4-BE49-F238E27FC236}">
                <a16:creationId xmlns:a16="http://schemas.microsoft.com/office/drawing/2014/main" id="{AA4D2DA4-D37A-DD7C-4287-D13C0BB86A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7664" y="1805597"/>
            <a:ext cx="1333686" cy="447737"/>
          </a:xfrm>
          <a:prstGeom prst="rect">
            <a:avLst/>
          </a:prstGeom>
        </p:spPr>
      </p:pic>
      <p:sp>
        <p:nvSpPr>
          <p:cNvPr id="12" name="Rektangel 11">
            <a:extLst>
              <a:ext uri="{FF2B5EF4-FFF2-40B4-BE49-F238E27FC236}">
                <a16:creationId xmlns:a16="http://schemas.microsoft.com/office/drawing/2014/main" id="{E6328158-4022-320F-DAE4-902DE530B403}"/>
              </a:ext>
            </a:extLst>
          </p:cNvPr>
          <p:cNvSpPr/>
          <p:nvPr/>
        </p:nvSpPr>
        <p:spPr bwMode="auto">
          <a:xfrm>
            <a:off x="6869794" y="1765188"/>
            <a:ext cx="504056" cy="44773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A32194D5-A92C-DB9C-F15D-8B9D40D1C8D8}"/>
              </a:ext>
            </a:extLst>
          </p:cNvPr>
          <p:cNvSpPr/>
          <p:nvPr/>
        </p:nvSpPr>
        <p:spPr bwMode="auto">
          <a:xfrm>
            <a:off x="4236493" y="1765188"/>
            <a:ext cx="2602306" cy="44773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95567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My current under-standing of </a:t>
            </a:r>
            <a:r>
              <a:rPr lang="en-US" dirty="0" err="1">
                <a:effectLst/>
                <a:latin typeface="Arial" panose="020B0604020202020204" pitchFamily="34" charset="0"/>
              </a:rPr>
              <a:t>NequIP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5995EB-10E4-4119-B468-5CD7D10A093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2</a:t>
            </a:fld>
            <a:endParaRPr lang="da-DK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20</a:t>
            </a:fld>
            <a:endParaRPr lang="da-DK" dirty="0"/>
          </a:p>
        </p:txBody>
      </p:sp>
      <p:sp>
        <p:nvSpPr>
          <p:cNvPr id="16" name="Title 19">
            <a:extLst>
              <a:ext uri="{FF2B5EF4-FFF2-40B4-BE49-F238E27FC236}">
                <a16:creationId xmlns:a16="http://schemas.microsoft.com/office/drawing/2014/main" id="{2E585075-23E4-1E06-A7DA-72ED53BA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46" y="426127"/>
            <a:ext cx="5040560" cy="972716"/>
          </a:xfrm>
        </p:spPr>
        <p:txBody>
          <a:bodyPr/>
          <a:lstStyle/>
          <a:p>
            <a:r>
              <a:rPr lang="en-US" dirty="0"/>
              <a:t>Convolution </a:t>
            </a:r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20">
                <a:extLst>
                  <a:ext uri="{FF2B5EF4-FFF2-40B4-BE49-F238E27FC236}">
                    <a16:creationId xmlns:a16="http://schemas.microsoft.com/office/drawing/2014/main" id="{D307E33C-BFB8-C19D-7255-85C6FCAE82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28352" y="4251956"/>
                <a:ext cx="3742918" cy="199994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Bessel function, with envelope polynomial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𝑒𝑛𝑣</m:t>
                        </m:r>
                      </m:sub>
                    </m:sSub>
                  </m:oMath>
                </a14:m>
                <a:r>
                  <a:rPr lang="da-DK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4" name="Content Placeholder 20">
                <a:extLst>
                  <a:ext uri="{FF2B5EF4-FFF2-40B4-BE49-F238E27FC236}">
                    <a16:creationId xmlns:a16="http://schemas.microsoft.com/office/drawing/2014/main" id="{D307E33C-BFB8-C19D-7255-85C6FCAE82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28352" y="4251956"/>
                <a:ext cx="3742918" cy="1999949"/>
              </a:xfrm>
              <a:blipFill>
                <a:blip r:embed="rId4"/>
                <a:stretch>
                  <a:fillRect l="-3746" t="-364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Billede 2">
            <a:extLst>
              <a:ext uri="{FF2B5EF4-FFF2-40B4-BE49-F238E27FC236}">
                <a16:creationId xmlns:a16="http://schemas.microsoft.com/office/drawing/2014/main" id="{9FC4DC14-386B-7581-9101-37FDB042A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577" y="423822"/>
            <a:ext cx="4753638" cy="5191850"/>
          </a:xfrm>
          <a:prstGeom prst="rect">
            <a:avLst/>
          </a:prstGeom>
        </p:spPr>
      </p:pic>
      <p:sp>
        <p:nvSpPr>
          <p:cNvPr id="13" name="Rektangel 12">
            <a:extLst>
              <a:ext uri="{FF2B5EF4-FFF2-40B4-BE49-F238E27FC236}">
                <a16:creationId xmlns:a16="http://schemas.microsoft.com/office/drawing/2014/main" id="{71DE6AB1-15CE-2E49-A874-C629DF0FC311}"/>
              </a:ext>
            </a:extLst>
          </p:cNvPr>
          <p:cNvSpPr/>
          <p:nvPr/>
        </p:nvSpPr>
        <p:spPr bwMode="auto">
          <a:xfrm>
            <a:off x="7679382" y="423823"/>
            <a:ext cx="1440160" cy="44773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D5A407E-8B91-5EBC-FCE8-9F641E8DD30B}"/>
              </a:ext>
            </a:extLst>
          </p:cNvPr>
          <p:cNvSpPr/>
          <p:nvPr/>
        </p:nvSpPr>
        <p:spPr bwMode="auto">
          <a:xfrm>
            <a:off x="8907997" y="423822"/>
            <a:ext cx="3031053" cy="365325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17" name="Billede 16">
            <a:extLst>
              <a:ext uri="{FF2B5EF4-FFF2-40B4-BE49-F238E27FC236}">
                <a16:creationId xmlns:a16="http://schemas.microsoft.com/office/drawing/2014/main" id="{0569A175-C7D9-71E1-C9E9-42A0A75DE8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1" y="1700808"/>
            <a:ext cx="6087325" cy="657317"/>
          </a:xfrm>
          <a:prstGeom prst="rect">
            <a:avLst/>
          </a:prstGeom>
        </p:spPr>
      </p:pic>
      <p:pic>
        <p:nvPicPr>
          <p:cNvPr id="18" name="Billede 17">
            <a:extLst>
              <a:ext uri="{FF2B5EF4-FFF2-40B4-BE49-F238E27FC236}">
                <a16:creationId xmlns:a16="http://schemas.microsoft.com/office/drawing/2014/main" id="{AA4D2DA4-D37A-DD7C-4287-D13C0BB86A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7664" y="1805597"/>
            <a:ext cx="1333686" cy="447737"/>
          </a:xfrm>
          <a:prstGeom prst="rect">
            <a:avLst/>
          </a:prstGeom>
        </p:spPr>
      </p:pic>
      <p:sp>
        <p:nvSpPr>
          <p:cNvPr id="12" name="Rektangel 11">
            <a:extLst>
              <a:ext uri="{FF2B5EF4-FFF2-40B4-BE49-F238E27FC236}">
                <a16:creationId xmlns:a16="http://schemas.microsoft.com/office/drawing/2014/main" id="{E6328158-4022-320F-DAE4-902DE530B403}"/>
              </a:ext>
            </a:extLst>
          </p:cNvPr>
          <p:cNvSpPr/>
          <p:nvPr/>
        </p:nvSpPr>
        <p:spPr bwMode="auto">
          <a:xfrm>
            <a:off x="6869794" y="1765188"/>
            <a:ext cx="504056" cy="44773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A32194D5-A92C-DB9C-F15D-8B9D40D1C8D8}"/>
              </a:ext>
            </a:extLst>
          </p:cNvPr>
          <p:cNvSpPr/>
          <p:nvPr/>
        </p:nvSpPr>
        <p:spPr bwMode="auto">
          <a:xfrm>
            <a:off x="4236493" y="1765188"/>
            <a:ext cx="2602306" cy="44773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20" name="Billede 19">
            <a:extLst>
              <a:ext uri="{FF2B5EF4-FFF2-40B4-BE49-F238E27FC236}">
                <a16:creationId xmlns:a16="http://schemas.microsoft.com/office/drawing/2014/main" id="{656E524B-C33B-8694-A848-3D4B340490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8352" y="3020080"/>
            <a:ext cx="3534268" cy="447737"/>
          </a:xfrm>
          <a:prstGeom prst="rect">
            <a:avLst/>
          </a:prstGeom>
        </p:spPr>
      </p:pic>
      <p:sp>
        <p:nvSpPr>
          <p:cNvPr id="21" name="Rektangel 20">
            <a:extLst>
              <a:ext uri="{FF2B5EF4-FFF2-40B4-BE49-F238E27FC236}">
                <a16:creationId xmlns:a16="http://schemas.microsoft.com/office/drawing/2014/main" id="{8A13565C-110F-C09C-AB26-743384E19E1F}"/>
              </a:ext>
            </a:extLst>
          </p:cNvPr>
          <p:cNvSpPr/>
          <p:nvPr/>
        </p:nvSpPr>
        <p:spPr bwMode="auto">
          <a:xfrm>
            <a:off x="2720966" y="2478389"/>
            <a:ext cx="3950304" cy="2938403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0C82F47F-FA60-3DF7-FCBB-B49BDB7D728D}"/>
              </a:ext>
            </a:extLst>
          </p:cNvPr>
          <p:cNvSpPr/>
          <p:nvPr/>
        </p:nvSpPr>
        <p:spPr bwMode="auto">
          <a:xfrm>
            <a:off x="10253329" y="1369050"/>
            <a:ext cx="1596859" cy="2564006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358FBDC6-13DC-2730-A6CC-7D0C0F28553C}"/>
              </a:ext>
            </a:extLst>
          </p:cNvPr>
          <p:cNvSpPr txBox="1"/>
          <p:nvPr/>
        </p:nvSpPr>
        <p:spPr>
          <a:xfrm>
            <a:off x="5742540" y="2584364"/>
            <a:ext cx="144016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b="1" dirty="0">
                <a:latin typeface="+mn-lt"/>
              </a:rPr>
              <a:t>Norm</a:t>
            </a:r>
            <a:endParaRPr lang="da-DK" b="1" dirty="0">
              <a:latin typeface="+mn-lt"/>
            </a:endParaRPr>
          </a:p>
        </p:txBody>
      </p:sp>
      <p:cxnSp>
        <p:nvCxnSpPr>
          <p:cNvPr id="15" name="Lige pilforbindelse 14">
            <a:extLst>
              <a:ext uri="{FF2B5EF4-FFF2-40B4-BE49-F238E27FC236}">
                <a16:creationId xmlns:a16="http://schemas.microsoft.com/office/drawing/2014/main" id="{36F8AEE7-0BD3-D57F-F23F-4B5C94B8A8B9}"/>
              </a:ext>
            </a:extLst>
          </p:cNvPr>
          <p:cNvCxnSpPr/>
          <p:nvPr/>
        </p:nvCxnSpPr>
        <p:spPr bwMode="auto">
          <a:xfrm>
            <a:off x="5941904" y="2823318"/>
            <a:ext cx="0" cy="3580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2" name="Billede 21">
            <a:extLst>
              <a:ext uri="{FF2B5EF4-FFF2-40B4-BE49-F238E27FC236}">
                <a16:creationId xmlns:a16="http://schemas.microsoft.com/office/drawing/2014/main" id="{F9C9A419-B0BC-129D-49D4-56BD069626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75959" y="3470798"/>
            <a:ext cx="3000794" cy="781159"/>
          </a:xfrm>
          <a:prstGeom prst="rect">
            <a:avLst/>
          </a:prstGeom>
        </p:spPr>
      </p:pic>
      <p:pic>
        <p:nvPicPr>
          <p:cNvPr id="25" name="Billede 24">
            <a:extLst>
              <a:ext uri="{FF2B5EF4-FFF2-40B4-BE49-F238E27FC236}">
                <a16:creationId xmlns:a16="http://schemas.microsoft.com/office/drawing/2014/main" id="{7F884EA7-23D1-2D2B-08E5-3E81F8F2D7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92068" y="4960339"/>
            <a:ext cx="1514686" cy="304843"/>
          </a:xfrm>
          <a:prstGeom prst="rect">
            <a:avLst/>
          </a:prstGeom>
        </p:spPr>
      </p:pic>
      <p:sp>
        <p:nvSpPr>
          <p:cNvPr id="26" name="Rektangel 25">
            <a:extLst>
              <a:ext uri="{FF2B5EF4-FFF2-40B4-BE49-F238E27FC236}">
                <a16:creationId xmlns:a16="http://schemas.microsoft.com/office/drawing/2014/main" id="{8CFBCBE7-AA53-C288-B939-D2C83887E8FD}"/>
              </a:ext>
            </a:extLst>
          </p:cNvPr>
          <p:cNvSpPr/>
          <p:nvPr/>
        </p:nvSpPr>
        <p:spPr bwMode="auto">
          <a:xfrm>
            <a:off x="4259079" y="1658483"/>
            <a:ext cx="1717674" cy="668296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39544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21</a:t>
            </a:fld>
            <a:endParaRPr lang="da-DK" dirty="0"/>
          </a:p>
        </p:txBody>
      </p:sp>
      <p:sp>
        <p:nvSpPr>
          <p:cNvPr id="16" name="Title 19">
            <a:extLst>
              <a:ext uri="{FF2B5EF4-FFF2-40B4-BE49-F238E27FC236}">
                <a16:creationId xmlns:a16="http://schemas.microsoft.com/office/drawing/2014/main" id="{2E585075-23E4-1E06-A7DA-72ED53BA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46" y="426127"/>
            <a:ext cx="5040560" cy="972716"/>
          </a:xfrm>
        </p:spPr>
        <p:txBody>
          <a:bodyPr/>
          <a:lstStyle/>
          <a:p>
            <a:r>
              <a:rPr lang="en-US" dirty="0"/>
              <a:t>Convolution </a:t>
            </a:r>
            <a:endParaRPr lang="da-DK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9FC4DC14-386B-7581-9101-37FDB042A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5577" y="423822"/>
            <a:ext cx="4753638" cy="5191850"/>
          </a:xfrm>
          <a:prstGeom prst="rect">
            <a:avLst/>
          </a:prstGeom>
        </p:spPr>
      </p:pic>
      <p:sp>
        <p:nvSpPr>
          <p:cNvPr id="13" name="Rektangel 12">
            <a:extLst>
              <a:ext uri="{FF2B5EF4-FFF2-40B4-BE49-F238E27FC236}">
                <a16:creationId xmlns:a16="http://schemas.microsoft.com/office/drawing/2014/main" id="{71DE6AB1-15CE-2E49-A874-C629DF0FC311}"/>
              </a:ext>
            </a:extLst>
          </p:cNvPr>
          <p:cNvSpPr/>
          <p:nvPr/>
        </p:nvSpPr>
        <p:spPr bwMode="auto">
          <a:xfrm>
            <a:off x="7679382" y="423823"/>
            <a:ext cx="1440160" cy="44773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D5A407E-8B91-5EBC-FCE8-9F641E8DD30B}"/>
              </a:ext>
            </a:extLst>
          </p:cNvPr>
          <p:cNvSpPr/>
          <p:nvPr/>
        </p:nvSpPr>
        <p:spPr bwMode="auto">
          <a:xfrm>
            <a:off x="8907997" y="423822"/>
            <a:ext cx="3031053" cy="365325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17" name="Billede 16">
            <a:extLst>
              <a:ext uri="{FF2B5EF4-FFF2-40B4-BE49-F238E27FC236}">
                <a16:creationId xmlns:a16="http://schemas.microsoft.com/office/drawing/2014/main" id="{0569A175-C7D9-71E1-C9E9-42A0A75DE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1" y="1700808"/>
            <a:ext cx="6087325" cy="657317"/>
          </a:xfrm>
          <a:prstGeom prst="rect">
            <a:avLst/>
          </a:prstGeom>
        </p:spPr>
      </p:pic>
      <p:pic>
        <p:nvPicPr>
          <p:cNvPr id="18" name="Billede 17">
            <a:extLst>
              <a:ext uri="{FF2B5EF4-FFF2-40B4-BE49-F238E27FC236}">
                <a16:creationId xmlns:a16="http://schemas.microsoft.com/office/drawing/2014/main" id="{AA4D2DA4-D37A-DD7C-4287-D13C0BB86A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7664" y="1805597"/>
            <a:ext cx="1333686" cy="447737"/>
          </a:xfrm>
          <a:prstGeom prst="rect">
            <a:avLst/>
          </a:prstGeom>
        </p:spPr>
      </p:pic>
      <p:sp>
        <p:nvSpPr>
          <p:cNvPr id="12" name="Rektangel 11">
            <a:extLst>
              <a:ext uri="{FF2B5EF4-FFF2-40B4-BE49-F238E27FC236}">
                <a16:creationId xmlns:a16="http://schemas.microsoft.com/office/drawing/2014/main" id="{E6328158-4022-320F-DAE4-902DE530B403}"/>
              </a:ext>
            </a:extLst>
          </p:cNvPr>
          <p:cNvSpPr/>
          <p:nvPr/>
        </p:nvSpPr>
        <p:spPr bwMode="auto">
          <a:xfrm>
            <a:off x="6869794" y="1765188"/>
            <a:ext cx="504056" cy="44773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A32194D5-A92C-DB9C-F15D-8B9D40D1C8D8}"/>
              </a:ext>
            </a:extLst>
          </p:cNvPr>
          <p:cNvSpPr/>
          <p:nvPr/>
        </p:nvSpPr>
        <p:spPr bwMode="auto">
          <a:xfrm>
            <a:off x="4236493" y="1765188"/>
            <a:ext cx="2602306" cy="44773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27" name="Billede 26">
            <a:extLst>
              <a:ext uri="{FF2B5EF4-FFF2-40B4-BE49-F238E27FC236}">
                <a16:creationId xmlns:a16="http://schemas.microsoft.com/office/drawing/2014/main" id="{B4DB32E8-7BB6-E17F-E1AD-B50983D4CC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0530" y="1059246"/>
            <a:ext cx="1095528" cy="352474"/>
          </a:xfrm>
          <a:prstGeom prst="rect">
            <a:avLst/>
          </a:prstGeom>
        </p:spPr>
      </p:pic>
      <p:cxnSp>
        <p:nvCxnSpPr>
          <p:cNvPr id="28" name="Lige pilforbindelse 27">
            <a:extLst>
              <a:ext uri="{FF2B5EF4-FFF2-40B4-BE49-F238E27FC236}">
                <a16:creationId xmlns:a16="http://schemas.microsoft.com/office/drawing/2014/main" id="{694C7869-4318-20AC-BA54-353C22AB074A}"/>
              </a:ext>
            </a:extLst>
          </p:cNvPr>
          <p:cNvCxnSpPr/>
          <p:nvPr/>
        </p:nvCxnSpPr>
        <p:spPr bwMode="auto">
          <a:xfrm flipV="1">
            <a:off x="6148201" y="1411720"/>
            <a:ext cx="0" cy="43873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" name="Billede 29" descr="Et billede, der indeholder bord&#10;&#10;Automatisk genereret beskrivelse">
            <a:extLst>
              <a:ext uri="{FF2B5EF4-FFF2-40B4-BE49-F238E27FC236}">
                <a16:creationId xmlns:a16="http://schemas.microsoft.com/office/drawing/2014/main" id="{76FB8EAE-ECCC-158F-5ADD-3C41F8B8577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4" b="10208"/>
          <a:stretch/>
        </p:blipFill>
        <p:spPr>
          <a:xfrm>
            <a:off x="251363" y="2387387"/>
            <a:ext cx="7122487" cy="4154558"/>
          </a:xfrm>
          <a:prstGeom prst="rect">
            <a:avLst/>
          </a:prstGeom>
        </p:spPr>
      </p:pic>
      <p:sp>
        <p:nvSpPr>
          <p:cNvPr id="31" name="Rektangel 30">
            <a:extLst>
              <a:ext uri="{FF2B5EF4-FFF2-40B4-BE49-F238E27FC236}">
                <a16:creationId xmlns:a16="http://schemas.microsoft.com/office/drawing/2014/main" id="{EB1EFF7E-A7F0-088A-AD77-8A52E6DCA34A}"/>
              </a:ext>
            </a:extLst>
          </p:cNvPr>
          <p:cNvSpPr/>
          <p:nvPr/>
        </p:nvSpPr>
        <p:spPr bwMode="auto">
          <a:xfrm>
            <a:off x="6033486" y="1671544"/>
            <a:ext cx="818805" cy="657317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F65BB1B8-5554-40A2-750B-4B81035209CA}"/>
              </a:ext>
            </a:extLst>
          </p:cNvPr>
          <p:cNvSpPr/>
          <p:nvPr/>
        </p:nvSpPr>
        <p:spPr bwMode="auto">
          <a:xfrm>
            <a:off x="8963591" y="1521800"/>
            <a:ext cx="1164063" cy="2411256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kstfelt 32">
                <a:extLst>
                  <a:ext uri="{FF2B5EF4-FFF2-40B4-BE49-F238E27FC236}">
                    <a16:creationId xmlns:a16="http://schemas.microsoft.com/office/drawing/2014/main" id="{042F1409-8E73-63F1-AACE-E03F945F3D0E}"/>
                  </a:ext>
                </a:extLst>
              </p:cNvPr>
              <p:cNvSpPr txBox="1"/>
              <p:nvPr/>
            </p:nvSpPr>
            <p:spPr>
              <a:xfrm>
                <a:off x="4743667" y="1082335"/>
                <a:ext cx="2232247" cy="299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:r>
                  <a:rPr lang="en-US" sz="1800" b="1" dirty="0">
                    <a:latin typeface="+mn-lt"/>
                  </a:rPr>
                  <a:t>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a-DK" sz="1800" dirty="0">
                    <a:latin typeface="+mn-lt"/>
                  </a:rPr>
                  <a:t> </a:t>
                </a:r>
                <a:r>
                  <a:rPr lang="da-DK" sz="1800" b="1" dirty="0">
                    <a:latin typeface="+mn-lt"/>
                  </a:rPr>
                  <a:t>but:</a:t>
                </a:r>
                <a:endParaRPr lang="da-DK" sz="1800" dirty="0">
                  <a:latin typeface="+mn-lt"/>
                </a:endParaRPr>
              </a:p>
            </p:txBody>
          </p:sp>
        </mc:Choice>
        <mc:Fallback>
          <p:sp>
            <p:nvSpPr>
              <p:cNvPr id="33" name="Tekstfelt 32">
                <a:extLst>
                  <a:ext uri="{FF2B5EF4-FFF2-40B4-BE49-F238E27FC236}">
                    <a16:creationId xmlns:a16="http://schemas.microsoft.com/office/drawing/2014/main" id="{042F1409-8E73-63F1-AACE-E03F945F3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667" y="1082335"/>
                <a:ext cx="2232247" cy="299249"/>
              </a:xfrm>
              <a:prstGeom prst="rect">
                <a:avLst/>
              </a:prstGeom>
              <a:blipFill>
                <a:blip r:embed="rId9"/>
                <a:stretch>
                  <a:fillRect l="-6284" t="-26531" b="-3877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Forbindelse: buet 35">
            <a:extLst>
              <a:ext uri="{FF2B5EF4-FFF2-40B4-BE49-F238E27FC236}">
                <a16:creationId xmlns:a16="http://schemas.microsoft.com/office/drawing/2014/main" id="{B8D3E38B-C047-CE54-B915-F8098690E697}"/>
              </a:ext>
            </a:extLst>
          </p:cNvPr>
          <p:cNvCxnSpPr/>
          <p:nvPr/>
        </p:nvCxnSpPr>
        <p:spPr bwMode="auto">
          <a:xfrm rot="10800000" flipV="1">
            <a:off x="2932272" y="1297793"/>
            <a:ext cx="1578759" cy="552663"/>
          </a:xfrm>
          <a:prstGeom prst="curvedConnector3">
            <a:avLst>
              <a:gd name="adj1" fmla="val 95726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512697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22</a:t>
            </a:fld>
            <a:endParaRPr lang="da-DK" dirty="0"/>
          </a:p>
        </p:txBody>
      </p:sp>
      <p:sp>
        <p:nvSpPr>
          <p:cNvPr id="16" name="Title 19">
            <a:extLst>
              <a:ext uri="{FF2B5EF4-FFF2-40B4-BE49-F238E27FC236}">
                <a16:creationId xmlns:a16="http://schemas.microsoft.com/office/drawing/2014/main" id="{2E585075-23E4-1E06-A7DA-72ED53BA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46" y="426127"/>
            <a:ext cx="5040560" cy="972716"/>
          </a:xfrm>
        </p:spPr>
        <p:txBody>
          <a:bodyPr/>
          <a:lstStyle/>
          <a:p>
            <a:r>
              <a:rPr lang="en-US" dirty="0"/>
              <a:t>Convolution </a:t>
            </a:r>
            <a:endParaRPr lang="da-DK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9FC4DC14-386B-7581-9101-37FDB042A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5577" y="423822"/>
            <a:ext cx="4753638" cy="5191850"/>
          </a:xfrm>
          <a:prstGeom prst="rect">
            <a:avLst/>
          </a:prstGeom>
        </p:spPr>
      </p:pic>
      <p:sp>
        <p:nvSpPr>
          <p:cNvPr id="13" name="Rektangel 12">
            <a:extLst>
              <a:ext uri="{FF2B5EF4-FFF2-40B4-BE49-F238E27FC236}">
                <a16:creationId xmlns:a16="http://schemas.microsoft.com/office/drawing/2014/main" id="{71DE6AB1-15CE-2E49-A874-C629DF0FC311}"/>
              </a:ext>
            </a:extLst>
          </p:cNvPr>
          <p:cNvSpPr/>
          <p:nvPr/>
        </p:nvSpPr>
        <p:spPr bwMode="auto">
          <a:xfrm>
            <a:off x="7679382" y="423823"/>
            <a:ext cx="1440160" cy="44773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D5A407E-8B91-5EBC-FCE8-9F641E8DD30B}"/>
              </a:ext>
            </a:extLst>
          </p:cNvPr>
          <p:cNvSpPr/>
          <p:nvPr/>
        </p:nvSpPr>
        <p:spPr bwMode="auto">
          <a:xfrm>
            <a:off x="8907997" y="423822"/>
            <a:ext cx="3031053" cy="365325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17" name="Billede 16">
            <a:extLst>
              <a:ext uri="{FF2B5EF4-FFF2-40B4-BE49-F238E27FC236}">
                <a16:creationId xmlns:a16="http://schemas.microsoft.com/office/drawing/2014/main" id="{0569A175-C7D9-71E1-C9E9-42A0A75DE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1" y="1700808"/>
            <a:ext cx="6087325" cy="657317"/>
          </a:xfrm>
          <a:prstGeom prst="rect">
            <a:avLst/>
          </a:prstGeom>
        </p:spPr>
      </p:pic>
      <p:pic>
        <p:nvPicPr>
          <p:cNvPr id="18" name="Billede 17">
            <a:extLst>
              <a:ext uri="{FF2B5EF4-FFF2-40B4-BE49-F238E27FC236}">
                <a16:creationId xmlns:a16="http://schemas.microsoft.com/office/drawing/2014/main" id="{AA4D2DA4-D37A-DD7C-4287-D13C0BB86A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7664" y="1805597"/>
            <a:ext cx="1333686" cy="447737"/>
          </a:xfrm>
          <a:prstGeom prst="rect">
            <a:avLst/>
          </a:prstGeom>
        </p:spPr>
      </p:pic>
      <p:sp>
        <p:nvSpPr>
          <p:cNvPr id="12" name="Rektangel 11">
            <a:extLst>
              <a:ext uri="{FF2B5EF4-FFF2-40B4-BE49-F238E27FC236}">
                <a16:creationId xmlns:a16="http://schemas.microsoft.com/office/drawing/2014/main" id="{E6328158-4022-320F-DAE4-902DE530B403}"/>
              </a:ext>
            </a:extLst>
          </p:cNvPr>
          <p:cNvSpPr/>
          <p:nvPr/>
        </p:nvSpPr>
        <p:spPr bwMode="auto">
          <a:xfrm>
            <a:off x="6869794" y="1765188"/>
            <a:ext cx="504056" cy="44773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A32194D5-A92C-DB9C-F15D-8B9D40D1C8D8}"/>
              </a:ext>
            </a:extLst>
          </p:cNvPr>
          <p:cNvSpPr/>
          <p:nvPr/>
        </p:nvSpPr>
        <p:spPr bwMode="auto">
          <a:xfrm>
            <a:off x="4236493" y="1765188"/>
            <a:ext cx="2602306" cy="44773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28" name="Lige pilforbindelse 27">
            <a:extLst>
              <a:ext uri="{FF2B5EF4-FFF2-40B4-BE49-F238E27FC236}">
                <a16:creationId xmlns:a16="http://schemas.microsoft.com/office/drawing/2014/main" id="{694C7869-4318-20AC-BA54-353C22AB074A}"/>
              </a:ext>
            </a:extLst>
          </p:cNvPr>
          <p:cNvCxnSpPr/>
          <p:nvPr/>
        </p:nvCxnSpPr>
        <p:spPr bwMode="auto">
          <a:xfrm flipV="1">
            <a:off x="4078982" y="1398843"/>
            <a:ext cx="0" cy="3663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1FBBED11-F139-49DF-4C4D-14C820B184B6}"/>
              </a:ext>
            </a:extLst>
          </p:cNvPr>
          <p:cNvSpPr txBox="1"/>
          <p:nvPr/>
        </p:nvSpPr>
        <p:spPr>
          <a:xfrm>
            <a:off x="3829024" y="1041313"/>
            <a:ext cx="205015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sz="1800" b="1" dirty="0">
                <a:latin typeface="+mn-lt"/>
              </a:rPr>
              <a:t>For all neighbors</a:t>
            </a:r>
            <a:endParaRPr lang="da-DK" sz="1800" b="1" dirty="0">
              <a:latin typeface="+mn-lt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986912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23</a:t>
            </a:fld>
            <a:endParaRPr lang="da-DK" dirty="0"/>
          </a:p>
        </p:txBody>
      </p:sp>
      <p:sp>
        <p:nvSpPr>
          <p:cNvPr id="16" name="Title 19">
            <a:extLst>
              <a:ext uri="{FF2B5EF4-FFF2-40B4-BE49-F238E27FC236}">
                <a16:creationId xmlns:a16="http://schemas.microsoft.com/office/drawing/2014/main" id="{2E585075-23E4-1E06-A7DA-72ED53BA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46" y="426127"/>
            <a:ext cx="5040560" cy="972716"/>
          </a:xfrm>
        </p:spPr>
        <p:txBody>
          <a:bodyPr/>
          <a:lstStyle/>
          <a:p>
            <a:r>
              <a:rPr lang="en-US" dirty="0"/>
              <a:t>Convolution </a:t>
            </a:r>
            <a:endParaRPr lang="da-DK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9FC4DC14-386B-7581-9101-37FDB042A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5577" y="423822"/>
            <a:ext cx="4753638" cy="5191850"/>
          </a:xfrm>
          <a:prstGeom prst="rect">
            <a:avLst/>
          </a:prstGeom>
        </p:spPr>
      </p:pic>
      <p:sp>
        <p:nvSpPr>
          <p:cNvPr id="13" name="Rektangel 12">
            <a:extLst>
              <a:ext uri="{FF2B5EF4-FFF2-40B4-BE49-F238E27FC236}">
                <a16:creationId xmlns:a16="http://schemas.microsoft.com/office/drawing/2014/main" id="{71DE6AB1-15CE-2E49-A874-C629DF0FC311}"/>
              </a:ext>
            </a:extLst>
          </p:cNvPr>
          <p:cNvSpPr/>
          <p:nvPr/>
        </p:nvSpPr>
        <p:spPr bwMode="auto">
          <a:xfrm>
            <a:off x="7679382" y="423823"/>
            <a:ext cx="1440160" cy="44773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D5A407E-8B91-5EBC-FCE8-9F641E8DD30B}"/>
              </a:ext>
            </a:extLst>
          </p:cNvPr>
          <p:cNvSpPr/>
          <p:nvPr/>
        </p:nvSpPr>
        <p:spPr bwMode="auto">
          <a:xfrm>
            <a:off x="8907997" y="423822"/>
            <a:ext cx="3031053" cy="365325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17" name="Billede 16">
            <a:extLst>
              <a:ext uri="{FF2B5EF4-FFF2-40B4-BE49-F238E27FC236}">
                <a16:creationId xmlns:a16="http://schemas.microsoft.com/office/drawing/2014/main" id="{0569A175-C7D9-71E1-C9E9-42A0A75DE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1" y="1700808"/>
            <a:ext cx="6087325" cy="657317"/>
          </a:xfrm>
          <a:prstGeom prst="rect">
            <a:avLst/>
          </a:prstGeom>
        </p:spPr>
      </p:pic>
      <p:pic>
        <p:nvPicPr>
          <p:cNvPr id="18" name="Billede 17">
            <a:extLst>
              <a:ext uri="{FF2B5EF4-FFF2-40B4-BE49-F238E27FC236}">
                <a16:creationId xmlns:a16="http://schemas.microsoft.com/office/drawing/2014/main" id="{AA4D2DA4-D37A-DD7C-4287-D13C0BB86A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7664" y="1805597"/>
            <a:ext cx="1333686" cy="447737"/>
          </a:xfrm>
          <a:prstGeom prst="rect">
            <a:avLst/>
          </a:prstGeom>
        </p:spPr>
      </p:pic>
      <p:sp>
        <p:nvSpPr>
          <p:cNvPr id="12" name="Rektangel 11">
            <a:extLst>
              <a:ext uri="{FF2B5EF4-FFF2-40B4-BE49-F238E27FC236}">
                <a16:creationId xmlns:a16="http://schemas.microsoft.com/office/drawing/2014/main" id="{E6328158-4022-320F-DAE4-902DE530B403}"/>
              </a:ext>
            </a:extLst>
          </p:cNvPr>
          <p:cNvSpPr/>
          <p:nvPr/>
        </p:nvSpPr>
        <p:spPr bwMode="auto">
          <a:xfrm>
            <a:off x="6869794" y="1765188"/>
            <a:ext cx="504056" cy="44773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A32194D5-A92C-DB9C-F15D-8B9D40D1C8D8}"/>
              </a:ext>
            </a:extLst>
          </p:cNvPr>
          <p:cNvSpPr/>
          <p:nvPr/>
        </p:nvSpPr>
        <p:spPr bwMode="auto">
          <a:xfrm>
            <a:off x="4236493" y="1765188"/>
            <a:ext cx="2602306" cy="44773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28" name="Lige pilforbindelse 27">
            <a:extLst>
              <a:ext uri="{FF2B5EF4-FFF2-40B4-BE49-F238E27FC236}">
                <a16:creationId xmlns:a16="http://schemas.microsoft.com/office/drawing/2014/main" id="{694C7869-4318-20AC-BA54-353C22AB074A}"/>
              </a:ext>
            </a:extLst>
          </p:cNvPr>
          <p:cNvCxnSpPr/>
          <p:nvPr/>
        </p:nvCxnSpPr>
        <p:spPr bwMode="auto">
          <a:xfrm>
            <a:off x="3286894" y="2253334"/>
            <a:ext cx="0" cy="86409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1FBBED11-F139-49DF-4C4D-14C820B184B6}"/>
              </a:ext>
            </a:extLst>
          </p:cNvPr>
          <p:cNvSpPr txBox="1"/>
          <p:nvPr/>
        </p:nvSpPr>
        <p:spPr>
          <a:xfrm>
            <a:off x="1435100" y="3170184"/>
            <a:ext cx="466010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sz="1800" b="1" dirty="0" err="1">
                <a:latin typeface="+mn-lt"/>
              </a:rPr>
              <a:t>Clebsch</a:t>
            </a:r>
            <a:r>
              <a:rPr lang="en-US" sz="1800" b="1" dirty="0">
                <a:latin typeface="+mn-lt"/>
              </a:rPr>
              <a:t>-Gordan coefficients  …….</a:t>
            </a:r>
            <a:endParaRPr lang="da-DK" sz="1800" b="1" dirty="0" err="1">
              <a:latin typeface="+mn-lt"/>
            </a:endParaRP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F6F17ECC-429F-9E09-3069-2D83805B428C}"/>
              </a:ext>
            </a:extLst>
          </p:cNvPr>
          <p:cNvSpPr/>
          <p:nvPr/>
        </p:nvSpPr>
        <p:spPr bwMode="auto">
          <a:xfrm>
            <a:off x="2530946" y="1695058"/>
            <a:ext cx="1485382" cy="657317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996213D6-4324-CC0B-DC19-C281F42E79FD}"/>
              </a:ext>
            </a:extLst>
          </p:cNvPr>
          <p:cNvSpPr/>
          <p:nvPr/>
        </p:nvSpPr>
        <p:spPr bwMode="auto">
          <a:xfrm>
            <a:off x="7679382" y="4155524"/>
            <a:ext cx="1584176" cy="513301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33952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0">
            <a:extLst>
              <a:ext uri="{FF2B5EF4-FFF2-40B4-BE49-F238E27FC236}">
                <a16:creationId xmlns:a16="http://schemas.microsoft.com/office/drawing/2014/main" id="{B18E0198-DED2-C84A-6599-6DCF81072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82" y="1706328"/>
            <a:ext cx="5366390" cy="4545578"/>
          </a:xfrm>
        </p:spPr>
        <p:txBody>
          <a:bodyPr/>
          <a:lstStyle/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en-US" dirty="0"/>
              <a:t>Tensor</a:t>
            </a:r>
            <a:r>
              <a:rPr lang="da-DK" dirty="0"/>
              <a:t> product </a:t>
            </a:r>
            <a:r>
              <a:rPr lang="en-US" dirty="0"/>
              <a:t>may</a:t>
            </a:r>
            <a:r>
              <a:rPr lang="da-DK" dirty="0"/>
              <a:t> </a:t>
            </a:r>
            <a:r>
              <a:rPr lang="en-US" dirty="0"/>
              <a:t>yield</a:t>
            </a:r>
            <a:r>
              <a:rPr lang="da-DK" dirty="0"/>
              <a:t>:</a:t>
            </a:r>
          </a:p>
          <a:p>
            <a:pPr marL="0" indent="0">
              <a:buNone/>
            </a:pPr>
            <a:endParaRPr lang="da-DK" dirty="0"/>
          </a:p>
          <a:p>
            <a:r>
              <a:rPr lang="en-US" dirty="0"/>
              <a:t>We only keep: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24</a:t>
            </a:fld>
            <a:endParaRPr lang="da-DK" dirty="0"/>
          </a:p>
        </p:txBody>
      </p:sp>
      <p:sp>
        <p:nvSpPr>
          <p:cNvPr id="16" name="Title 19">
            <a:extLst>
              <a:ext uri="{FF2B5EF4-FFF2-40B4-BE49-F238E27FC236}">
                <a16:creationId xmlns:a16="http://schemas.microsoft.com/office/drawing/2014/main" id="{2E585075-23E4-1E06-A7DA-72ED53BA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46" y="426127"/>
            <a:ext cx="5040560" cy="972716"/>
          </a:xfrm>
        </p:spPr>
        <p:txBody>
          <a:bodyPr/>
          <a:lstStyle/>
          <a:p>
            <a:r>
              <a:rPr lang="en-US" dirty="0"/>
              <a:t>Convolution </a:t>
            </a:r>
            <a:endParaRPr lang="da-DK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9FC4DC14-386B-7581-9101-37FDB042A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5577" y="423822"/>
            <a:ext cx="4753638" cy="5191850"/>
          </a:xfrm>
          <a:prstGeom prst="rect">
            <a:avLst/>
          </a:prstGeom>
        </p:spPr>
      </p:pic>
      <p:sp>
        <p:nvSpPr>
          <p:cNvPr id="13" name="Rektangel 12">
            <a:extLst>
              <a:ext uri="{FF2B5EF4-FFF2-40B4-BE49-F238E27FC236}">
                <a16:creationId xmlns:a16="http://schemas.microsoft.com/office/drawing/2014/main" id="{71DE6AB1-15CE-2E49-A874-C629DF0FC311}"/>
              </a:ext>
            </a:extLst>
          </p:cNvPr>
          <p:cNvSpPr/>
          <p:nvPr/>
        </p:nvSpPr>
        <p:spPr bwMode="auto">
          <a:xfrm>
            <a:off x="7679382" y="423823"/>
            <a:ext cx="1440160" cy="44773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D5A407E-8B91-5EBC-FCE8-9F641E8DD30B}"/>
              </a:ext>
            </a:extLst>
          </p:cNvPr>
          <p:cNvSpPr/>
          <p:nvPr/>
        </p:nvSpPr>
        <p:spPr bwMode="auto">
          <a:xfrm>
            <a:off x="8907997" y="423822"/>
            <a:ext cx="3031053" cy="365325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17" name="Billede 16">
            <a:extLst>
              <a:ext uri="{FF2B5EF4-FFF2-40B4-BE49-F238E27FC236}">
                <a16:creationId xmlns:a16="http://schemas.microsoft.com/office/drawing/2014/main" id="{0569A175-C7D9-71E1-C9E9-42A0A75DE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1" y="1700808"/>
            <a:ext cx="6087325" cy="657317"/>
          </a:xfrm>
          <a:prstGeom prst="rect">
            <a:avLst/>
          </a:prstGeom>
        </p:spPr>
      </p:pic>
      <p:pic>
        <p:nvPicPr>
          <p:cNvPr id="18" name="Billede 17">
            <a:extLst>
              <a:ext uri="{FF2B5EF4-FFF2-40B4-BE49-F238E27FC236}">
                <a16:creationId xmlns:a16="http://schemas.microsoft.com/office/drawing/2014/main" id="{AA4D2DA4-D37A-DD7C-4287-D13C0BB86A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7664" y="1805597"/>
            <a:ext cx="1333686" cy="447737"/>
          </a:xfrm>
          <a:prstGeom prst="rect">
            <a:avLst/>
          </a:prstGeom>
        </p:spPr>
      </p:pic>
      <p:sp>
        <p:nvSpPr>
          <p:cNvPr id="12" name="Rektangel 11">
            <a:extLst>
              <a:ext uri="{FF2B5EF4-FFF2-40B4-BE49-F238E27FC236}">
                <a16:creationId xmlns:a16="http://schemas.microsoft.com/office/drawing/2014/main" id="{E6328158-4022-320F-DAE4-902DE530B403}"/>
              </a:ext>
            </a:extLst>
          </p:cNvPr>
          <p:cNvSpPr/>
          <p:nvPr/>
        </p:nvSpPr>
        <p:spPr bwMode="auto">
          <a:xfrm>
            <a:off x="6869794" y="1765188"/>
            <a:ext cx="504056" cy="44773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A32194D5-A92C-DB9C-F15D-8B9D40D1C8D8}"/>
              </a:ext>
            </a:extLst>
          </p:cNvPr>
          <p:cNvSpPr/>
          <p:nvPr/>
        </p:nvSpPr>
        <p:spPr bwMode="auto">
          <a:xfrm>
            <a:off x="4236493" y="1765188"/>
            <a:ext cx="2602306" cy="44773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996213D6-4324-CC0B-DC19-C281F42E79FD}"/>
              </a:ext>
            </a:extLst>
          </p:cNvPr>
          <p:cNvSpPr/>
          <p:nvPr/>
        </p:nvSpPr>
        <p:spPr bwMode="auto">
          <a:xfrm>
            <a:off x="7679382" y="4149080"/>
            <a:ext cx="1584176" cy="513301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1AE4BE42-A03C-FF44-4442-DC3A93C904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3724" y="2660090"/>
            <a:ext cx="1876687" cy="304843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AE368042-825B-7E46-9F63-2210447BAF1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4589"/>
          <a:stretch/>
        </p:blipFill>
        <p:spPr>
          <a:xfrm>
            <a:off x="2251331" y="3387164"/>
            <a:ext cx="800212" cy="284780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947001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25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6C70B75E-22AE-62B9-6C44-86612D220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598" y="332656"/>
            <a:ext cx="5880654" cy="5184576"/>
          </a:xfrm>
          <a:prstGeom prst="rect">
            <a:avLst/>
          </a:prstGeom>
        </p:spPr>
      </p:pic>
      <p:sp>
        <p:nvSpPr>
          <p:cNvPr id="16" name="Title 19">
            <a:extLst>
              <a:ext uri="{FF2B5EF4-FFF2-40B4-BE49-F238E27FC236}">
                <a16:creationId xmlns:a16="http://schemas.microsoft.com/office/drawing/2014/main" id="{2E585075-23E4-1E06-A7DA-72ED53BA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46" y="426127"/>
            <a:ext cx="5040560" cy="972716"/>
          </a:xfrm>
        </p:spPr>
        <p:txBody>
          <a:bodyPr/>
          <a:lstStyle/>
          <a:p>
            <a:r>
              <a:rPr lang="en-US" dirty="0"/>
              <a:t>Interaction Block</a:t>
            </a:r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20">
                <a:extLst>
                  <a:ext uri="{FF2B5EF4-FFF2-40B4-BE49-F238E27FC236}">
                    <a16:creationId xmlns:a16="http://schemas.microsoft.com/office/drawing/2014/main" id="{D307E33C-BFB8-C19D-7255-85C6FCAE82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582" y="1706328"/>
                <a:ext cx="5417260" cy="4545578"/>
              </a:xfrm>
            </p:spPr>
            <p:txBody>
              <a:bodyPr/>
              <a:lstStyle/>
              <a:p>
                <a:r>
                  <a:rPr lang="en-US" b="1" dirty="0"/>
                  <a:t>Self-Interaction: </a:t>
                </a:r>
                <a:r>
                  <a:rPr lang="en-US" dirty="0"/>
                  <a:t>Mixes together features with the same rotation order and parity pair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) are mixed by linear atoms-wise self-interaction layers</a:t>
                </a:r>
                <a:r>
                  <a:rPr lang="da-DK" dirty="0"/>
                  <a:t>:</a:t>
                </a:r>
                <a:endParaRPr lang="da-DK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is the iteration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the atom index.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Convolution.</a:t>
                </a:r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24" name="Content Placeholder 20">
                <a:extLst>
                  <a:ext uri="{FF2B5EF4-FFF2-40B4-BE49-F238E27FC236}">
                    <a16:creationId xmlns:a16="http://schemas.microsoft.com/office/drawing/2014/main" id="{D307E33C-BFB8-C19D-7255-85C6FCAE82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582" y="1706328"/>
                <a:ext cx="5417260" cy="4545578"/>
              </a:xfrm>
              <a:blipFill>
                <a:blip r:embed="rId5"/>
                <a:stretch>
                  <a:fillRect l="-2703" t="-174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Billede 28">
            <a:extLst>
              <a:ext uri="{FF2B5EF4-FFF2-40B4-BE49-F238E27FC236}">
                <a16:creationId xmlns:a16="http://schemas.microsoft.com/office/drawing/2014/main" id="{093C154F-9EF5-F084-5204-9C786B0B7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750" y="2636912"/>
            <a:ext cx="2114845" cy="447737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639314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26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6C70B75E-22AE-62B9-6C44-86612D220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598" y="332656"/>
            <a:ext cx="5880654" cy="5184576"/>
          </a:xfrm>
          <a:prstGeom prst="rect">
            <a:avLst/>
          </a:prstGeom>
        </p:spPr>
      </p:pic>
      <p:sp>
        <p:nvSpPr>
          <p:cNvPr id="16" name="Title 19">
            <a:extLst>
              <a:ext uri="{FF2B5EF4-FFF2-40B4-BE49-F238E27FC236}">
                <a16:creationId xmlns:a16="http://schemas.microsoft.com/office/drawing/2014/main" id="{2E585075-23E4-1E06-A7DA-72ED53BA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46" y="426127"/>
            <a:ext cx="5040560" cy="972716"/>
          </a:xfrm>
        </p:spPr>
        <p:txBody>
          <a:bodyPr/>
          <a:lstStyle/>
          <a:p>
            <a:r>
              <a:rPr lang="en-US" dirty="0"/>
              <a:t>Interaction Block</a:t>
            </a:r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20">
                <a:extLst>
                  <a:ext uri="{FF2B5EF4-FFF2-40B4-BE49-F238E27FC236}">
                    <a16:creationId xmlns:a16="http://schemas.microsoft.com/office/drawing/2014/main" id="{D307E33C-BFB8-C19D-7255-85C6FCAE82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582" y="1706328"/>
                <a:ext cx="5417260" cy="4545578"/>
              </a:xfrm>
            </p:spPr>
            <p:txBody>
              <a:bodyPr/>
              <a:lstStyle/>
              <a:p>
                <a:r>
                  <a:rPr lang="en-US" b="1" dirty="0"/>
                  <a:t>Self-Interaction: </a:t>
                </a:r>
                <a:r>
                  <a:rPr lang="en-US" dirty="0"/>
                  <a:t>Mixes together features with the same rotation order and parity pair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) are mixed by linear atoms-wise self-interaction layers</a:t>
                </a:r>
                <a:r>
                  <a:rPr lang="da-DK" dirty="0"/>
                  <a:t>:</a:t>
                </a:r>
                <a:endParaRPr lang="da-DK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is the iteration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the atom index.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Convolution.</a:t>
                </a:r>
              </a:p>
              <a:p>
                <a:endParaRPr lang="en-US" b="1" dirty="0"/>
              </a:p>
              <a:p>
                <a:r>
                  <a:rPr lang="en-US" b="1" dirty="0"/>
                  <a:t>Concatenation ??? Dimension problem ???</a:t>
                </a:r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24" name="Content Placeholder 20">
                <a:extLst>
                  <a:ext uri="{FF2B5EF4-FFF2-40B4-BE49-F238E27FC236}">
                    <a16:creationId xmlns:a16="http://schemas.microsoft.com/office/drawing/2014/main" id="{D307E33C-BFB8-C19D-7255-85C6FCAE82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582" y="1706328"/>
                <a:ext cx="5417260" cy="4545578"/>
              </a:xfrm>
              <a:blipFill>
                <a:blip r:embed="rId5"/>
                <a:stretch>
                  <a:fillRect l="-2703" t="-174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Billede 28">
            <a:extLst>
              <a:ext uri="{FF2B5EF4-FFF2-40B4-BE49-F238E27FC236}">
                <a16:creationId xmlns:a16="http://schemas.microsoft.com/office/drawing/2014/main" id="{093C154F-9EF5-F084-5204-9C786B0B7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750" y="2636912"/>
            <a:ext cx="2114845" cy="447737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627211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27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6C70B75E-22AE-62B9-6C44-86612D220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598" y="332656"/>
            <a:ext cx="5880654" cy="5184576"/>
          </a:xfrm>
          <a:prstGeom prst="rect">
            <a:avLst/>
          </a:prstGeom>
        </p:spPr>
      </p:pic>
      <p:sp>
        <p:nvSpPr>
          <p:cNvPr id="16" name="Title 19">
            <a:extLst>
              <a:ext uri="{FF2B5EF4-FFF2-40B4-BE49-F238E27FC236}">
                <a16:creationId xmlns:a16="http://schemas.microsoft.com/office/drawing/2014/main" id="{2E585075-23E4-1E06-A7DA-72ED53BA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46" y="426127"/>
            <a:ext cx="5040560" cy="972716"/>
          </a:xfrm>
        </p:spPr>
        <p:txBody>
          <a:bodyPr/>
          <a:lstStyle/>
          <a:p>
            <a:r>
              <a:rPr lang="en-US" dirty="0"/>
              <a:t>Interaction Block</a:t>
            </a:r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20">
                <a:extLst>
                  <a:ext uri="{FF2B5EF4-FFF2-40B4-BE49-F238E27FC236}">
                    <a16:creationId xmlns:a16="http://schemas.microsoft.com/office/drawing/2014/main" id="{D307E33C-BFB8-C19D-7255-85C6FCAE82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582" y="1706328"/>
                <a:ext cx="5417260" cy="4545578"/>
              </a:xfrm>
            </p:spPr>
            <p:txBody>
              <a:bodyPr/>
              <a:lstStyle/>
              <a:p>
                <a:r>
                  <a:rPr lang="en-US" b="1" dirty="0"/>
                  <a:t>Self-Interaction: </a:t>
                </a:r>
                <a:r>
                  <a:rPr lang="en-US" dirty="0"/>
                  <a:t>Mixes together features with the same rotation order and parity pair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) are mixed by linear atoms-wise self-interaction layers</a:t>
                </a:r>
                <a:r>
                  <a:rPr lang="da-DK" dirty="0"/>
                  <a:t>:</a:t>
                </a:r>
                <a:endParaRPr lang="da-DK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is the iteration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the atom index.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Convolution.</a:t>
                </a:r>
              </a:p>
              <a:p>
                <a:endParaRPr lang="en-US" b="1" dirty="0"/>
              </a:p>
              <a:p>
                <a:r>
                  <a:rPr lang="en-US" b="1" dirty="0"/>
                  <a:t>Concatenation ??? Dimension problem ???</a:t>
                </a:r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24" name="Content Placeholder 20">
                <a:extLst>
                  <a:ext uri="{FF2B5EF4-FFF2-40B4-BE49-F238E27FC236}">
                    <a16:creationId xmlns:a16="http://schemas.microsoft.com/office/drawing/2014/main" id="{D307E33C-BFB8-C19D-7255-85C6FCAE82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582" y="1706328"/>
                <a:ext cx="5417260" cy="4545578"/>
              </a:xfrm>
              <a:blipFill>
                <a:blip r:embed="rId5"/>
                <a:stretch>
                  <a:fillRect l="-2703" t="-174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Billede 28">
            <a:extLst>
              <a:ext uri="{FF2B5EF4-FFF2-40B4-BE49-F238E27FC236}">
                <a16:creationId xmlns:a16="http://schemas.microsoft.com/office/drawing/2014/main" id="{093C154F-9EF5-F084-5204-9C786B0B7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750" y="2636912"/>
            <a:ext cx="2114845" cy="447737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63A8249C-5CCF-BDC5-2F22-9FBBB484F1E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2501" b="12765"/>
          <a:stretch/>
        </p:blipFill>
        <p:spPr>
          <a:xfrm>
            <a:off x="569350" y="4852491"/>
            <a:ext cx="5706271" cy="284780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299349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28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6C70B75E-22AE-62B9-6C44-86612D220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598" y="332656"/>
            <a:ext cx="5880654" cy="5184576"/>
          </a:xfrm>
          <a:prstGeom prst="rect">
            <a:avLst/>
          </a:prstGeom>
        </p:spPr>
      </p:pic>
      <p:sp>
        <p:nvSpPr>
          <p:cNvPr id="16" name="Title 19">
            <a:extLst>
              <a:ext uri="{FF2B5EF4-FFF2-40B4-BE49-F238E27FC236}">
                <a16:creationId xmlns:a16="http://schemas.microsoft.com/office/drawing/2014/main" id="{2E585075-23E4-1E06-A7DA-72ED53BA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46" y="426127"/>
            <a:ext cx="5040560" cy="972716"/>
          </a:xfrm>
        </p:spPr>
        <p:txBody>
          <a:bodyPr/>
          <a:lstStyle/>
          <a:p>
            <a:r>
              <a:rPr lang="en-US" dirty="0"/>
              <a:t>Interaction Block</a:t>
            </a:r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20">
                <a:extLst>
                  <a:ext uri="{FF2B5EF4-FFF2-40B4-BE49-F238E27FC236}">
                    <a16:creationId xmlns:a16="http://schemas.microsoft.com/office/drawing/2014/main" id="{D307E33C-BFB8-C19D-7255-85C6FCAE82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582" y="1706328"/>
                <a:ext cx="5417260" cy="4545578"/>
              </a:xfrm>
            </p:spPr>
            <p:txBody>
              <a:bodyPr/>
              <a:lstStyle/>
              <a:p>
                <a:r>
                  <a:rPr lang="en-US" b="1" dirty="0"/>
                  <a:t>Self-Interaction: </a:t>
                </a:r>
                <a:r>
                  <a:rPr lang="en-US" dirty="0"/>
                  <a:t>Mixes together features with the same rotation order and parity pair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) are mixed by linear atoms-wise self-interaction layers</a:t>
                </a:r>
                <a:r>
                  <a:rPr lang="da-DK" dirty="0"/>
                  <a:t>:</a:t>
                </a:r>
                <a:endParaRPr lang="da-DK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is the iteration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the atom index.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Convolution.</a:t>
                </a:r>
              </a:p>
              <a:p>
                <a:endParaRPr lang="en-US" b="1" dirty="0"/>
              </a:p>
              <a:p>
                <a:r>
                  <a:rPr lang="en-US" b="1" dirty="0"/>
                  <a:t>Concatenation ??? Dimension problem ???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Non-Linearity: </a:t>
                </a:r>
                <a:r>
                  <a:rPr lang="en-US" dirty="0" err="1"/>
                  <a:t>SiLU</a:t>
                </a:r>
                <a:r>
                  <a:rPr lang="en-US" dirty="0"/>
                  <a:t>-based gate</a:t>
                </a:r>
              </a:p>
            </p:txBody>
          </p:sp>
        </mc:Choice>
        <mc:Fallback>
          <p:sp>
            <p:nvSpPr>
              <p:cNvPr id="24" name="Content Placeholder 20">
                <a:extLst>
                  <a:ext uri="{FF2B5EF4-FFF2-40B4-BE49-F238E27FC236}">
                    <a16:creationId xmlns:a16="http://schemas.microsoft.com/office/drawing/2014/main" id="{D307E33C-BFB8-C19D-7255-85C6FCAE82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582" y="1706328"/>
                <a:ext cx="5417260" cy="4545578"/>
              </a:xfrm>
              <a:blipFill>
                <a:blip r:embed="rId5"/>
                <a:stretch>
                  <a:fillRect l="-2703" t="-174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Billede 28">
            <a:extLst>
              <a:ext uri="{FF2B5EF4-FFF2-40B4-BE49-F238E27FC236}">
                <a16:creationId xmlns:a16="http://schemas.microsoft.com/office/drawing/2014/main" id="{093C154F-9EF5-F084-5204-9C786B0B7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750" y="2636912"/>
            <a:ext cx="2114845" cy="447737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63A8249C-5CCF-BDC5-2F22-9FBBB484F1E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2501" b="12765"/>
          <a:stretch/>
        </p:blipFill>
        <p:spPr>
          <a:xfrm>
            <a:off x="569350" y="4852491"/>
            <a:ext cx="5706271" cy="284780"/>
          </a:xfrm>
          <a:prstGeom prst="rect">
            <a:avLst/>
          </a:prstGeom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3C79BC36-FB1F-2B1E-445D-B0ED054FB07E}"/>
              </a:ext>
            </a:extLst>
          </p:cNvPr>
          <p:cNvSpPr/>
          <p:nvPr/>
        </p:nvSpPr>
        <p:spPr bwMode="auto">
          <a:xfrm>
            <a:off x="6178598" y="2886303"/>
            <a:ext cx="3228976" cy="1966188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075386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A9B1C28-AEE4-DAC6-A62A-32DBEE242A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C7CA85C-CD88-94A2-59B5-C463E3FF79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29</a:t>
            </a:fld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180A9B26-CBB4-B8EF-00D0-B9A4FB54E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422" y="260648"/>
            <a:ext cx="4019078" cy="6048672"/>
          </a:xfrm>
          <a:prstGeom prst="rect">
            <a:avLst/>
          </a:prstGeom>
        </p:spPr>
      </p:pic>
      <p:sp>
        <p:nvSpPr>
          <p:cNvPr id="7" name="Title 19">
            <a:extLst>
              <a:ext uri="{FF2B5EF4-FFF2-40B4-BE49-F238E27FC236}">
                <a16:creationId xmlns:a16="http://schemas.microsoft.com/office/drawing/2014/main" id="{898FDE50-8EF7-68C3-C3D8-073E910A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46" y="426127"/>
            <a:ext cx="5040560" cy="972716"/>
          </a:xfrm>
        </p:spPr>
        <p:txBody>
          <a:bodyPr/>
          <a:lstStyle/>
          <a:p>
            <a:r>
              <a:rPr lang="en-US" dirty="0"/>
              <a:t>Output block</a:t>
            </a:r>
            <a:endParaRPr lang="da-DK" dirty="0"/>
          </a:p>
        </p:txBody>
      </p: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30838D00-B240-8F2B-3AF7-EFF428834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82" y="1706328"/>
            <a:ext cx="5417260" cy="4545578"/>
          </a:xfrm>
        </p:spPr>
        <p:txBody>
          <a:bodyPr/>
          <a:lstStyle/>
          <a:p>
            <a:r>
              <a:rPr lang="en-US" dirty="0"/>
              <a:t>Output Block: the features of the final convolution are passed to the output block, which is two atoms wise self-interaction layers.</a:t>
            </a:r>
          </a:p>
          <a:p>
            <a:endParaRPr lang="en-US" dirty="0"/>
          </a:p>
          <a:p>
            <a:r>
              <a:rPr lang="en-US" dirty="0"/>
              <a:t>From the convolution?</a:t>
            </a:r>
          </a:p>
        </p:txBody>
      </p:sp>
      <p:pic>
        <p:nvPicPr>
          <p:cNvPr id="14" name="Billede 13">
            <a:extLst>
              <a:ext uri="{FF2B5EF4-FFF2-40B4-BE49-F238E27FC236}">
                <a16:creationId xmlns:a16="http://schemas.microsoft.com/office/drawing/2014/main" id="{8CD4533D-CB1E-6D5F-1728-5DC7EB541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606" y="2564904"/>
            <a:ext cx="4414824" cy="389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>
            <a:extLst>
              <a:ext uri="{FF2B5EF4-FFF2-40B4-BE49-F238E27FC236}">
                <a16:creationId xmlns:a16="http://schemas.microsoft.com/office/drawing/2014/main" id="{8EC00167-C169-92B3-3820-F308EFE27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072" y="1704974"/>
            <a:ext cx="10840028" cy="3236193"/>
          </a:xfrm>
        </p:spPr>
        <p:txBody>
          <a:bodyPr/>
          <a:lstStyle/>
          <a:p>
            <a:endParaRPr lang="en-US" dirty="0"/>
          </a:p>
          <a:p>
            <a:r>
              <a:rPr lang="en-US" sz="8000" b="1" dirty="0"/>
              <a:t>Work in progress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 do not complete understanding of the network (so may be more of a discussion)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Currently I am looking into Group theory</a:t>
            </a:r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84D8C589-D837-25CE-C3F2-BEBD754ECE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9EA6C76-9A2A-2E42-59A6-51091E240B9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87362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A9B1C28-AEE4-DAC6-A62A-32DBEE242A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C7CA85C-CD88-94A2-59B5-C463E3FF79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30</a:t>
            </a:fld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180A9B26-CBB4-B8EF-00D0-B9A4FB54E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017" y="104382"/>
            <a:ext cx="3094861" cy="4657734"/>
          </a:xfrm>
          <a:prstGeom prst="rect">
            <a:avLst/>
          </a:prstGeom>
        </p:spPr>
      </p:pic>
      <p:sp>
        <p:nvSpPr>
          <p:cNvPr id="7" name="Title 19">
            <a:extLst>
              <a:ext uri="{FF2B5EF4-FFF2-40B4-BE49-F238E27FC236}">
                <a16:creationId xmlns:a16="http://schemas.microsoft.com/office/drawing/2014/main" id="{898FDE50-8EF7-68C3-C3D8-073E910A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46" y="426127"/>
            <a:ext cx="5040560" cy="972716"/>
          </a:xfrm>
        </p:spPr>
        <p:txBody>
          <a:bodyPr/>
          <a:lstStyle/>
          <a:p>
            <a:r>
              <a:rPr lang="en-US" dirty="0"/>
              <a:t>Final output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77C28FD9-ED40-7631-FB55-03DFC9B2D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024" y="4759042"/>
            <a:ext cx="2876951" cy="819264"/>
          </a:xfrm>
          <a:prstGeom prst="rect">
            <a:avLst/>
          </a:prstGeom>
        </p:spPr>
      </p:pic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36243D8C-6D58-DA38-DDAF-2FEE0E77EEC8}"/>
              </a:ext>
            </a:extLst>
          </p:cNvPr>
          <p:cNvCxnSpPr/>
          <p:nvPr/>
        </p:nvCxnSpPr>
        <p:spPr bwMode="auto">
          <a:xfrm flipV="1">
            <a:off x="10403165" y="5299964"/>
            <a:ext cx="0" cy="55668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827B2976-B6B0-EEA7-3113-C390F23E6B07}"/>
              </a:ext>
            </a:extLst>
          </p:cNvPr>
          <p:cNvCxnSpPr/>
          <p:nvPr/>
        </p:nvCxnSpPr>
        <p:spPr bwMode="auto">
          <a:xfrm flipV="1">
            <a:off x="9179029" y="5299964"/>
            <a:ext cx="0" cy="55668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0AF0E691-4F7F-5DB0-313A-E18B75AA5A89}"/>
              </a:ext>
            </a:extLst>
          </p:cNvPr>
          <p:cNvSpPr txBox="1">
            <a:spLocks/>
          </p:cNvSpPr>
          <p:nvPr/>
        </p:nvSpPr>
        <p:spPr bwMode="auto">
          <a:xfrm>
            <a:off x="7582330" y="5937138"/>
            <a:ext cx="4345524" cy="92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b="1" kern="0" dirty="0"/>
              <a:t>Trainable atom wise parameters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647A6B41-F849-F19E-D93F-ACF5AEADF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82" y="1706328"/>
            <a:ext cx="5417260" cy="4545578"/>
          </a:xfrm>
        </p:spPr>
        <p:txBody>
          <a:bodyPr/>
          <a:lstStyle/>
          <a:p>
            <a:r>
              <a:rPr lang="en-US" b="1" dirty="0"/>
              <a:t>Global pooling layer</a:t>
            </a:r>
          </a:p>
        </p:txBody>
      </p:sp>
    </p:spTree>
    <p:extLst>
      <p:ext uri="{BB962C8B-B14F-4D97-AF65-F5344CB8AC3E}">
        <p14:creationId xmlns:p14="http://schemas.microsoft.com/office/powerpoint/2010/main" val="943027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A9B1C28-AEE4-DAC6-A62A-32DBEE242A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C7CA85C-CD88-94A2-59B5-C463E3FF79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31</a:t>
            </a:fld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180A9B26-CBB4-B8EF-00D0-B9A4FB54E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017" y="104382"/>
            <a:ext cx="3094861" cy="4657734"/>
          </a:xfrm>
          <a:prstGeom prst="rect">
            <a:avLst/>
          </a:prstGeom>
        </p:spPr>
      </p:pic>
      <p:sp>
        <p:nvSpPr>
          <p:cNvPr id="7" name="Title 19">
            <a:extLst>
              <a:ext uri="{FF2B5EF4-FFF2-40B4-BE49-F238E27FC236}">
                <a16:creationId xmlns:a16="http://schemas.microsoft.com/office/drawing/2014/main" id="{898FDE50-8EF7-68C3-C3D8-073E910A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46" y="426127"/>
            <a:ext cx="5040560" cy="972716"/>
          </a:xfrm>
        </p:spPr>
        <p:txBody>
          <a:bodyPr/>
          <a:lstStyle/>
          <a:p>
            <a:r>
              <a:rPr lang="en-US" dirty="0"/>
              <a:t>Final output</a:t>
            </a:r>
            <a:endParaRPr lang="da-DK" dirty="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ADFFCDC6-29D3-744B-4E3E-C7CAF97A1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203" y="3857055"/>
            <a:ext cx="4204238" cy="2214733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77C28FD9-ED40-7631-FB55-03DFC9B2D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3024" y="4759042"/>
            <a:ext cx="2876951" cy="819264"/>
          </a:xfrm>
          <a:prstGeom prst="rect">
            <a:avLst/>
          </a:prstGeom>
        </p:spPr>
      </p:pic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36243D8C-6D58-DA38-DDAF-2FEE0E77EEC8}"/>
              </a:ext>
            </a:extLst>
          </p:cNvPr>
          <p:cNvCxnSpPr/>
          <p:nvPr/>
        </p:nvCxnSpPr>
        <p:spPr bwMode="auto">
          <a:xfrm flipV="1">
            <a:off x="10403165" y="5299964"/>
            <a:ext cx="0" cy="55668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827B2976-B6B0-EEA7-3113-C390F23E6B07}"/>
              </a:ext>
            </a:extLst>
          </p:cNvPr>
          <p:cNvCxnSpPr/>
          <p:nvPr/>
        </p:nvCxnSpPr>
        <p:spPr bwMode="auto">
          <a:xfrm flipV="1">
            <a:off x="9179029" y="5299964"/>
            <a:ext cx="0" cy="55668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0AF0E691-4F7F-5DB0-313A-E18B75AA5A89}"/>
              </a:ext>
            </a:extLst>
          </p:cNvPr>
          <p:cNvSpPr txBox="1">
            <a:spLocks/>
          </p:cNvSpPr>
          <p:nvPr/>
        </p:nvSpPr>
        <p:spPr bwMode="auto">
          <a:xfrm>
            <a:off x="7582330" y="5937138"/>
            <a:ext cx="4345524" cy="92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b="1" kern="0" dirty="0"/>
              <a:t>Trainable atom wise parameters</a:t>
            </a:r>
          </a:p>
        </p:txBody>
      </p:sp>
      <p:cxnSp>
        <p:nvCxnSpPr>
          <p:cNvPr id="2" name="Forbindelse: buet 1">
            <a:extLst>
              <a:ext uri="{FF2B5EF4-FFF2-40B4-BE49-F238E27FC236}">
                <a16:creationId xmlns:a16="http://schemas.microsoft.com/office/drawing/2014/main" id="{5DBE3E9F-D5AE-7A33-22B4-BD2D551535BC}"/>
              </a:ext>
            </a:extLst>
          </p:cNvPr>
          <p:cNvCxnSpPr/>
          <p:nvPr/>
        </p:nvCxnSpPr>
        <p:spPr bwMode="auto">
          <a:xfrm rot="16200000" flipV="1">
            <a:off x="7069674" y="4271850"/>
            <a:ext cx="815341" cy="569801"/>
          </a:xfrm>
          <a:prstGeom prst="curvedConnector3">
            <a:avLst>
              <a:gd name="adj1" fmla="val 109026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Content Placeholder 20">
            <a:extLst>
              <a:ext uri="{FF2B5EF4-FFF2-40B4-BE49-F238E27FC236}">
                <a16:creationId xmlns:a16="http://schemas.microsoft.com/office/drawing/2014/main" id="{C8583D75-A5B2-227F-0230-D0F3DD9B3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82" y="1706328"/>
            <a:ext cx="5417260" cy="4545578"/>
          </a:xfrm>
        </p:spPr>
        <p:txBody>
          <a:bodyPr/>
          <a:lstStyle/>
          <a:p>
            <a:r>
              <a:rPr lang="en-US" b="1" dirty="0"/>
              <a:t>Global pooling layer</a:t>
            </a:r>
          </a:p>
        </p:txBody>
      </p:sp>
    </p:spTree>
    <p:extLst>
      <p:ext uri="{BB962C8B-B14F-4D97-AF65-F5344CB8AC3E}">
        <p14:creationId xmlns:p14="http://schemas.microsoft.com/office/powerpoint/2010/main" val="2959878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A9B1C28-AEE4-DAC6-A62A-32DBEE242A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C7CA85C-CD88-94A2-59B5-C463E3FF79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32</a:t>
            </a:fld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180A9B26-CBB4-B8EF-00D0-B9A4FB54E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017" y="104382"/>
            <a:ext cx="3094861" cy="4657734"/>
          </a:xfrm>
          <a:prstGeom prst="rect">
            <a:avLst/>
          </a:prstGeom>
        </p:spPr>
      </p:pic>
      <p:sp>
        <p:nvSpPr>
          <p:cNvPr id="7" name="Title 19">
            <a:extLst>
              <a:ext uri="{FF2B5EF4-FFF2-40B4-BE49-F238E27FC236}">
                <a16:creationId xmlns:a16="http://schemas.microsoft.com/office/drawing/2014/main" id="{898FDE50-8EF7-68C3-C3D8-073E910A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46" y="426127"/>
            <a:ext cx="5040560" cy="972716"/>
          </a:xfrm>
        </p:spPr>
        <p:txBody>
          <a:bodyPr/>
          <a:lstStyle/>
          <a:p>
            <a:r>
              <a:rPr lang="en-US" dirty="0"/>
              <a:t>Final output</a:t>
            </a:r>
            <a:endParaRPr lang="da-DK" dirty="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ADFFCDC6-29D3-744B-4E3E-C7CAF97A1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203" y="3857055"/>
            <a:ext cx="4204238" cy="2214733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77C28FD9-ED40-7631-FB55-03DFC9B2D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3024" y="4759042"/>
            <a:ext cx="2876951" cy="819264"/>
          </a:xfrm>
          <a:prstGeom prst="rect">
            <a:avLst/>
          </a:prstGeom>
        </p:spPr>
      </p:pic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36243D8C-6D58-DA38-DDAF-2FEE0E77EEC8}"/>
              </a:ext>
            </a:extLst>
          </p:cNvPr>
          <p:cNvCxnSpPr/>
          <p:nvPr/>
        </p:nvCxnSpPr>
        <p:spPr bwMode="auto">
          <a:xfrm flipV="1">
            <a:off x="10403165" y="5299964"/>
            <a:ext cx="0" cy="55668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827B2976-B6B0-EEA7-3113-C390F23E6B07}"/>
              </a:ext>
            </a:extLst>
          </p:cNvPr>
          <p:cNvCxnSpPr/>
          <p:nvPr/>
        </p:nvCxnSpPr>
        <p:spPr bwMode="auto">
          <a:xfrm flipV="1">
            <a:off x="9179029" y="5299964"/>
            <a:ext cx="0" cy="55668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0AF0E691-4F7F-5DB0-313A-E18B75AA5A89}"/>
              </a:ext>
            </a:extLst>
          </p:cNvPr>
          <p:cNvSpPr txBox="1">
            <a:spLocks/>
          </p:cNvSpPr>
          <p:nvPr/>
        </p:nvSpPr>
        <p:spPr bwMode="auto">
          <a:xfrm>
            <a:off x="7582330" y="5937138"/>
            <a:ext cx="4345524" cy="92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b="1" kern="0" dirty="0"/>
              <a:t>Trainable atom wise parameters</a:t>
            </a:r>
          </a:p>
        </p:txBody>
      </p:sp>
      <p:cxnSp>
        <p:nvCxnSpPr>
          <p:cNvPr id="2" name="Forbindelse: buet 1">
            <a:extLst>
              <a:ext uri="{FF2B5EF4-FFF2-40B4-BE49-F238E27FC236}">
                <a16:creationId xmlns:a16="http://schemas.microsoft.com/office/drawing/2014/main" id="{5DBE3E9F-D5AE-7A33-22B4-BD2D551535BC}"/>
              </a:ext>
            </a:extLst>
          </p:cNvPr>
          <p:cNvCxnSpPr/>
          <p:nvPr/>
        </p:nvCxnSpPr>
        <p:spPr bwMode="auto">
          <a:xfrm rot="16200000" flipV="1">
            <a:off x="7069674" y="4271850"/>
            <a:ext cx="815341" cy="569801"/>
          </a:xfrm>
          <a:prstGeom prst="curvedConnector3">
            <a:avLst>
              <a:gd name="adj1" fmla="val 109026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Content Placeholder 20">
            <a:extLst>
              <a:ext uri="{FF2B5EF4-FFF2-40B4-BE49-F238E27FC236}">
                <a16:creationId xmlns:a16="http://schemas.microsoft.com/office/drawing/2014/main" id="{C15E84D1-547A-165A-BACD-8A2BC8EFD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82" y="1706328"/>
            <a:ext cx="5417260" cy="4545578"/>
          </a:xfrm>
        </p:spPr>
        <p:txBody>
          <a:bodyPr/>
          <a:lstStyle/>
          <a:p>
            <a:r>
              <a:rPr lang="en-US" b="1" dirty="0"/>
              <a:t>Global pooling layer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“final” output of </a:t>
            </a:r>
            <a:r>
              <a:rPr lang="en-US" dirty="0" err="1"/>
              <a:t>NequIP</a:t>
            </a:r>
            <a:r>
              <a:rPr lang="en-US" dirty="0"/>
              <a:t> is the total potential energy.</a:t>
            </a:r>
          </a:p>
          <a:p>
            <a:r>
              <a:rPr lang="en-US" dirty="0"/>
              <a:t>From this is the forces on an atom found via the negative derivative.</a:t>
            </a:r>
          </a:p>
        </p:txBody>
      </p:sp>
    </p:spTree>
    <p:extLst>
      <p:ext uri="{BB962C8B-B14F-4D97-AF65-F5344CB8AC3E}">
        <p14:creationId xmlns:p14="http://schemas.microsoft.com/office/powerpoint/2010/main" val="2636836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A470D1-5A8E-A037-71B4-A4737F49A6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55F5D75-5A8A-A444-ADA7-C22B0D5F6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88D8D665-330D-BEDB-EDC0-14D7832DEC2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39F0539-0D46-27F8-70EC-0DABCAAACB8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33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52834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5995EB-10E4-4119-B468-5CD7D10A093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34</a:t>
            </a:fld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A58A90F-57E3-473A-ED9D-688A3D66D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466" y="692696"/>
            <a:ext cx="4241479" cy="5013176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965371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35</a:t>
            </a:fld>
            <a:endParaRPr lang="da-DK" dirty="0"/>
          </a:p>
        </p:txBody>
      </p:sp>
      <p:sp>
        <p:nvSpPr>
          <p:cNvPr id="16" name="Title 19">
            <a:extLst>
              <a:ext uri="{FF2B5EF4-FFF2-40B4-BE49-F238E27FC236}">
                <a16:creationId xmlns:a16="http://schemas.microsoft.com/office/drawing/2014/main" id="{2E585075-23E4-1E06-A7DA-72ED53BA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46" y="426127"/>
            <a:ext cx="5040560" cy="972716"/>
          </a:xfrm>
        </p:spPr>
        <p:txBody>
          <a:bodyPr/>
          <a:lstStyle/>
          <a:p>
            <a:r>
              <a:rPr lang="en-US" dirty="0"/>
              <a:t>Convolution </a:t>
            </a:r>
            <a:endParaRPr lang="da-DK" dirty="0"/>
          </a:p>
        </p:txBody>
      </p:sp>
      <p:sp>
        <p:nvSpPr>
          <p:cNvPr id="24" name="Content Placeholder 20">
            <a:extLst>
              <a:ext uri="{FF2B5EF4-FFF2-40B4-BE49-F238E27FC236}">
                <a16:creationId xmlns:a16="http://schemas.microsoft.com/office/drawing/2014/main" id="{D307E33C-BFB8-C19D-7255-85C6FCAE8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82" y="1706328"/>
            <a:ext cx="5417260" cy="4545578"/>
          </a:xfrm>
        </p:spPr>
        <p:txBody>
          <a:bodyPr/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TEMP</a:t>
            </a:r>
            <a:endParaRPr lang="da-DK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9FC4DC14-386B-7581-9101-37FDB042A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5577" y="423822"/>
            <a:ext cx="4753638" cy="5191850"/>
          </a:xfrm>
          <a:prstGeom prst="rect">
            <a:avLst/>
          </a:prstGeom>
        </p:spPr>
      </p:pic>
      <p:sp>
        <p:nvSpPr>
          <p:cNvPr id="13" name="Rektangel 12">
            <a:extLst>
              <a:ext uri="{FF2B5EF4-FFF2-40B4-BE49-F238E27FC236}">
                <a16:creationId xmlns:a16="http://schemas.microsoft.com/office/drawing/2014/main" id="{71DE6AB1-15CE-2E49-A874-C629DF0FC311}"/>
              </a:ext>
            </a:extLst>
          </p:cNvPr>
          <p:cNvSpPr/>
          <p:nvPr/>
        </p:nvSpPr>
        <p:spPr bwMode="auto">
          <a:xfrm>
            <a:off x="7679382" y="423823"/>
            <a:ext cx="1440160" cy="44773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D5A407E-8B91-5EBC-FCE8-9F641E8DD30B}"/>
              </a:ext>
            </a:extLst>
          </p:cNvPr>
          <p:cNvSpPr/>
          <p:nvPr/>
        </p:nvSpPr>
        <p:spPr bwMode="auto">
          <a:xfrm>
            <a:off x="8907997" y="423822"/>
            <a:ext cx="3031053" cy="365325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17" name="Billede 16">
            <a:extLst>
              <a:ext uri="{FF2B5EF4-FFF2-40B4-BE49-F238E27FC236}">
                <a16:creationId xmlns:a16="http://schemas.microsoft.com/office/drawing/2014/main" id="{0569A175-C7D9-71E1-C9E9-42A0A75DE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1" y="1700808"/>
            <a:ext cx="6087325" cy="657317"/>
          </a:xfrm>
          <a:prstGeom prst="rect">
            <a:avLst/>
          </a:prstGeom>
        </p:spPr>
      </p:pic>
      <p:pic>
        <p:nvPicPr>
          <p:cNvPr id="18" name="Billede 17">
            <a:extLst>
              <a:ext uri="{FF2B5EF4-FFF2-40B4-BE49-F238E27FC236}">
                <a16:creationId xmlns:a16="http://schemas.microsoft.com/office/drawing/2014/main" id="{AA4D2DA4-D37A-DD7C-4287-D13C0BB86A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7664" y="1805597"/>
            <a:ext cx="1333686" cy="447737"/>
          </a:xfrm>
          <a:prstGeom prst="rect">
            <a:avLst/>
          </a:prstGeom>
        </p:spPr>
      </p:pic>
      <p:sp>
        <p:nvSpPr>
          <p:cNvPr id="12" name="Rektangel 11">
            <a:extLst>
              <a:ext uri="{FF2B5EF4-FFF2-40B4-BE49-F238E27FC236}">
                <a16:creationId xmlns:a16="http://schemas.microsoft.com/office/drawing/2014/main" id="{E6328158-4022-320F-DAE4-902DE530B403}"/>
              </a:ext>
            </a:extLst>
          </p:cNvPr>
          <p:cNvSpPr/>
          <p:nvPr/>
        </p:nvSpPr>
        <p:spPr bwMode="auto">
          <a:xfrm>
            <a:off x="6869794" y="1765188"/>
            <a:ext cx="504056" cy="44773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A32194D5-A92C-DB9C-F15D-8B9D40D1C8D8}"/>
              </a:ext>
            </a:extLst>
          </p:cNvPr>
          <p:cNvSpPr/>
          <p:nvPr/>
        </p:nvSpPr>
        <p:spPr bwMode="auto">
          <a:xfrm>
            <a:off x="4236493" y="1765188"/>
            <a:ext cx="2602306" cy="44773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FF590437-C1E3-3E82-6BB6-F17911FE647B}"/>
              </a:ext>
            </a:extLst>
          </p:cNvPr>
          <p:cNvSpPr txBox="1"/>
          <p:nvPr/>
        </p:nvSpPr>
        <p:spPr>
          <a:xfrm>
            <a:off x="4469177" y="1245940"/>
            <a:ext cx="144016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b="1" dirty="0">
                <a:latin typeface="+mn-lt"/>
              </a:rPr>
              <a:t>Norm</a:t>
            </a:r>
            <a:endParaRPr lang="da-DK" b="1" dirty="0">
              <a:latin typeface="+mn-lt"/>
            </a:endParaRPr>
          </a:p>
        </p:txBody>
      </p:sp>
      <p:cxnSp>
        <p:nvCxnSpPr>
          <p:cNvPr id="8" name="Lige pilforbindelse 7">
            <a:extLst>
              <a:ext uri="{FF2B5EF4-FFF2-40B4-BE49-F238E27FC236}">
                <a16:creationId xmlns:a16="http://schemas.microsoft.com/office/drawing/2014/main" id="{52454F23-D7CD-4AED-0A35-5F1B2AC750CA}"/>
              </a:ext>
            </a:extLst>
          </p:cNvPr>
          <p:cNvCxnSpPr/>
          <p:nvPr/>
        </p:nvCxnSpPr>
        <p:spPr bwMode="auto">
          <a:xfrm>
            <a:off x="4668541" y="1484894"/>
            <a:ext cx="0" cy="3580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" name="Billede 19">
            <a:extLst>
              <a:ext uri="{FF2B5EF4-FFF2-40B4-BE49-F238E27FC236}">
                <a16:creationId xmlns:a16="http://schemas.microsoft.com/office/drawing/2014/main" id="{656E524B-C33B-8694-A848-3D4B340490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1407" y="2685359"/>
            <a:ext cx="3534268" cy="447737"/>
          </a:xfrm>
          <a:prstGeom prst="rect">
            <a:avLst/>
          </a:prstGeom>
        </p:spPr>
      </p:pic>
      <p:sp>
        <p:nvSpPr>
          <p:cNvPr id="21" name="Rektangel 20">
            <a:extLst>
              <a:ext uri="{FF2B5EF4-FFF2-40B4-BE49-F238E27FC236}">
                <a16:creationId xmlns:a16="http://schemas.microsoft.com/office/drawing/2014/main" id="{8A13565C-110F-C09C-AB26-743384E19E1F}"/>
              </a:ext>
            </a:extLst>
          </p:cNvPr>
          <p:cNvSpPr/>
          <p:nvPr/>
        </p:nvSpPr>
        <p:spPr bwMode="auto">
          <a:xfrm>
            <a:off x="2720966" y="2478390"/>
            <a:ext cx="3950304" cy="365325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46037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2AA1A2F8-5ACA-4C54-BB52-D443EC003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46" y="426127"/>
            <a:ext cx="10032454" cy="972716"/>
          </a:xfrm>
        </p:spPr>
        <p:txBody>
          <a:bodyPr/>
          <a:lstStyle/>
          <a:p>
            <a:r>
              <a:rPr lang="en-US" dirty="0" err="1"/>
              <a:t>Titel</a:t>
            </a:r>
            <a:endParaRPr lang="da-DK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B99CA311-7A5E-48A9-A4E2-DE5BF82F6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646" y="1706328"/>
            <a:ext cx="5472608" cy="4545578"/>
          </a:xfrm>
        </p:spPr>
        <p:txBody>
          <a:bodyPr/>
          <a:lstStyle/>
          <a:p>
            <a:r>
              <a:rPr lang="en-US" dirty="0"/>
              <a:t>The end:</a:t>
            </a:r>
          </a:p>
          <a:p>
            <a:pPr lvl="1"/>
            <a:r>
              <a:rPr lang="en-US" dirty="0"/>
              <a:t> Forces are then obtained as the </a:t>
            </a:r>
            <a:r>
              <a:rPr lang="en-US" dirty="0" err="1"/>
              <a:t>gra</a:t>
            </a:r>
            <a:r>
              <a:rPr lang="en-US" dirty="0"/>
              <a:t>-</a:t>
            </a:r>
          </a:p>
          <a:p>
            <a:pPr lvl="1"/>
            <a:r>
              <a:rPr lang="en-US" dirty="0" err="1"/>
              <a:t>dients</a:t>
            </a:r>
            <a:r>
              <a:rPr lang="en-US" dirty="0"/>
              <a:t> of this predicted total potential energy with respect to the</a:t>
            </a:r>
          </a:p>
          <a:p>
            <a:pPr lvl="1"/>
            <a:r>
              <a:rPr lang="en-US" dirty="0"/>
              <a:t>atomic positions (thereby guaranteeing energy conservation)</a:t>
            </a:r>
            <a:endParaRPr lang="da-DK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36</a:t>
            </a:fld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B327C22-A472-5585-AEA0-D9CA8EBFB366}"/>
              </a:ext>
            </a:extLst>
          </p:cNvPr>
          <p:cNvSpPr/>
          <p:nvPr/>
        </p:nvSpPr>
        <p:spPr bwMode="auto">
          <a:xfrm>
            <a:off x="8759502" y="1020528"/>
            <a:ext cx="504056" cy="502920"/>
          </a:xfrm>
          <a:prstGeom prst="ellipse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56965FF-0ADA-23C6-6CF9-1306071F3E4C}"/>
              </a:ext>
            </a:extLst>
          </p:cNvPr>
          <p:cNvSpPr/>
          <p:nvPr/>
        </p:nvSpPr>
        <p:spPr bwMode="auto">
          <a:xfrm>
            <a:off x="9407574" y="2597868"/>
            <a:ext cx="504056" cy="502920"/>
          </a:xfrm>
          <a:prstGeom prst="ellipse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AC87654-574A-834F-26B0-B936950DADED}"/>
              </a:ext>
            </a:extLst>
          </p:cNvPr>
          <p:cNvSpPr/>
          <p:nvPr/>
        </p:nvSpPr>
        <p:spPr bwMode="auto">
          <a:xfrm>
            <a:off x="8190842" y="2597868"/>
            <a:ext cx="504056" cy="502920"/>
          </a:xfrm>
          <a:prstGeom prst="ellipse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A0954EF-0399-282A-B218-CF9EE68071E6}"/>
              </a:ext>
            </a:extLst>
          </p:cNvPr>
          <p:cNvSpPr/>
          <p:nvPr/>
        </p:nvSpPr>
        <p:spPr bwMode="auto">
          <a:xfrm>
            <a:off x="9854430" y="1049666"/>
            <a:ext cx="504056" cy="502920"/>
          </a:xfrm>
          <a:prstGeom prst="ellipse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68EB0157-5A5D-C7A2-39AE-DAD6897BFFBA}"/>
              </a:ext>
            </a:extLst>
          </p:cNvPr>
          <p:cNvCxnSpPr/>
          <p:nvPr/>
        </p:nvCxnSpPr>
        <p:spPr bwMode="auto">
          <a:xfrm flipV="1">
            <a:off x="8687494" y="1556792"/>
            <a:ext cx="345642" cy="103456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Lige pilforbindelse 17">
            <a:extLst>
              <a:ext uri="{FF2B5EF4-FFF2-40B4-BE49-F238E27FC236}">
                <a16:creationId xmlns:a16="http://schemas.microsoft.com/office/drawing/2014/main" id="{46E4AF3B-F9BF-ADEB-FE4B-795D6047A50B}"/>
              </a:ext>
            </a:extLst>
          </p:cNvPr>
          <p:cNvCxnSpPr/>
          <p:nvPr/>
        </p:nvCxnSpPr>
        <p:spPr bwMode="auto">
          <a:xfrm>
            <a:off x="8730902" y="2996952"/>
            <a:ext cx="676672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" name="Lige pilforbindelse 1">
            <a:extLst>
              <a:ext uri="{FF2B5EF4-FFF2-40B4-BE49-F238E27FC236}">
                <a16:creationId xmlns:a16="http://schemas.microsoft.com/office/drawing/2014/main" id="{CB14E5B4-22DB-2D52-3241-F17C36AFA5B0}"/>
              </a:ext>
            </a:extLst>
          </p:cNvPr>
          <p:cNvCxnSpPr/>
          <p:nvPr/>
        </p:nvCxnSpPr>
        <p:spPr bwMode="auto">
          <a:xfrm>
            <a:off x="8694898" y="2780928"/>
            <a:ext cx="676672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3D1E96CF-1224-845B-167E-6B216F0F59F0}"/>
              </a:ext>
            </a:extLst>
          </p:cNvPr>
          <p:cNvCxnSpPr/>
          <p:nvPr/>
        </p:nvCxnSpPr>
        <p:spPr bwMode="auto">
          <a:xfrm>
            <a:off x="9335566" y="1398843"/>
            <a:ext cx="432048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78C2F6B1-3ABA-444A-B01B-440C13CBC558}"/>
              </a:ext>
            </a:extLst>
          </p:cNvPr>
          <p:cNvCxnSpPr/>
          <p:nvPr/>
        </p:nvCxnSpPr>
        <p:spPr bwMode="auto">
          <a:xfrm>
            <a:off x="9335566" y="1196752"/>
            <a:ext cx="432048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Lige pilforbindelse 18">
            <a:extLst>
              <a:ext uri="{FF2B5EF4-FFF2-40B4-BE49-F238E27FC236}">
                <a16:creationId xmlns:a16="http://schemas.microsoft.com/office/drawing/2014/main" id="{1779F3CC-0817-E931-E09D-7D04C0C0C383}"/>
              </a:ext>
            </a:extLst>
          </p:cNvPr>
          <p:cNvCxnSpPr/>
          <p:nvPr/>
        </p:nvCxnSpPr>
        <p:spPr bwMode="auto">
          <a:xfrm flipV="1">
            <a:off x="8419323" y="1481071"/>
            <a:ext cx="345642" cy="103456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082C4604-BAEC-8E4B-0D02-44CB83DAD144}"/>
              </a:ext>
            </a:extLst>
          </p:cNvPr>
          <p:cNvCxnSpPr/>
          <p:nvPr/>
        </p:nvCxnSpPr>
        <p:spPr bwMode="auto">
          <a:xfrm flipV="1">
            <a:off x="9854020" y="1556792"/>
            <a:ext cx="345642" cy="103456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Lige pilforbindelse 22">
            <a:extLst>
              <a:ext uri="{FF2B5EF4-FFF2-40B4-BE49-F238E27FC236}">
                <a16:creationId xmlns:a16="http://schemas.microsoft.com/office/drawing/2014/main" id="{F3AC8B77-5672-ACE1-61F2-E83F0BF08C63}"/>
              </a:ext>
            </a:extLst>
          </p:cNvPr>
          <p:cNvCxnSpPr/>
          <p:nvPr/>
        </p:nvCxnSpPr>
        <p:spPr bwMode="auto">
          <a:xfrm flipV="1">
            <a:off x="9607455" y="1527541"/>
            <a:ext cx="345642" cy="103456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Lige pilforbindelse 24">
            <a:extLst>
              <a:ext uri="{FF2B5EF4-FFF2-40B4-BE49-F238E27FC236}">
                <a16:creationId xmlns:a16="http://schemas.microsoft.com/office/drawing/2014/main" id="{01BEF7A2-59E8-DB14-D2D1-BA8CCD4F307C}"/>
              </a:ext>
            </a:extLst>
          </p:cNvPr>
          <p:cNvCxnSpPr/>
          <p:nvPr/>
        </p:nvCxnSpPr>
        <p:spPr bwMode="auto">
          <a:xfrm flipV="1">
            <a:off x="8694898" y="1556792"/>
            <a:ext cx="345642" cy="103456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Lige pilforbindelse 25">
            <a:extLst>
              <a:ext uri="{FF2B5EF4-FFF2-40B4-BE49-F238E27FC236}">
                <a16:creationId xmlns:a16="http://schemas.microsoft.com/office/drawing/2014/main" id="{BA82AD5C-9FAC-5C6A-3DE7-274A70411D91}"/>
              </a:ext>
            </a:extLst>
          </p:cNvPr>
          <p:cNvCxnSpPr/>
          <p:nvPr/>
        </p:nvCxnSpPr>
        <p:spPr bwMode="auto">
          <a:xfrm>
            <a:off x="8738306" y="2996952"/>
            <a:ext cx="676672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932367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2AA1A2F8-5ACA-4C54-BB52-D443EC003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46" y="423581"/>
            <a:ext cx="6408712" cy="972716"/>
          </a:xfrm>
        </p:spPr>
        <p:txBody>
          <a:bodyPr/>
          <a:lstStyle/>
          <a:p>
            <a:r>
              <a:rPr lang="en-US" dirty="0" err="1"/>
              <a:t>Titel</a:t>
            </a:r>
            <a:endParaRPr lang="da-DK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B99CA311-7A5E-48A9-A4E2-DE5BF82F6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646" y="1706328"/>
            <a:ext cx="5472608" cy="4545578"/>
          </a:xfrm>
        </p:spPr>
        <p:txBody>
          <a:bodyPr/>
          <a:lstStyle/>
          <a:p>
            <a:r>
              <a:rPr lang="en-US" dirty="0"/>
              <a:t>The end:</a:t>
            </a:r>
          </a:p>
          <a:p>
            <a:pPr lvl="1"/>
            <a:r>
              <a:rPr lang="en-US" dirty="0"/>
              <a:t> Forces are then obtained as the </a:t>
            </a:r>
            <a:r>
              <a:rPr lang="en-US" dirty="0" err="1"/>
              <a:t>gra</a:t>
            </a:r>
            <a:r>
              <a:rPr lang="en-US" dirty="0"/>
              <a:t>-</a:t>
            </a:r>
          </a:p>
          <a:p>
            <a:pPr lvl="1"/>
            <a:r>
              <a:rPr lang="en-US" dirty="0" err="1"/>
              <a:t>dients</a:t>
            </a:r>
            <a:r>
              <a:rPr lang="en-US" dirty="0"/>
              <a:t> of this predicted total potential energy with respect to the</a:t>
            </a:r>
          </a:p>
          <a:p>
            <a:pPr lvl="1"/>
            <a:r>
              <a:rPr lang="en-US" dirty="0"/>
              <a:t>atomic positions (thereby guaranteeing energy conservation)</a:t>
            </a:r>
            <a:endParaRPr lang="da-DK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37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3F4CA7A-C1E9-DD67-1368-F18CB41C7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0910" y="4580397"/>
            <a:ext cx="3462536" cy="1824015"/>
          </a:xfrm>
          <a:prstGeom prst="rect">
            <a:avLst/>
          </a:prstGeom>
        </p:spPr>
      </p:pic>
      <p:pic>
        <p:nvPicPr>
          <p:cNvPr id="3" name="Billede 2">
            <a:extLst>
              <a:ext uri="{FF2B5EF4-FFF2-40B4-BE49-F238E27FC236}">
                <a16:creationId xmlns:a16="http://schemas.microsoft.com/office/drawing/2014/main" id="{E1E948B8-5982-3B35-7068-888FF6903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959" y="5103507"/>
            <a:ext cx="2876951" cy="819264"/>
          </a:xfrm>
          <a:prstGeom prst="rect">
            <a:avLst/>
          </a:prstGeom>
        </p:spPr>
      </p:pic>
      <p:pic>
        <p:nvPicPr>
          <p:cNvPr id="32" name="Billede 31">
            <a:extLst>
              <a:ext uri="{FF2B5EF4-FFF2-40B4-BE49-F238E27FC236}">
                <a16:creationId xmlns:a16="http://schemas.microsoft.com/office/drawing/2014/main" id="{BCA2DAB8-764C-0999-A07F-F8D619B5B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1424" y="285470"/>
            <a:ext cx="1950041" cy="19170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41" name="Forbindelse: vinklet 40">
            <a:extLst>
              <a:ext uri="{FF2B5EF4-FFF2-40B4-BE49-F238E27FC236}">
                <a16:creationId xmlns:a16="http://schemas.microsoft.com/office/drawing/2014/main" id="{1481096B-1A76-F24E-6F0F-B7708BEEB23E}"/>
              </a:ext>
            </a:extLst>
          </p:cNvPr>
          <p:cNvCxnSpPr/>
          <p:nvPr/>
        </p:nvCxnSpPr>
        <p:spPr bwMode="auto">
          <a:xfrm>
            <a:off x="8813411" y="665957"/>
            <a:ext cx="666172" cy="405311"/>
          </a:xfrm>
          <a:prstGeom prst="bentConnector3">
            <a:avLst>
              <a:gd name="adj1" fmla="val 99913"/>
            </a:avLst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Forbindelse: vinklet 41">
            <a:extLst>
              <a:ext uri="{FF2B5EF4-FFF2-40B4-BE49-F238E27FC236}">
                <a16:creationId xmlns:a16="http://schemas.microsoft.com/office/drawing/2014/main" id="{5984CE7E-EA5B-B2B4-6DA5-65520717BA9D}"/>
              </a:ext>
            </a:extLst>
          </p:cNvPr>
          <p:cNvCxnSpPr/>
          <p:nvPr/>
        </p:nvCxnSpPr>
        <p:spPr bwMode="auto">
          <a:xfrm>
            <a:off x="8631465" y="665957"/>
            <a:ext cx="2648320" cy="405310"/>
          </a:xfrm>
          <a:prstGeom prst="bentConnector3">
            <a:avLst>
              <a:gd name="adj1" fmla="val 99873"/>
            </a:avLst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Tekstfelt 49">
            <a:extLst>
              <a:ext uri="{FF2B5EF4-FFF2-40B4-BE49-F238E27FC236}">
                <a16:creationId xmlns:a16="http://schemas.microsoft.com/office/drawing/2014/main" id="{02A4D514-8900-9539-4097-D4045707FCE3}"/>
              </a:ext>
            </a:extLst>
          </p:cNvPr>
          <p:cNvSpPr txBox="1"/>
          <p:nvPr/>
        </p:nvSpPr>
        <p:spPr>
          <a:xfrm>
            <a:off x="9551590" y="312911"/>
            <a:ext cx="165618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sz="2000" b="1" dirty="0">
                <a:latin typeface="+mn-lt"/>
              </a:rPr>
              <a:t>Input</a:t>
            </a:r>
            <a:endParaRPr lang="da-DK" sz="2000" b="1" dirty="0" err="1">
              <a:latin typeface="+mn-lt"/>
            </a:endParaRPr>
          </a:p>
        </p:txBody>
      </p:sp>
      <p:pic>
        <p:nvPicPr>
          <p:cNvPr id="51" name="Billede 50">
            <a:extLst>
              <a:ext uri="{FF2B5EF4-FFF2-40B4-BE49-F238E27FC236}">
                <a16:creationId xmlns:a16="http://schemas.microsoft.com/office/drawing/2014/main" id="{1A7C993C-E853-3E1C-B23A-289E71814F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9059" y="1098231"/>
            <a:ext cx="3270083" cy="4921442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0371376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2AA1A2F8-5ACA-4C54-BB52-D443EC00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B99CA311-7A5E-48A9-A4E2-DE5BF82F6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38</a:t>
            </a:fld>
            <a:endParaRPr lang="da-DK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85868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DF7002-93CE-5C89-BBE2-2B9BD6FF5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2D9BDB5-90A0-711D-661C-9427A5C59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the input graph</a:t>
            </a:r>
          </a:p>
          <a:p>
            <a:endParaRPr lang="en-US" dirty="0"/>
          </a:p>
          <a:p>
            <a:r>
              <a:rPr lang="en-US" dirty="0"/>
              <a:t>Layers of </a:t>
            </a:r>
            <a:r>
              <a:rPr lang="en-US" dirty="0" err="1"/>
              <a:t>NequIP</a:t>
            </a:r>
            <a:r>
              <a:rPr lang="en-US" dirty="0"/>
              <a:t> (data flow)</a:t>
            </a:r>
          </a:p>
          <a:p>
            <a:pPr marL="0" indent="0">
              <a:buNone/>
            </a:pPr>
            <a:endParaRPr lang="en-US" dirty="0"/>
          </a:p>
          <a:p>
            <a:r>
              <a:rPr lang="da-DK" dirty="0"/>
              <a:t>Output of </a:t>
            </a:r>
            <a:r>
              <a:rPr lang="da-DK" dirty="0" err="1"/>
              <a:t>NequIP</a:t>
            </a:r>
            <a:endParaRPr lang="da-DK" dirty="0"/>
          </a:p>
          <a:p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36B7DB5-5BC8-FB85-D8C3-E452E36D8D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A141BE00-B967-3FEE-DC51-1254B76D76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2002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2AA1A2F8-5ACA-4C54-BB52-D443EC003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46" y="426127"/>
            <a:ext cx="10032454" cy="972716"/>
          </a:xfrm>
        </p:spPr>
        <p:txBody>
          <a:bodyPr/>
          <a:lstStyle/>
          <a:p>
            <a:r>
              <a:rPr lang="en-US" dirty="0"/>
              <a:t>Constructing graph</a:t>
            </a:r>
            <a:endParaRPr lang="da-DK" dirty="0"/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5</a:t>
            </a:fld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B327C22-A472-5585-AEA0-D9CA8EBFB366}"/>
              </a:ext>
            </a:extLst>
          </p:cNvPr>
          <p:cNvSpPr/>
          <p:nvPr/>
        </p:nvSpPr>
        <p:spPr bwMode="auto">
          <a:xfrm>
            <a:off x="8759502" y="1020528"/>
            <a:ext cx="504056" cy="502920"/>
          </a:xfrm>
          <a:prstGeom prst="ellipse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56965FF-0ADA-23C6-6CF9-1306071F3E4C}"/>
              </a:ext>
            </a:extLst>
          </p:cNvPr>
          <p:cNvSpPr/>
          <p:nvPr/>
        </p:nvSpPr>
        <p:spPr bwMode="auto">
          <a:xfrm>
            <a:off x="9407574" y="2597868"/>
            <a:ext cx="504056" cy="502920"/>
          </a:xfrm>
          <a:prstGeom prst="ellipse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AC87654-574A-834F-26B0-B936950DADED}"/>
              </a:ext>
            </a:extLst>
          </p:cNvPr>
          <p:cNvSpPr/>
          <p:nvPr/>
        </p:nvSpPr>
        <p:spPr bwMode="auto">
          <a:xfrm>
            <a:off x="8190842" y="2597868"/>
            <a:ext cx="504056" cy="502920"/>
          </a:xfrm>
          <a:prstGeom prst="ellipse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A0954EF-0399-282A-B218-CF9EE68071E6}"/>
              </a:ext>
            </a:extLst>
          </p:cNvPr>
          <p:cNvSpPr/>
          <p:nvPr/>
        </p:nvSpPr>
        <p:spPr bwMode="auto">
          <a:xfrm>
            <a:off x="9854430" y="1049666"/>
            <a:ext cx="504056" cy="502920"/>
          </a:xfrm>
          <a:prstGeom prst="ellipse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7" name="Content Placeholder 20">
            <a:extLst>
              <a:ext uri="{FF2B5EF4-FFF2-40B4-BE49-F238E27FC236}">
                <a16:creationId xmlns:a16="http://schemas.microsoft.com/office/drawing/2014/main" id="{23D338D1-A806-B145-4701-3E43EA2EF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82" y="1706328"/>
            <a:ext cx="5417260" cy="4545578"/>
          </a:xfrm>
        </p:spPr>
        <p:txBody>
          <a:bodyPr/>
          <a:lstStyle/>
          <a:p>
            <a:r>
              <a:rPr lang="en-US" dirty="0"/>
              <a:t>Starting with an ensemble of atoms (a point cloud).</a:t>
            </a:r>
            <a:endParaRPr lang="da-DK" dirty="0"/>
          </a:p>
          <a:p>
            <a:pPr marL="0" indent="0">
              <a:buNone/>
            </a:pPr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6</a:t>
            </a:fld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B327C22-A472-5585-AEA0-D9CA8EBFB366}"/>
              </a:ext>
            </a:extLst>
          </p:cNvPr>
          <p:cNvSpPr/>
          <p:nvPr/>
        </p:nvSpPr>
        <p:spPr bwMode="auto">
          <a:xfrm>
            <a:off x="8759502" y="1020528"/>
            <a:ext cx="504056" cy="502920"/>
          </a:xfrm>
          <a:prstGeom prst="ellipse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56965FF-0ADA-23C6-6CF9-1306071F3E4C}"/>
              </a:ext>
            </a:extLst>
          </p:cNvPr>
          <p:cNvSpPr/>
          <p:nvPr/>
        </p:nvSpPr>
        <p:spPr bwMode="auto">
          <a:xfrm>
            <a:off x="9407574" y="2597868"/>
            <a:ext cx="504056" cy="502920"/>
          </a:xfrm>
          <a:prstGeom prst="ellipse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AC87654-574A-834F-26B0-B936950DADED}"/>
              </a:ext>
            </a:extLst>
          </p:cNvPr>
          <p:cNvSpPr/>
          <p:nvPr/>
        </p:nvSpPr>
        <p:spPr bwMode="auto">
          <a:xfrm>
            <a:off x="8190842" y="2597868"/>
            <a:ext cx="504056" cy="502920"/>
          </a:xfrm>
          <a:prstGeom prst="ellipse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A0954EF-0399-282A-B218-CF9EE68071E6}"/>
              </a:ext>
            </a:extLst>
          </p:cNvPr>
          <p:cNvSpPr/>
          <p:nvPr/>
        </p:nvSpPr>
        <p:spPr bwMode="auto">
          <a:xfrm>
            <a:off x="9854430" y="1049666"/>
            <a:ext cx="504056" cy="502920"/>
          </a:xfrm>
          <a:prstGeom prst="ellipse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220F302-DFAE-8F72-1DC9-7AA6D3B6A228}"/>
              </a:ext>
            </a:extLst>
          </p:cNvPr>
          <p:cNvSpPr/>
          <p:nvPr/>
        </p:nvSpPr>
        <p:spPr bwMode="auto">
          <a:xfrm>
            <a:off x="6614070" y="1020528"/>
            <a:ext cx="3657600" cy="3657600"/>
          </a:xfrm>
          <a:prstGeom prst="ellipse">
            <a:avLst/>
          </a:prstGeom>
          <a:noFill/>
          <a:ln w="25400" cap="flat" cmpd="sng" algn="ctr">
            <a:solidFill>
              <a:srgbClr val="2F3EEA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7" name="Title 19">
            <a:extLst>
              <a:ext uri="{FF2B5EF4-FFF2-40B4-BE49-F238E27FC236}">
                <a16:creationId xmlns:a16="http://schemas.microsoft.com/office/drawing/2014/main" id="{AE8FD3D6-0514-12B4-B0A3-CF81E5DD6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46" y="426127"/>
            <a:ext cx="10032454" cy="972716"/>
          </a:xfrm>
        </p:spPr>
        <p:txBody>
          <a:bodyPr/>
          <a:lstStyle/>
          <a:p>
            <a:r>
              <a:rPr lang="en-US" dirty="0"/>
              <a:t>Constructing graph</a:t>
            </a:r>
            <a:endParaRPr lang="da-DK" dirty="0"/>
          </a:p>
        </p:txBody>
      </p:sp>
      <p:sp>
        <p:nvSpPr>
          <p:cNvPr id="27" name="Content Placeholder 20">
            <a:extLst>
              <a:ext uri="{FF2B5EF4-FFF2-40B4-BE49-F238E27FC236}">
                <a16:creationId xmlns:a16="http://schemas.microsoft.com/office/drawing/2014/main" id="{AC72E1DD-4025-394F-66F1-85868BFB4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82" y="1706328"/>
            <a:ext cx="5417260" cy="4545578"/>
          </a:xfrm>
        </p:spPr>
        <p:txBody>
          <a:bodyPr/>
          <a:lstStyle/>
          <a:p>
            <a:r>
              <a:rPr lang="en-US" dirty="0"/>
              <a:t>Starting with an ensemble of atoms (a point cloud).</a:t>
            </a:r>
          </a:p>
          <a:p>
            <a:endParaRPr lang="en-US" dirty="0"/>
          </a:p>
          <a:p>
            <a:r>
              <a:rPr lang="en-US" dirty="0"/>
              <a:t>Atomic neighbors are selected based on a maximum radius.</a:t>
            </a:r>
            <a:endParaRPr lang="da-DK" dirty="0"/>
          </a:p>
        </p:txBody>
      </p:sp>
      <p:cxnSp>
        <p:nvCxnSpPr>
          <p:cNvPr id="28" name="Lige pilforbindelse 27">
            <a:extLst>
              <a:ext uri="{FF2B5EF4-FFF2-40B4-BE49-F238E27FC236}">
                <a16:creationId xmlns:a16="http://schemas.microsoft.com/office/drawing/2014/main" id="{30A2420B-5375-0944-5BB3-5C1BF0025242}"/>
              </a:ext>
            </a:extLst>
          </p:cNvPr>
          <p:cNvCxnSpPr/>
          <p:nvPr/>
        </p:nvCxnSpPr>
        <p:spPr bwMode="auto">
          <a:xfrm>
            <a:off x="7149713" y="1552586"/>
            <a:ext cx="1321757" cy="130035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kstfelt 28">
                <a:extLst>
                  <a:ext uri="{FF2B5EF4-FFF2-40B4-BE49-F238E27FC236}">
                    <a16:creationId xmlns:a16="http://schemas.microsoft.com/office/drawing/2014/main" id="{A31907F0-108A-A082-9033-977264CD4B24}"/>
                  </a:ext>
                </a:extLst>
              </p:cNvPr>
              <p:cNvSpPr txBox="1"/>
              <p:nvPr/>
            </p:nvSpPr>
            <p:spPr>
              <a:xfrm>
                <a:off x="7707186" y="1707688"/>
                <a:ext cx="6826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+mn-lt"/>
                </a:endParaRPr>
              </a:p>
            </p:txBody>
          </p:sp>
        </mc:Choice>
        <mc:Fallback>
          <p:sp>
            <p:nvSpPr>
              <p:cNvPr id="29" name="Tekstfelt 28">
                <a:extLst>
                  <a:ext uri="{FF2B5EF4-FFF2-40B4-BE49-F238E27FC236}">
                    <a16:creationId xmlns:a16="http://schemas.microsoft.com/office/drawing/2014/main" id="{A31907F0-108A-A082-9033-977264CD4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186" y="1707688"/>
                <a:ext cx="682623" cy="369332"/>
              </a:xfrm>
              <a:prstGeom prst="rect">
                <a:avLst/>
              </a:prstGeom>
              <a:blipFill>
                <a:blip r:embed="rId4"/>
                <a:stretch>
                  <a:fillRect l="-4464" b="-1311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323038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7</a:t>
            </a:fld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B327C22-A472-5585-AEA0-D9CA8EBFB366}"/>
              </a:ext>
            </a:extLst>
          </p:cNvPr>
          <p:cNvSpPr/>
          <p:nvPr/>
        </p:nvSpPr>
        <p:spPr bwMode="auto">
          <a:xfrm>
            <a:off x="8759502" y="1020528"/>
            <a:ext cx="504056" cy="502920"/>
          </a:xfrm>
          <a:prstGeom prst="ellipse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56965FF-0ADA-23C6-6CF9-1306071F3E4C}"/>
              </a:ext>
            </a:extLst>
          </p:cNvPr>
          <p:cNvSpPr/>
          <p:nvPr/>
        </p:nvSpPr>
        <p:spPr bwMode="auto">
          <a:xfrm>
            <a:off x="9407574" y="2597868"/>
            <a:ext cx="504056" cy="502920"/>
          </a:xfrm>
          <a:prstGeom prst="ellipse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AC87654-574A-834F-26B0-B936950DADED}"/>
              </a:ext>
            </a:extLst>
          </p:cNvPr>
          <p:cNvSpPr/>
          <p:nvPr/>
        </p:nvSpPr>
        <p:spPr bwMode="auto">
          <a:xfrm>
            <a:off x="8190842" y="2597868"/>
            <a:ext cx="504056" cy="502920"/>
          </a:xfrm>
          <a:prstGeom prst="ellipse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A0954EF-0399-282A-B218-CF9EE68071E6}"/>
              </a:ext>
            </a:extLst>
          </p:cNvPr>
          <p:cNvSpPr/>
          <p:nvPr/>
        </p:nvSpPr>
        <p:spPr bwMode="auto">
          <a:xfrm>
            <a:off x="9854430" y="1049666"/>
            <a:ext cx="504056" cy="502920"/>
          </a:xfrm>
          <a:prstGeom prst="ellipse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220F302-DFAE-8F72-1DC9-7AA6D3B6A228}"/>
              </a:ext>
            </a:extLst>
          </p:cNvPr>
          <p:cNvSpPr/>
          <p:nvPr/>
        </p:nvSpPr>
        <p:spPr bwMode="auto">
          <a:xfrm>
            <a:off x="6614070" y="1020528"/>
            <a:ext cx="3657600" cy="3657600"/>
          </a:xfrm>
          <a:prstGeom prst="ellipse">
            <a:avLst/>
          </a:prstGeom>
          <a:noFill/>
          <a:ln w="25400" cap="flat" cmpd="sng" algn="ctr">
            <a:solidFill>
              <a:srgbClr val="2F3EEA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26" name="Lige pilforbindelse 25">
            <a:extLst>
              <a:ext uri="{FF2B5EF4-FFF2-40B4-BE49-F238E27FC236}">
                <a16:creationId xmlns:a16="http://schemas.microsoft.com/office/drawing/2014/main" id="{BAEF1981-095E-0DC7-8163-F4C666889894}"/>
              </a:ext>
            </a:extLst>
          </p:cNvPr>
          <p:cNvCxnSpPr/>
          <p:nvPr/>
        </p:nvCxnSpPr>
        <p:spPr bwMode="auto">
          <a:xfrm flipV="1">
            <a:off x="8694898" y="1556792"/>
            <a:ext cx="345642" cy="103456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Lige pilforbindelse 26">
            <a:extLst>
              <a:ext uri="{FF2B5EF4-FFF2-40B4-BE49-F238E27FC236}">
                <a16:creationId xmlns:a16="http://schemas.microsoft.com/office/drawing/2014/main" id="{4A7FFCDB-7CD0-69EF-84F9-EF9D538AD5C4}"/>
              </a:ext>
            </a:extLst>
          </p:cNvPr>
          <p:cNvCxnSpPr/>
          <p:nvPr/>
        </p:nvCxnSpPr>
        <p:spPr bwMode="auto">
          <a:xfrm>
            <a:off x="8738306" y="2996952"/>
            <a:ext cx="676672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Lige pilforbindelse 28">
            <a:extLst>
              <a:ext uri="{FF2B5EF4-FFF2-40B4-BE49-F238E27FC236}">
                <a16:creationId xmlns:a16="http://schemas.microsoft.com/office/drawing/2014/main" id="{B4C7E261-59EC-71F2-0790-14DA5FC2237B}"/>
              </a:ext>
            </a:extLst>
          </p:cNvPr>
          <p:cNvCxnSpPr/>
          <p:nvPr/>
        </p:nvCxnSpPr>
        <p:spPr bwMode="auto">
          <a:xfrm>
            <a:off x="7149713" y="1552586"/>
            <a:ext cx="1321757" cy="130035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kstfelt 29">
                <a:extLst>
                  <a:ext uri="{FF2B5EF4-FFF2-40B4-BE49-F238E27FC236}">
                    <a16:creationId xmlns:a16="http://schemas.microsoft.com/office/drawing/2014/main" id="{F74CADCE-DB32-8546-D69B-5C3913590A95}"/>
                  </a:ext>
                </a:extLst>
              </p:cNvPr>
              <p:cNvSpPr txBox="1"/>
              <p:nvPr/>
            </p:nvSpPr>
            <p:spPr>
              <a:xfrm>
                <a:off x="7707186" y="1707688"/>
                <a:ext cx="6826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+mn-lt"/>
                </a:endParaRPr>
              </a:p>
            </p:txBody>
          </p:sp>
        </mc:Choice>
        <mc:Fallback>
          <p:sp>
            <p:nvSpPr>
              <p:cNvPr id="30" name="Tekstfelt 29">
                <a:extLst>
                  <a:ext uri="{FF2B5EF4-FFF2-40B4-BE49-F238E27FC236}">
                    <a16:creationId xmlns:a16="http://schemas.microsoft.com/office/drawing/2014/main" id="{F74CADCE-DB32-8546-D69B-5C3913590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186" y="1707688"/>
                <a:ext cx="682623" cy="369332"/>
              </a:xfrm>
              <a:prstGeom prst="rect">
                <a:avLst/>
              </a:prstGeom>
              <a:blipFill>
                <a:blip r:embed="rId4"/>
                <a:stretch>
                  <a:fillRect l="-4464" b="-1311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itle 19">
            <a:extLst>
              <a:ext uri="{FF2B5EF4-FFF2-40B4-BE49-F238E27FC236}">
                <a16:creationId xmlns:a16="http://schemas.microsoft.com/office/drawing/2014/main" id="{5B719440-7BDF-1A12-0B8D-CAACB928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46" y="426127"/>
            <a:ext cx="10032454" cy="972716"/>
          </a:xfrm>
        </p:spPr>
        <p:txBody>
          <a:bodyPr/>
          <a:lstStyle/>
          <a:p>
            <a:r>
              <a:rPr lang="en-US" dirty="0"/>
              <a:t>Constructing graph</a:t>
            </a:r>
            <a:endParaRPr lang="da-DK" dirty="0"/>
          </a:p>
        </p:txBody>
      </p:sp>
      <p:sp>
        <p:nvSpPr>
          <p:cNvPr id="41" name="Content Placeholder 20">
            <a:extLst>
              <a:ext uri="{FF2B5EF4-FFF2-40B4-BE49-F238E27FC236}">
                <a16:creationId xmlns:a16="http://schemas.microsoft.com/office/drawing/2014/main" id="{644E8EE9-66D2-CAC6-5DA8-0AA7AD3D59D1}"/>
              </a:ext>
            </a:extLst>
          </p:cNvPr>
          <p:cNvSpPr txBox="1">
            <a:spLocks/>
          </p:cNvSpPr>
          <p:nvPr/>
        </p:nvSpPr>
        <p:spPr bwMode="auto">
          <a:xfrm>
            <a:off x="478582" y="1706328"/>
            <a:ext cx="5417260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/>
              <a:t>Starting with an ensemble of atoms (a point cloud).</a:t>
            </a:r>
          </a:p>
          <a:p>
            <a:endParaRPr lang="en-US" kern="0" dirty="0"/>
          </a:p>
          <a:p>
            <a:r>
              <a:rPr lang="en-US" kern="0" dirty="0"/>
              <a:t>Atomic neighbors are selected based on a maximum radius.</a:t>
            </a:r>
          </a:p>
          <a:p>
            <a:pPr lvl="1"/>
            <a:r>
              <a:rPr lang="en-US" kern="0" dirty="0"/>
              <a:t>The neighbors are then connected via an edge.</a:t>
            </a:r>
          </a:p>
          <a:p>
            <a:pPr lvl="1"/>
            <a:endParaRPr lang="da-DK" kern="0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74254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8</a:t>
            </a:fld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B327C22-A472-5585-AEA0-D9CA8EBFB366}"/>
              </a:ext>
            </a:extLst>
          </p:cNvPr>
          <p:cNvSpPr/>
          <p:nvPr/>
        </p:nvSpPr>
        <p:spPr bwMode="auto">
          <a:xfrm>
            <a:off x="8759502" y="1020528"/>
            <a:ext cx="504056" cy="502920"/>
          </a:xfrm>
          <a:prstGeom prst="ellipse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56965FF-0ADA-23C6-6CF9-1306071F3E4C}"/>
              </a:ext>
            </a:extLst>
          </p:cNvPr>
          <p:cNvSpPr/>
          <p:nvPr/>
        </p:nvSpPr>
        <p:spPr bwMode="auto">
          <a:xfrm>
            <a:off x="9407574" y="2597868"/>
            <a:ext cx="504056" cy="502920"/>
          </a:xfrm>
          <a:prstGeom prst="ellipse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AC87654-574A-834F-26B0-B936950DADED}"/>
              </a:ext>
            </a:extLst>
          </p:cNvPr>
          <p:cNvSpPr/>
          <p:nvPr/>
        </p:nvSpPr>
        <p:spPr bwMode="auto">
          <a:xfrm>
            <a:off x="8190842" y="2597868"/>
            <a:ext cx="504056" cy="502920"/>
          </a:xfrm>
          <a:prstGeom prst="ellipse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A0954EF-0399-282A-B218-CF9EE68071E6}"/>
              </a:ext>
            </a:extLst>
          </p:cNvPr>
          <p:cNvSpPr/>
          <p:nvPr/>
        </p:nvSpPr>
        <p:spPr bwMode="auto">
          <a:xfrm>
            <a:off x="9854430" y="1049666"/>
            <a:ext cx="504056" cy="502920"/>
          </a:xfrm>
          <a:prstGeom prst="ellipse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68EB0157-5A5D-C7A2-39AE-DAD6897BFFBA}"/>
              </a:ext>
            </a:extLst>
          </p:cNvPr>
          <p:cNvCxnSpPr/>
          <p:nvPr/>
        </p:nvCxnSpPr>
        <p:spPr bwMode="auto">
          <a:xfrm flipV="1">
            <a:off x="8687494" y="1556792"/>
            <a:ext cx="345642" cy="103456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Lige pilforbindelse 17">
            <a:extLst>
              <a:ext uri="{FF2B5EF4-FFF2-40B4-BE49-F238E27FC236}">
                <a16:creationId xmlns:a16="http://schemas.microsoft.com/office/drawing/2014/main" id="{46E4AF3B-F9BF-ADEB-FE4B-795D6047A50B}"/>
              </a:ext>
            </a:extLst>
          </p:cNvPr>
          <p:cNvCxnSpPr/>
          <p:nvPr/>
        </p:nvCxnSpPr>
        <p:spPr bwMode="auto">
          <a:xfrm>
            <a:off x="8730902" y="2996952"/>
            <a:ext cx="676672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" name="Lige pilforbindelse 1">
            <a:extLst>
              <a:ext uri="{FF2B5EF4-FFF2-40B4-BE49-F238E27FC236}">
                <a16:creationId xmlns:a16="http://schemas.microsoft.com/office/drawing/2014/main" id="{CB14E5B4-22DB-2D52-3241-F17C36AFA5B0}"/>
              </a:ext>
            </a:extLst>
          </p:cNvPr>
          <p:cNvCxnSpPr/>
          <p:nvPr/>
        </p:nvCxnSpPr>
        <p:spPr bwMode="auto">
          <a:xfrm>
            <a:off x="8694898" y="2780928"/>
            <a:ext cx="676672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3D1E96CF-1224-845B-167E-6B216F0F59F0}"/>
              </a:ext>
            </a:extLst>
          </p:cNvPr>
          <p:cNvCxnSpPr/>
          <p:nvPr/>
        </p:nvCxnSpPr>
        <p:spPr bwMode="auto">
          <a:xfrm>
            <a:off x="9335566" y="1398843"/>
            <a:ext cx="432048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78C2F6B1-3ABA-444A-B01B-440C13CBC558}"/>
              </a:ext>
            </a:extLst>
          </p:cNvPr>
          <p:cNvCxnSpPr/>
          <p:nvPr/>
        </p:nvCxnSpPr>
        <p:spPr bwMode="auto">
          <a:xfrm>
            <a:off x="9335566" y="1196752"/>
            <a:ext cx="432048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Lige pilforbindelse 18">
            <a:extLst>
              <a:ext uri="{FF2B5EF4-FFF2-40B4-BE49-F238E27FC236}">
                <a16:creationId xmlns:a16="http://schemas.microsoft.com/office/drawing/2014/main" id="{1779F3CC-0817-E931-E09D-7D04C0C0C383}"/>
              </a:ext>
            </a:extLst>
          </p:cNvPr>
          <p:cNvCxnSpPr/>
          <p:nvPr/>
        </p:nvCxnSpPr>
        <p:spPr bwMode="auto">
          <a:xfrm flipV="1">
            <a:off x="8419323" y="1481071"/>
            <a:ext cx="345642" cy="103456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082C4604-BAEC-8E4B-0D02-44CB83DAD144}"/>
              </a:ext>
            </a:extLst>
          </p:cNvPr>
          <p:cNvCxnSpPr/>
          <p:nvPr/>
        </p:nvCxnSpPr>
        <p:spPr bwMode="auto">
          <a:xfrm flipV="1">
            <a:off x="9854020" y="1556792"/>
            <a:ext cx="345642" cy="103456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Lige pilforbindelse 22">
            <a:extLst>
              <a:ext uri="{FF2B5EF4-FFF2-40B4-BE49-F238E27FC236}">
                <a16:creationId xmlns:a16="http://schemas.microsoft.com/office/drawing/2014/main" id="{F3AC8B77-5672-ACE1-61F2-E83F0BF08C63}"/>
              </a:ext>
            </a:extLst>
          </p:cNvPr>
          <p:cNvCxnSpPr/>
          <p:nvPr/>
        </p:nvCxnSpPr>
        <p:spPr bwMode="auto">
          <a:xfrm flipV="1">
            <a:off x="9607455" y="1527541"/>
            <a:ext cx="345642" cy="103456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Lige pilforbindelse 24">
            <a:extLst>
              <a:ext uri="{FF2B5EF4-FFF2-40B4-BE49-F238E27FC236}">
                <a16:creationId xmlns:a16="http://schemas.microsoft.com/office/drawing/2014/main" id="{01BEF7A2-59E8-DB14-D2D1-BA8CCD4F307C}"/>
              </a:ext>
            </a:extLst>
          </p:cNvPr>
          <p:cNvCxnSpPr/>
          <p:nvPr/>
        </p:nvCxnSpPr>
        <p:spPr bwMode="auto">
          <a:xfrm flipV="1">
            <a:off x="8694898" y="1556792"/>
            <a:ext cx="345642" cy="103456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Lige pilforbindelse 25">
            <a:extLst>
              <a:ext uri="{FF2B5EF4-FFF2-40B4-BE49-F238E27FC236}">
                <a16:creationId xmlns:a16="http://schemas.microsoft.com/office/drawing/2014/main" id="{BA82AD5C-9FAC-5C6A-3DE7-274A70411D91}"/>
              </a:ext>
            </a:extLst>
          </p:cNvPr>
          <p:cNvCxnSpPr/>
          <p:nvPr/>
        </p:nvCxnSpPr>
        <p:spPr bwMode="auto">
          <a:xfrm>
            <a:off x="8738306" y="2996952"/>
            <a:ext cx="676672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itle 19">
            <a:extLst>
              <a:ext uri="{FF2B5EF4-FFF2-40B4-BE49-F238E27FC236}">
                <a16:creationId xmlns:a16="http://schemas.microsoft.com/office/drawing/2014/main" id="{DA1857BC-5072-C27A-3138-45BCE70B6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46" y="426127"/>
            <a:ext cx="10032454" cy="972716"/>
          </a:xfrm>
        </p:spPr>
        <p:txBody>
          <a:bodyPr/>
          <a:lstStyle/>
          <a:p>
            <a:r>
              <a:rPr lang="en-US" dirty="0"/>
              <a:t>Constructing graph</a:t>
            </a:r>
            <a:endParaRPr lang="da-DK" dirty="0"/>
          </a:p>
        </p:txBody>
      </p:sp>
      <p:sp>
        <p:nvSpPr>
          <p:cNvPr id="29" name="Content Placeholder 20">
            <a:extLst>
              <a:ext uri="{FF2B5EF4-FFF2-40B4-BE49-F238E27FC236}">
                <a16:creationId xmlns:a16="http://schemas.microsoft.com/office/drawing/2014/main" id="{2699A166-A977-29F8-A4C6-19291F514938}"/>
              </a:ext>
            </a:extLst>
          </p:cNvPr>
          <p:cNvSpPr txBox="1">
            <a:spLocks/>
          </p:cNvSpPr>
          <p:nvPr/>
        </p:nvSpPr>
        <p:spPr bwMode="auto">
          <a:xfrm>
            <a:off x="478582" y="1706328"/>
            <a:ext cx="5417260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/>
              <a:t>Starting with an ensemble of atoms (a point cloud).</a:t>
            </a:r>
          </a:p>
          <a:p>
            <a:endParaRPr lang="en-US" kern="0" dirty="0"/>
          </a:p>
          <a:p>
            <a:r>
              <a:rPr lang="en-US" kern="0" dirty="0"/>
              <a:t>Atomic neighbors are selected based on a maximum radius.</a:t>
            </a:r>
          </a:p>
          <a:p>
            <a:pPr lvl="1"/>
            <a:r>
              <a:rPr lang="en-US" kern="0" dirty="0"/>
              <a:t>The neighbors are then connected via an edge.</a:t>
            </a:r>
          </a:p>
          <a:p>
            <a:pPr lvl="1"/>
            <a:endParaRPr lang="en-US" kern="0" dirty="0"/>
          </a:p>
          <a:p>
            <a:r>
              <a:rPr lang="en-US" kern="0" dirty="0"/>
              <a:t>Repeating for each atom yields the graph.</a:t>
            </a:r>
          </a:p>
          <a:p>
            <a:pPr lvl="1"/>
            <a:endParaRPr lang="da-DK" kern="0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209907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lede 10">
            <a:extLst>
              <a:ext uri="{FF2B5EF4-FFF2-40B4-BE49-F238E27FC236}">
                <a16:creationId xmlns:a16="http://schemas.microsoft.com/office/drawing/2014/main" id="{8CFB8EBF-F078-6004-E532-594EB7499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6526" y="1156211"/>
            <a:ext cx="3020338" cy="4545578"/>
          </a:xfrm>
          <a:prstGeom prst="rect">
            <a:avLst/>
          </a:prstGeom>
        </p:spPr>
      </p:pic>
      <p:sp>
        <p:nvSpPr>
          <p:cNvPr id="20" name="Title 19">
            <a:extLst>
              <a:ext uri="{FF2B5EF4-FFF2-40B4-BE49-F238E27FC236}">
                <a16:creationId xmlns:a16="http://schemas.microsoft.com/office/drawing/2014/main" id="{2AA1A2F8-5ACA-4C54-BB52-D443EC003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46" y="426127"/>
            <a:ext cx="5040560" cy="972716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Input to </a:t>
            </a:r>
            <a:r>
              <a:rPr lang="en-US" dirty="0" err="1">
                <a:effectLst/>
                <a:latin typeface="Arial" panose="020B0604020202020204" pitchFamily="34" charset="0"/>
              </a:rPr>
              <a:t>NequIP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9</a:t>
            </a:fld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B327C22-A472-5585-AEA0-D9CA8EBFB366}"/>
              </a:ext>
            </a:extLst>
          </p:cNvPr>
          <p:cNvSpPr/>
          <p:nvPr/>
        </p:nvSpPr>
        <p:spPr bwMode="auto">
          <a:xfrm>
            <a:off x="7031417" y="148638"/>
            <a:ext cx="504056" cy="502920"/>
          </a:xfrm>
          <a:prstGeom prst="ellipse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56965FF-0ADA-23C6-6CF9-1306071F3E4C}"/>
              </a:ext>
            </a:extLst>
          </p:cNvPr>
          <p:cNvSpPr/>
          <p:nvPr/>
        </p:nvSpPr>
        <p:spPr bwMode="auto">
          <a:xfrm>
            <a:off x="7679489" y="1725978"/>
            <a:ext cx="504056" cy="502920"/>
          </a:xfrm>
          <a:prstGeom prst="ellipse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AC87654-574A-834F-26B0-B936950DADED}"/>
              </a:ext>
            </a:extLst>
          </p:cNvPr>
          <p:cNvSpPr/>
          <p:nvPr/>
        </p:nvSpPr>
        <p:spPr bwMode="auto">
          <a:xfrm>
            <a:off x="6462757" y="1725978"/>
            <a:ext cx="504056" cy="502920"/>
          </a:xfrm>
          <a:prstGeom prst="ellipse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A0954EF-0399-282A-B218-CF9EE68071E6}"/>
              </a:ext>
            </a:extLst>
          </p:cNvPr>
          <p:cNvSpPr/>
          <p:nvPr/>
        </p:nvSpPr>
        <p:spPr bwMode="auto">
          <a:xfrm>
            <a:off x="8126345" y="177776"/>
            <a:ext cx="504056" cy="502920"/>
          </a:xfrm>
          <a:prstGeom prst="ellipse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68EB0157-5A5D-C7A2-39AE-DAD6897BFFBA}"/>
              </a:ext>
            </a:extLst>
          </p:cNvPr>
          <p:cNvCxnSpPr/>
          <p:nvPr/>
        </p:nvCxnSpPr>
        <p:spPr bwMode="auto">
          <a:xfrm flipV="1">
            <a:off x="6959409" y="684902"/>
            <a:ext cx="345642" cy="103456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Lige pilforbindelse 17">
            <a:extLst>
              <a:ext uri="{FF2B5EF4-FFF2-40B4-BE49-F238E27FC236}">
                <a16:creationId xmlns:a16="http://schemas.microsoft.com/office/drawing/2014/main" id="{46E4AF3B-F9BF-ADEB-FE4B-795D6047A50B}"/>
              </a:ext>
            </a:extLst>
          </p:cNvPr>
          <p:cNvCxnSpPr/>
          <p:nvPr/>
        </p:nvCxnSpPr>
        <p:spPr bwMode="auto">
          <a:xfrm>
            <a:off x="7002817" y="2125062"/>
            <a:ext cx="676672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" name="Lige pilforbindelse 1">
            <a:extLst>
              <a:ext uri="{FF2B5EF4-FFF2-40B4-BE49-F238E27FC236}">
                <a16:creationId xmlns:a16="http://schemas.microsoft.com/office/drawing/2014/main" id="{CB14E5B4-22DB-2D52-3241-F17C36AFA5B0}"/>
              </a:ext>
            </a:extLst>
          </p:cNvPr>
          <p:cNvCxnSpPr/>
          <p:nvPr/>
        </p:nvCxnSpPr>
        <p:spPr bwMode="auto">
          <a:xfrm>
            <a:off x="6966813" y="1909038"/>
            <a:ext cx="676672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3D1E96CF-1224-845B-167E-6B216F0F59F0}"/>
              </a:ext>
            </a:extLst>
          </p:cNvPr>
          <p:cNvCxnSpPr/>
          <p:nvPr/>
        </p:nvCxnSpPr>
        <p:spPr bwMode="auto">
          <a:xfrm>
            <a:off x="7607481" y="526953"/>
            <a:ext cx="432048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78C2F6B1-3ABA-444A-B01B-440C13CBC558}"/>
              </a:ext>
            </a:extLst>
          </p:cNvPr>
          <p:cNvCxnSpPr/>
          <p:nvPr/>
        </p:nvCxnSpPr>
        <p:spPr bwMode="auto">
          <a:xfrm>
            <a:off x="7607481" y="324862"/>
            <a:ext cx="432048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Lige pilforbindelse 18">
            <a:extLst>
              <a:ext uri="{FF2B5EF4-FFF2-40B4-BE49-F238E27FC236}">
                <a16:creationId xmlns:a16="http://schemas.microsoft.com/office/drawing/2014/main" id="{1779F3CC-0817-E931-E09D-7D04C0C0C383}"/>
              </a:ext>
            </a:extLst>
          </p:cNvPr>
          <p:cNvCxnSpPr/>
          <p:nvPr/>
        </p:nvCxnSpPr>
        <p:spPr bwMode="auto">
          <a:xfrm flipV="1">
            <a:off x="6691238" y="609181"/>
            <a:ext cx="345642" cy="103456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082C4604-BAEC-8E4B-0D02-44CB83DAD144}"/>
              </a:ext>
            </a:extLst>
          </p:cNvPr>
          <p:cNvCxnSpPr/>
          <p:nvPr/>
        </p:nvCxnSpPr>
        <p:spPr bwMode="auto">
          <a:xfrm flipV="1">
            <a:off x="8125935" y="684902"/>
            <a:ext cx="345642" cy="103456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Lige pilforbindelse 22">
            <a:extLst>
              <a:ext uri="{FF2B5EF4-FFF2-40B4-BE49-F238E27FC236}">
                <a16:creationId xmlns:a16="http://schemas.microsoft.com/office/drawing/2014/main" id="{F3AC8B77-5672-ACE1-61F2-E83F0BF08C63}"/>
              </a:ext>
            </a:extLst>
          </p:cNvPr>
          <p:cNvCxnSpPr/>
          <p:nvPr/>
        </p:nvCxnSpPr>
        <p:spPr bwMode="auto">
          <a:xfrm flipV="1">
            <a:off x="7879370" y="655651"/>
            <a:ext cx="345642" cy="103456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Lige pilforbindelse 24">
            <a:extLst>
              <a:ext uri="{FF2B5EF4-FFF2-40B4-BE49-F238E27FC236}">
                <a16:creationId xmlns:a16="http://schemas.microsoft.com/office/drawing/2014/main" id="{01BEF7A2-59E8-DB14-D2D1-BA8CCD4F307C}"/>
              </a:ext>
            </a:extLst>
          </p:cNvPr>
          <p:cNvCxnSpPr/>
          <p:nvPr/>
        </p:nvCxnSpPr>
        <p:spPr bwMode="auto">
          <a:xfrm flipV="1">
            <a:off x="6966813" y="684902"/>
            <a:ext cx="345642" cy="103456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Lige pilforbindelse 25">
            <a:extLst>
              <a:ext uri="{FF2B5EF4-FFF2-40B4-BE49-F238E27FC236}">
                <a16:creationId xmlns:a16="http://schemas.microsoft.com/office/drawing/2014/main" id="{BA82AD5C-9FAC-5C6A-3DE7-274A70411D91}"/>
              </a:ext>
            </a:extLst>
          </p:cNvPr>
          <p:cNvCxnSpPr/>
          <p:nvPr/>
        </p:nvCxnSpPr>
        <p:spPr bwMode="auto">
          <a:xfrm>
            <a:off x="7010221" y="2125062"/>
            <a:ext cx="676672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2F3EEA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453838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79238E"/>
        </a:solidFill>
        <a:ln w="9525" cap="flat" cmpd="sng" algn="ctr">
          <a:solidFill>
            <a:schemeClr val="bg2"/>
          </a:solidFill>
          <a:prstDash val="solid"/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SlideTemplateConfiguration><![CDATA[{"documentContentValidatorConfiguration":{"enableDocumentContentValidator":false,"documentContentValidatorVersion":0},"elementsMetadata":[],"slideId":"636957682264057965","enableDocumentContentUpdater":true,"version":"1.2"}]]></TemplafySlideTemplateConfiguration>
</file>

<file path=customXml/item11.xml><?xml version="1.0" encoding="utf-8"?>
<TemplafySlideFormConfiguration><![CDATA[{"formFields":[],"formDataEntries":[]}]]></TemplafySlideFormConfiguration>
</file>

<file path=customXml/item12.xml><?xml version="1.0" encoding="utf-8"?>
<TemplafySlideTemplateConfiguration><![CDATA[{"documentContentValidatorConfiguration":{"enableDocumentContentValidator":false,"documentContentValidatorVersion":0},"elementsMetadata":[],"slideId":"636957682264370159","enableDocumentContentUpdater":true,"version":"1.2"}]]></TemplafySlideTemplateConfiguration>
</file>

<file path=customXml/item13.xml><?xml version="1.0" encoding="utf-8"?>
<TemplafySlideFormConfiguration><![CDATA[{"formFields":[],"formDataEntries":[]}]]></TemplafySlideFormConfiguration>
</file>

<file path=customXml/item14.xml><?xml version="1.0" encoding="utf-8"?>
<TemplafySlideTemplateConfiguration><![CDATA[{"documentContentValidatorConfiguration":{"enableDocumentContentValidator":false,"documentContentValidatorVersion":0},"elementsMetadata":[],"slideId":"636957682264370159","enableDocumentContentUpdater":true,"version":"1.2"}]]></TemplafySlideTemplateConfiguration>
</file>

<file path=customXml/item15.xml><?xml version="1.0" encoding="utf-8"?>
<TemplafySlideTemplateConfiguration><![CDATA[{"documentContentValidatorConfiguration":{"enableDocumentContentValidator":false,"documentContentValidatorVersion":0},"elementsMetadata":[],"slideId":"636957682264370159","enableDocumentContentUpdater":true,"version":"1.2"}]]></TemplafySlideTemplateConfiguration>
</file>

<file path=customXml/item16.xml><?xml version="1.0" encoding="utf-8"?>
<TemplafySlideFormConfiguration><![CDATA[{"formFields":[],"formDataEntries":[]}]]></TemplafySlideFormConfiguration>
</file>

<file path=customXml/item17.xml><?xml version="1.0" encoding="utf-8"?>
<TemplafySlideTemplateConfiguration><![CDATA[{"documentContentValidatorConfiguration":{"enableDocumentContentValidator":false,"documentContentValidatorVersion":0},"elementsMetadata":[],"slideId":"636957682264370159","enableDocumentContentUpdater":true,"version":"1.2"}]]></TemplafySlideTemplateConfiguration>
</file>

<file path=customXml/item18.xml><?xml version="1.0" encoding="utf-8"?>
<TemplafySlideFormConfiguration><![CDATA[{"formFields":[],"formDataEntries":[]}]]></TemplafySlideFormConfiguration>
</file>

<file path=customXml/item19.xml><?xml version="1.0" encoding="utf-8"?>
<TemplafySlideTemplateConfiguration><![CDATA[{"documentContentValidatorConfiguration":{"enableDocumentContentValidator":false,"documentContentValidatorVersion":0},"elementsMetadata":[],"slideId":"636957682264370159","enableDocumentContentUpdater":true,"version":"1.2"}]]></TemplafySlideTemplateConfiguration>
</file>

<file path=customXml/item2.xml><?xml version="1.0" encoding="utf-8"?>
<TemplafySlideTemplateConfiguration><![CDATA[{"documentContentValidatorConfiguration":{"enableDocumentContentValidator":false,"documentContentValidatorVersion":0},"elementsMetadata":[],"slideId":"636957682264370159","enableDocumentContentUpdater":true,"version":"1.2"}]]></TemplafySlideTemplateConfiguration>
</file>

<file path=customXml/item20.xml><?xml version="1.0" encoding="utf-8"?>
<TemplafySlideFormConfiguration><![CDATA[{"formFields":[],"formDataEntries":[]}]]></TemplafySlideFormConfiguration>
</file>

<file path=customXml/item21.xml><?xml version="1.0" encoding="utf-8"?>
<TemplafySlideTemplateConfiguration><![CDATA[{"documentContentValidatorConfiguration":{"enableDocumentContentValidator":false,"documentContentValidatorVersion":0},"elementsMetadata":[],"slideId":"636957682264370159","enableDocumentContentUpdater":true,"version":"1.2"}]]></TemplafySlideTemplateConfiguration>
</file>

<file path=customXml/item22.xml><?xml version="1.0" encoding="utf-8"?>
<TemplafySlideFormConfiguration><![CDATA[{"formFields":[],"formDataEntries":[]}]]></TemplafySlideFormConfiguration>
</file>

<file path=customXml/item23.xml><?xml version="1.0" encoding="utf-8"?>
<TemplafySlideFormConfiguration><![CDATA[{"formFields":[],"formDataEntries":[]}]]></TemplafySlideFormConfiguration>
</file>

<file path=customXml/item24.xml><?xml version="1.0" encoding="utf-8"?>
<TemplafySlideTemplateConfiguration><![CDATA[{"documentContentValidatorConfiguration":{"enableDocumentContentValidator":false,"documentContentValidatorVersion":0},"elementsMetadata":[],"slideId":"636957682264370159","enableDocumentContentUpdater":true,"version":"1.2"}]]></TemplafySlideTemplateConfiguration>
</file>

<file path=customXml/item25.xml><?xml version="1.0" encoding="utf-8"?>
<TemplafySlideFormConfiguration><![CDATA[{"formFields":[],"formDataEntries":[]}]]></TemplafySlideFormConfiguration>
</file>

<file path=customXml/item26.xml><?xml version="1.0" encoding="utf-8"?>
<TemplafySlideTemplateConfiguration><![CDATA[{"documentContentValidatorConfiguration":{"enableDocumentContentValidator":false,"documentContentValidatorVersion":0},"elementsMetadata":[],"slideId":"636957682264370159","enableDocumentContentUpdater":true,"version":"1.2"}]]></TemplafySlideTemplateConfiguration>
</file>

<file path=customXml/item27.xml><?xml version="1.0" encoding="utf-8"?>
<TemplafySlideFormConfiguration><![CDATA[{"formFields":[],"formDataEntries":[]}]]></TemplafySlideFormConfiguration>
</file>

<file path=customXml/item28.xml><?xml version="1.0" encoding="utf-8"?>
<TemplafySlideTemplateConfiguration><![CDATA[{"documentContentValidatorConfiguration":{"enableDocumentContentValidator":false,"documentContentValidatorVersion":0},"elementsMetadata":[],"slideId":"636957682264370159","enableDocumentContentUpdater":true,"version":"1.2"}]]></TemplafySlideTemplateConfiguration>
</file>

<file path=customXml/item29.xml><?xml version="1.0" encoding="utf-8"?>
<TemplafySlideFormConfiguration><![CDATA[{"formFields":[],"formDataEntries":[]}]]></TemplafySlideFormConfiguration>
</file>

<file path=customXml/item3.xml><?xml version="1.0" encoding="utf-8"?>
<TemplafyTemplateConfiguration><![CDATA[{"elementsMetadata":[{"type":"shape","id":"124cb943-4d6a-4996-9260-43294227d528","elementConfiguration":{"binding":"UserProfile.Offices.Workarea_{{DocumentLanguage}}","disableUpdates":false,"type":"text"}},{"type":"shape","id":"44b45106-0158-4fe0-9a02-a3a8c4b11dec","elementConfiguration":{"format":"{{DateFormats.GeneralDate}}","binding":"Form.Date","disableUpdates":false,"type":"date"}},{"type":"shape","id":"dfbd1ea6-dec6-44c8-8d8f-b428def4e8e7","elementConfiguration":{"binding":"Form.PresentationTitle","disableUpdates":false,"type":"text"}}],"transformationConfigurations":[{"language":"{{DocumentLanguage}}","disableUpdates":false,"type":"proofingLanguage"}],"templateName":"","templateDescription":"","enableDocumentContentUpdater":true,"version":"1.2"}]]></TemplafyTemplateConfiguration>
</file>

<file path=customXml/item30.xml><?xml version="1.0" encoding="utf-8"?>
<TemplafySlideTemplateConfiguration><![CDATA[{"documentContentValidatorConfiguration":{"enableDocumentContentValidator":false,"documentContentValidatorVersion":0},"elementsMetadata":[],"slideId":"636957682264370159","enableDocumentContentUpdater":true,"version":"1.2"}]]></TemplafySlideTemplateConfiguration>
</file>

<file path=customXml/item31.xml><?xml version="1.0" encoding="utf-8"?>
<TemplafySlideTemplateConfiguration><![CDATA[{"documentContentValidatorConfiguration":{"enableDocumentContentValidator":false,"documentContentValidatorVersion":0},"elementsMetadata":[],"slideId":"636957682264370159","enableDocumentContentUpdater":true,"version":"1.2"}]]></TemplafySlideTemplateConfiguration>
</file>

<file path=customXml/item32.xml><?xml version="1.0" encoding="utf-8"?>
<TemplafySlideFormConfiguration><![CDATA[{"formFields":[],"formDataEntries":[]}]]></TemplafySlideFormConfiguration>
</file>

<file path=customXml/item33.xml><?xml version="1.0" encoding="utf-8"?>
<TemplafySlideTemplateConfiguration><![CDATA[{"documentContentValidatorConfiguration":{"enableDocumentContentValidator":false,"documentContentValidatorVersion":0},"elementsMetadata":[],"slideId":"636957682264370159","enableDocumentContentUpdater":true,"version":"1.2"}]]></TemplafySlideTemplateConfiguration>
</file>

<file path=customXml/item34.xml><?xml version="1.0" encoding="utf-8"?>
<TemplafySlideFormConfiguration><![CDATA[{"formFields":[],"formDataEntries":[]}]]></TemplafySlideFormConfiguration>
</file>

<file path=customXml/item35.xml><?xml version="1.0" encoding="utf-8"?>
<TemplafySlideTemplateConfiguration><![CDATA[{"documentContentValidatorConfiguration":{"enableDocumentContentValidator":false,"documentContentValidatorVersion":0},"elementsMetadata":[],"slideId":"636957682264370159","enableDocumentContentUpdater":true,"version":"1.2"}]]></TemplafySlideTemplateConfiguration>
</file>

<file path=customXml/item36.xml><?xml version="1.0" encoding="utf-8"?>
<TemplafySlideFormConfiguration><![CDATA[{"formFields":[],"formDataEntries":[]}]]></TemplafySlideFormConfiguration>
</file>

<file path=customXml/item37.xml><?xml version="1.0" encoding="utf-8"?>
<TemplafySlideFormConfiguration><![CDATA[{"formFields":[],"formDataEntries":[]}]]></TemplafySlideFormConfiguration>
</file>

<file path=customXml/item38.xml><?xml version="1.0" encoding="utf-8"?>
<TemplafySlideTemplateConfiguration><![CDATA[{"documentContentValidatorConfiguration":{"enableDocumentContentValidator":false,"documentContentValidatorVersion":0},"elementsMetadata":[],"slideId":"636957682264370159","enableDocumentContentUpdater":true,"version":"1.2"}]]></TemplafySlideTemplateConfiguration>
</file>

<file path=customXml/item39.xml><?xml version="1.0" encoding="utf-8"?>
<TemplafySlideFormConfiguration><![CDATA[{"formFields":[],"formDataEntries":[]}]]></TemplafySlideFormConfiguration>
</file>

<file path=customXml/item4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+mdu/xvmu9i7PxVmUH1UGQ=="}]}]]></TemplafyFormConfiguration>
</file>

<file path=customXml/item40.xml><?xml version="1.0" encoding="utf-8"?>
<TemplafySlideTemplateConfiguration><![CDATA[{"documentContentValidatorConfiguration":{"enableDocumentContentValidator":false,"documentContentValidatorVersion":0},"elementsMetadata":[],"slideId":"636957682264370159","enableDocumentContentUpdater":true,"version":"1.2"}]]></TemplafySlideTemplateConfiguration>
</file>

<file path=customXml/item41.xml><?xml version="1.0" encoding="utf-8"?>
<TemplafySlideTemplateConfiguration><![CDATA[{"documentContentValidatorConfiguration":{"enableDocumentContentValidator":false,"documentContentValidatorVersion":0},"elementsMetadata":[],"slideId":"636957682264370159","enableDocumentContentUpdater":true,"version":"1.2"}]]></TemplafySlideTemplateConfiguration>
</file>

<file path=customXml/item42.xml><?xml version="1.0" encoding="utf-8"?>
<TemplafySlideFormConfiguration><![CDATA[{"formFields":[],"formDataEntries":[]}]]></TemplafySlideFormConfiguration>
</file>

<file path=customXml/item43.xml><?xml version="1.0" encoding="utf-8"?>
<TemplafySlideTemplateConfiguration><![CDATA[{"documentContentValidatorConfiguration":{"enableDocumentContentValidator":false,"documentContentValidatorVersion":0},"elementsMetadata":[],"slideId":"636957682264370159","enableDocumentContentUpdater":true,"version":"1.2"}]]></TemplafySlideTemplateConfiguration>
</file>

<file path=customXml/item44.xml><?xml version="1.0" encoding="utf-8"?>
<TemplafySlideFormConfiguration><![CDATA[{"formFields":[],"formDataEntries":[]}]]></TemplafySlideFormConfiguration>
</file>

<file path=customXml/item45.xml><?xml version="1.0" encoding="utf-8"?>
<TemplafySlideTemplateConfiguration><![CDATA[{"documentContentValidatorConfiguration":{"enableDocumentContentValidator":false,"documentContentValidatorVersion":0},"elementsMetadata":[],"slideId":"636957682264370159","enableDocumentContentUpdater":true,"version":"1.2"}]]></TemplafySlideTemplateConfiguration>
</file>

<file path=customXml/item46.xml><?xml version="1.0" encoding="utf-8"?>
<TemplafySlideFormConfiguration><![CDATA[{"formFields":[],"formDataEntries":[]}]]></TemplafySlideFormConfiguration>
</file>

<file path=customXml/item47.xml><?xml version="1.0" encoding="utf-8"?>
<TemplafySlideTemplateConfiguration><![CDATA[{"documentContentValidatorConfiguration":{"enableDocumentContentValidator":false,"documentContentValidatorVersion":0},"elementsMetadata":[],"slideId":"636957682264370159","enableDocumentContentUpdater":true,"version":"1.2"}]]></TemplafySlideTemplateConfiguration>
</file>

<file path=customXml/item48.xml><?xml version="1.0" encoding="utf-8"?>
<TemplafySlideFormConfiguration><![CDATA[{"formFields":[],"formDataEntries":[]}]]></TemplafySlideFormConfiguration>
</file>

<file path=customXml/item49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documentContentValidatorConfiguration":{"enableDocumentContentValidator":false,"documentContentValidatorVersion":0},"elementsMetadata":[],"slideId":"636957682264370159","enableDocumentContentUpdater":true,"version":"1.2"}]]></TemplafySlideTemplateConfiguration>
</file>

<file path=customXml/item50.xml><?xml version="1.0" encoding="utf-8"?>
<TemplafySlideTemplateConfiguration><![CDATA[{"documentContentValidatorConfiguration":{"enableDocumentContentValidator":false,"documentContentValidatorVersion":0},"elementsMetadata":[],"slideId":"636957682264370159","enableDocumentContentUpdater":true,"version":"1.2"}]]></TemplafySlideTemplateConfiguration>
</file>

<file path=customXml/item51.xml><?xml version="1.0" encoding="utf-8"?>
<TemplafySlideFormConfiguration><![CDATA[{"formFields":[],"formDataEntries":[]}]]></TemplafySlideFormConfiguration>
</file>

<file path=customXml/item52.xml><?xml version="1.0" encoding="utf-8"?>
<TemplafySlideTemplateConfiguration><![CDATA[{"documentContentValidatorConfiguration":{"enableDocumentContentValidator":false,"documentContentValidatorVersion":0},"elementsMetadata":[],"slideId":"636957682264370159","enableDocumentContentUpdater":true,"version":"1.2"}]]></TemplafySlideTemplateConfiguration>
</file>

<file path=customXml/item53.xml><?xml version="1.0" encoding="utf-8"?>
<TemplafySlideTemplateConfiguration><![CDATA[{"documentContentValidatorConfiguration":{"enableDocumentContentValidator":false,"documentContentValidatorVersion":0},"elementsMetadata":[],"slideId":"636957682264370159","enableDocumentContentUpdater":true,"version":"1.2"}]]></TemplafySlideTemplateConfiguration>
</file>

<file path=customXml/item54.xml><?xml version="1.0" encoding="utf-8"?>
<TemplafySlideFormConfiguration><![CDATA[{"formFields":[],"formDataEntries":[]}]]></TemplafySlideFormConfiguration>
</file>

<file path=customXml/item55.xml><?xml version="1.0" encoding="utf-8"?>
<TemplafySlideTemplateConfiguration><![CDATA[{"documentContentValidatorConfiguration":{"enableDocumentContentValidator":false,"documentContentValidatorVersion":0},"elementsMetadata":[],"slideId":"636957682264370159","enableDocumentContentUpdater":true,"version":"1.2"}]]></TemplafySlideTemplateConfiguration>
</file>

<file path=customXml/item56.xml><?xml version="1.0" encoding="utf-8"?>
<TemplafySlideFormConfiguration><![CDATA[{"formFields":[],"formDataEntries":[]}]]></TemplafySlideFormConfiguration>
</file>

<file path=customXml/item57.xml><?xml version="1.0" encoding="utf-8"?>
<TemplafySlideFormConfiguration><![CDATA[{"formFields":[],"formDataEntries":[]}]]></TemplafySlideFormConfiguration>
</file>

<file path=customXml/item58.xml><?xml version="1.0" encoding="utf-8"?>
<TemplafySlideTemplateConfiguration><![CDATA[{"documentContentValidatorConfiguration":{"enableDocumentContentValidator":false,"documentContentValidatorVersion":0},"elementsMetadata":[],"slideId":"636957682264213454","enableDocumentContentUpdater":true,"version":"1.2"}]]></TemplafySlideTemplateConfiguration>
</file>

<file path=customXml/item59.xml><?xml version="1.0" encoding="utf-8"?>
<TemplafySlideFormConfiguration><![CDATA[{"formFields":[],"formDataEntries":[]}]]></TemplafySlideFormConfiguration>
</file>

<file path=customXml/item6.xml><?xml version="1.0" encoding="utf-8"?>
<TemplafySlideTemplateConfiguration><![CDATA[{"documentContentValidatorConfiguration":{"enableDocumentContentValidator":false,"documentContentValidatorVersion":0},"elementsMetadata":[],"slideId":"636957682264213454","enableDocumentContentUpdater":true,"version":"1.2"}]]></TemplafySlideTemplateConfiguration>
</file>

<file path=customXml/item60.xml><?xml version="1.0" encoding="utf-8"?>
<TemplafySlideTemplateConfiguration><![CDATA[{"documentContentValidatorConfiguration":{"enableDocumentContentValidator":false,"documentContentValidatorVersion":0},"elementsMetadata":[],"slideId":"636957682264370159","enableDocumentContentUpdater":true,"version":"1.2"}]]></TemplafySlideTemplateConfiguration>
</file>

<file path=customXml/item61.xml><?xml version="1.0" encoding="utf-8"?>
<TemplafySlideTemplateConfiguration><![CDATA[{"documentContentValidatorConfiguration":{"enableDocumentContentValidator":false,"documentContentValidatorVersion":0},"elementsMetadata":[],"slideId":"636957682264370159","enableDocumentContentUpdater":true,"version":"1.2"}]]></TemplafySlideTemplateConfiguration>
</file>

<file path=customXml/item62.xml><?xml version="1.0" encoding="utf-8"?>
<TemplafySlideFormConfiguration><![CDATA[{"formFields":[],"formDataEntries":[]}]]></TemplafySlideFormConfiguration>
</file>

<file path=customXml/item63.xml><?xml version="1.0" encoding="utf-8"?>
<TemplafySlideFormConfiguration><![CDATA[{"formFields":[],"formDataEntries":[]}]]></TemplafySlideFormConfiguration>
</file>

<file path=customXml/item64.xml><?xml version="1.0" encoding="utf-8"?>
<TemplafySlideTemplateConfiguration><![CDATA[{"documentContentValidatorConfiguration":{"enableDocumentContentValidator":false,"documentContentValidatorVersion":0},"elementsMetadata":[],"slideId":"636957682264370159","enableDocumentContentUpdater":true,"version":"1.2"}]]></TemplafySlideTemplate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A24B75EB-8202-4907-9D1E-5F9CF0C29483}">
  <ds:schemaRefs/>
</ds:datastoreItem>
</file>

<file path=customXml/itemProps10.xml><?xml version="1.0" encoding="utf-8"?>
<ds:datastoreItem xmlns:ds="http://schemas.openxmlformats.org/officeDocument/2006/customXml" ds:itemID="{ECA1DA60-FB17-4EB5-97F4-62F99A1A733D}">
  <ds:schemaRefs/>
</ds:datastoreItem>
</file>

<file path=customXml/itemProps11.xml><?xml version="1.0" encoding="utf-8"?>
<ds:datastoreItem xmlns:ds="http://schemas.openxmlformats.org/officeDocument/2006/customXml" ds:itemID="{07C279E7-62E1-42D0-9AD5-1041B742CD8F}">
  <ds:schemaRefs/>
</ds:datastoreItem>
</file>

<file path=customXml/itemProps12.xml><?xml version="1.0" encoding="utf-8"?>
<ds:datastoreItem xmlns:ds="http://schemas.openxmlformats.org/officeDocument/2006/customXml" ds:itemID="{FF330EBE-0C4A-42DA-88FC-6B647CFB9F24}">
  <ds:schemaRefs/>
</ds:datastoreItem>
</file>

<file path=customXml/itemProps13.xml><?xml version="1.0" encoding="utf-8"?>
<ds:datastoreItem xmlns:ds="http://schemas.openxmlformats.org/officeDocument/2006/customXml" ds:itemID="{E02E5BB9-B2FB-47D7-90B8-6F9FBF730E88}">
  <ds:schemaRefs/>
</ds:datastoreItem>
</file>

<file path=customXml/itemProps14.xml><?xml version="1.0" encoding="utf-8"?>
<ds:datastoreItem xmlns:ds="http://schemas.openxmlformats.org/officeDocument/2006/customXml" ds:itemID="{949E5208-C3C1-4ADD-BF1C-7293F0363131}">
  <ds:schemaRefs/>
</ds:datastoreItem>
</file>

<file path=customXml/itemProps15.xml><?xml version="1.0" encoding="utf-8"?>
<ds:datastoreItem xmlns:ds="http://schemas.openxmlformats.org/officeDocument/2006/customXml" ds:itemID="{09A71345-6F2D-4040-8216-F8B81E771B2E}">
  <ds:schemaRefs/>
</ds:datastoreItem>
</file>

<file path=customXml/itemProps16.xml><?xml version="1.0" encoding="utf-8"?>
<ds:datastoreItem xmlns:ds="http://schemas.openxmlformats.org/officeDocument/2006/customXml" ds:itemID="{1FF89168-8F5F-42EC-8570-374070EB0C87}">
  <ds:schemaRefs/>
</ds:datastoreItem>
</file>

<file path=customXml/itemProps17.xml><?xml version="1.0" encoding="utf-8"?>
<ds:datastoreItem xmlns:ds="http://schemas.openxmlformats.org/officeDocument/2006/customXml" ds:itemID="{16671FBD-5AEB-4A7C-8CC3-4A9285C240A7}">
  <ds:schemaRefs/>
</ds:datastoreItem>
</file>

<file path=customXml/itemProps18.xml><?xml version="1.0" encoding="utf-8"?>
<ds:datastoreItem xmlns:ds="http://schemas.openxmlformats.org/officeDocument/2006/customXml" ds:itemID="{3D6AC350-F992-4F98-9F0F-2791C62E472C}">
  <ds:schemaRefs/>
</ds:datastoreItem>
</file>

<file path=customXml/itemProps19.xml><?xml version="1.0" encoding="utf-8"?>
<ds:datastoreItem xmlns:ds="http://schemas.openxmlformats.org/officeDocument/2006/customXml" ds:itemID="{22C59718-4BE3-4A50-8203-AFC5746258C7}">
  <ds:schemaRefs/>
</ds:datastoreItem>
</file>

<file path=customXml/itemProps2.xml><?xml version="1.0" encoding="utf-8"?>
<ds:datastoreItem xmlns:ds="http://schemas.openxmlformats.org/officeDocument/2006/customXml" ds:itemID="{3DB14396-8B0C-45B4-9B8F-11E9F605DE89}">
  <ds:schemaRefs/>
</ds:datastoreItem>
</file>

<file path=customXml/itemProps20.xml><?xml version="1.0" encoding="utf-8"?>
<ds:datastoreItem xmlns:ds="http://schemas.openxmlformats.org/officeDocument/2006/customXml" ds:itemID="{169E0BC6-F3BF-4604-95F4-F597DD1D972A}">
  <ds:schemaRefs/>
</ds:datastoreItem>
</file>

<file path=customXml/itemProps21.xml><?xml version="1.0" encoding="utf-8"?>
<ds:datastoreItem xmlns:ds="http://schemas.openxmlformats.org/officeDocument/2006/customXml" ds:itemID="{D061EB35-3651-4E28-A61B-B07AAEF40DB8}">
  <ds:schemaRefs/>
</ds:datastoreItem>
</file>

<file path=customXml/itemProps22.xml><?xml version="1.0" encoding="utf-8"?>
<ds:datastoreItem xmlns:ds="http://schemas.openxmlformats.org/officeDocument/2006/customXml" ds:itemID="{811D822B-A2B8-4C95-9E1F-C451860EDCC0}">
  <ds:schemaRefs/>
</ds:datastoreItem>
</file>

<file path=customXml/itemProps23.xml><?xml version="1.0" encoding="utf-8"?>
<ds:datastoreItem xmlns:ds="http://schemas.openxmlformats.org/officeDocument/2006/customXml" ds:itemID="{202E2D39-9052-4D7C-9C86-F4237C0A86CE}">
  <ds:schemaRefs/>
</ds:datastoreItem>
</file>

<file path=customXml/itemProps24.xml><?xml version="1.0" encoding="utf-8"?>
<ds:datastoreItem xmlns:ds="http://schemas.openxmlformats.org/officeDocument/2006/customXml" ds:itemID="{7C746E54-199A-4F8B-A972-E7C974D3F00E}">
  <ds:schemaRefs/>
</ds:datastoreItem>
</file>

<file path=customXml/itemProps25.xml><?xml version="1.0" encoding="utf-8"?>
<ds:datastoreItem xmlns:ds="http://schemas.openxmlformats.org/officeDocument/2006/customXml" ds:itemID="{DFBA25D6-DC6D-4C4A-AE4D-C5ED6DBBF25F}">
  <ds:schemaRefs/>
</ds:datastoreItem>
</file>

<file path=customXml/itemProps26.xml><?xml version="1.0" encoding="utf-8"?>
<ds:datastoreItem xmlns:ds="http://schemas.openxmlformats.org/officeDocument/2006/customXml" ds:itemID="{C3532008-1B43-44E8-82DA-217B92E2F08E}">
  <ds:schemaRefs/>
</ds:datastoreItem>
</file>

<file path=customXml/itemProps27.xml><?xml version="1.0" encoding="utf-8"?>
<ds:datastoreItem xmlns:ds="http://schemas.openxmlformats.org/officeDocument/2006/customXml" ds:itemID="{73FEE265-BB40-4737-9BF7-C2101E09AC4C}">
  <ds:schemaRefs/>
</ds:datastoreItem>
</file>

<file path=customXml/itemProps28.xml><?xml version="1.0" encoding="utf-8"?>
<ds:datastoreItem xmlns:ds="http://schemas.openxmlformats.org/officeDocument/2006/customXml" ds:itemID="{55D15818-A82E-4297-849E-E94F4A22D42D}">
  <ds:schemaRefs/>
</ds:datastoreItem>
</file>

<file path=customXml/itemProps29.xml><?xml version="1.0" encoding="utf-8"?>
<ds:datastoreItem xmlns:ds="http://schemas.openxmlformats.org/officeDocument/2006/customXml" ds:itemID="{2D99034E-42DD-4AA6-8DD5-20A61DCEB4F2}">
  <ds:schemaRefs/>
</ds:datastoreItem>
</file>

<file path=customXml/itemProps3.xml><?xml version="1.0" encoding="utf-8"?>
<ds:datastoreItem xmlns:ds="http://schemas.openxmlformats.org/officeDocument/2006/customXml" ds:itemID="{1334258C-C3E7-4029-A615-C886A240FB15}">
  <ds:schemaRefs/>
</ds:datastoreItem>
</file>

<file path=customXml/itemProps30.xml><?xml version="1.0" encoding="utf-8"?>
<ds:datastoreItem xmlns:ds="http://schemas.openxmlformats.org/officeDocument/2006/customXml" ds:itemID="{D9C99690-F2DF-4C12-8B1D-EB4348338646}">
  <ds:schemaRefs/>
</ds:datastoreItem>
</file>

<file path=customXml/itemProps31.xml><?xml version="1.0" encoding="utf-8"?>
<ds:datastoreItem xmlns:ds="http://schemas.openxmlformats.org/officeDocument/2006/customXml" ds:itemID="{BBB59DE4-D46F-4508-AC97-D9224A2C9F54}">
  <ds:schemaRefs/>
</ds:datastoreItem>
</file>

<file path=customXml/itemProps32.xml><?xml version="1.0" encoding="utf-8"?>
<ds:datastoreItem xmlns:ds="http://schemas.openxmlformats.org/officeDocument/2006/customXml" ds:itemID="{473EF4C3-151D-4D6F-9F94-F7034790D7C8}">
  <ds:schemaRefs/>
</ds:datastoreItem>
</file>

<file path=customXml/itemProps33.xml><?xml version="1.0" encoding="utf-8"?>
<ds:datastoreItem xmlns:ds="http://schemas.openxmlformats.org/officeDocument/2006/customXml" ds:itemID="{92FE5281-508D-45E4-80C3-2DF999FB0783}">
  <ds:schemaRefs/>
</ds:datastoreItem>
</file>

<file path=customXml/itemProps34.xml><?xml version="1.0" encoding="utf-8"?>
<ds:datastoreItem xmlns:ds="http://schemas.openxmlformats.org/officeDocument/2006/customXml" ds:itemID="{AE5226D4-6717-4DB1-AAAC-F593504AF55A}">
  <ds:schemaRefs/>
</ds:datastoreItem>
</file>

<file path=customXml/itemProps35.xml><?xml version="1.0" encoding="utf-8"?>
<ds:datastoreItem xmlns:ds="http://schemas.openxmlformats.org/officeDocument/2006/customXml" ds:itemID="{52A7BA52-50C1-4BE9-A133-39C9173D004F}">
  <ds:schemaRefs/>
</ds:datastoreItem>
</file>

<file path=customXml/itemProps36.xml><?xml version="1.0" encoding="utf-8"?>
<ds:datastoreItem xmlns:ds="http://schemas.openxmlformats.org/officeDocument/2006/customXml" ds:itemID="{A76463E0-AD62-4217-A277-006F497CE43A}">
  <ds:schemaRefs/>
</ds:datastoreItem>
</file>

<file path=customXml/itemProps37.xml><?xml version="1.0" encoding="utf-8"?>
<ds:datastoreItem xmlns:ds="http://schemas.openxmlformats.org/officeDocument/2006/customXml" ds:itemID="{9A529198-CE49-48A6-AC6D-33AC58989E33}">
  <ds:schemaRefs/>
</ds:datastoreItem>
</file>

<file path=customXml/itemProps38.xml><?xml version="1.0" encoding="utf-8"?>
<ds:datastoreItem xmlns:ds="http://schemas.openxmlformats.org/officeDocument/2006/customXml" ds:itemID="{9E9476DA-2467-4527-869B-152493DDFF63}">
  <ds:schemaRefs/>
</ds:datastoreItem>
</file>

<file path=customXml/itemProps39.xml><?xml version="1.0" encoding="utf-8"?>
<ds:datastoreItem xmlns:ds="http://schemas.openxmlformats.org/officeDocument/2006/customXml" ds:itemID="{2E8B7416-EE8F-490C-92B9-B62316F9B1FC}">
  <ds:schemaRefs/>
</ds:datastoreItem>
</file>

<file path=customXml/itemProps4.xml><?xml version="1.0" encoding="utf-8"?>
<ds:datastoreItem xmlns:ds="http://schemas.openxmlformats.org/officeDocument/2006/customXml" ds:itemID="{69ED2CA6-29BB-4407-9012-18ED2ECCD16E}">
  <ds:schemaRefs/>
</ds:datastoreItem>
</file>

<file path=customXml/itemProps40.xml><?xml version="1.0" encoding="utf-8"?>
<ds:datastoreItem xmlns:ds="http://schemas.openxmlformats.org/officeDocument/2006/customXml" ds:itemID="{93C80108-4758-49A4-B3CD-5A5C3450E416}">
  <ds:schemaRefs/>
</ds:datastoreItem>
</file>

<file path=customXml/itemProps41.xml><?xml version="1.0" encoding="utf-8"?>
<ds:datastoreItem xmlns:ds="http://schemas.openxmlformats.org/officeDocument/2006/customXml" ds:itemID="{FD1C68CA-D89D-426A-84E1-5886AA3ABF35}">
  <ds:schemaRefs/>
</ds:datastoreItem>
</file>

<file path=customXml/itemProps42.xml><?xml version="1.0" encoding="utf-8"?>
<ds:datastoreItem xmlns:ds="http://schemas.openxmlformats.org/officeDocument/2006/customXml" ds:itemID="{7D4D53B4-E562-498D-A1AD-E920C6E63C24}">
  <ds:schemaRefs/>
</ds:datastoreItem>
</file>

<file path=customXml/itemProps43.xml><?xml version="1.0" encoding="utf-8"?>
<ds:datastoreItem xmlns:ds="http://schemas.openxmlformats.org/officeDocument/2006/customXml" ds:itemID="{A4C5D48A-8313-4B7D-88B2-A28CA42F0BAF}">
  <ds:schemaRefs/>
</ds:datastoreItem>
</file>

<file path=customXml/itemProps44.xml><?xml version="1.0" encoding="utf-8"?>
<ds:datastoreItem xmlns:ds="http://schemas.openxmlformats.org/officeDocument/2006/customXml" ds:itemID="{9552140A-13C9-4884-B430-86D3730CFFCB}">
  <ds:schemaRefs/>
</ds:datastoreItem>
</file>

<file path=customXml/itemProps45.xml><?xml version="1.0" encoding="utf-8"?>
<ds:datastoreItem xmlns:ds="http://schemas.openxmlformats.org/officeDocument/2006/customXml" ds:itemID="{8CDCE853-36A8-4B5E-A890-84D88DB48638}">
  <ds:schemaRefs/>
</ds:datastoreItem>
</file>

<file path=customXml/itemProps46.xml><?xml version="1.0" encoding="utf-8"?>
<ds:datastoreItem xmlns:ds="http://schemas.openxmlformats.org/officeDocument/2006/customXml" ds:itemID="{FFE3986A-E526-4792-9780-00DCA93DF05E}">
  <ds:schemaRefs/>
</ds:datastoreItem>
</file>

<file path=customXml/itemProps47.xml><?xml version="1.0" encoding="utf-8"?>
<ds:datastoreItem xmlns:ds="http://schemas.openxmlformats.org/officeDocument/2006/customXml" ds:itemID="{18C8697F-FB97-49DD-A84A-4EEEFFAD0970}">
  <ds:schemaRefs/>
</ds:datastoreItem>
</file>

<file path=customXml/itemProps48.xml><?xml version="1.0" encoding="utf-8"?>
<ds:datastoreItem xmlns:ds="http://schemas.openxmlformats.org/officeDocument/2006/customXml" ds:itemID="{D1885999-D4F5-4335-A41D-B86A9DC9AA4C}">
  <ds:schemaRefs/>
</ds:datastoreItem>
</file>

<file path=customXml/itemProps49.xml><?xml version="1.0" encoding="utf-8"?>
<ds:datastoreItem xmlns:ds="http://schemas.openxmlformats.org/officeDocument/2006/customXml" ds:itemID="{D814825C-D1DD-4C6F-945C-EA8820670122}">
  <ds:schemaRefs/>
</ds:datastoreItem>
</file>

<file path=customXml/itemProps5.xml><?xml version="1.0" encoding="utf-8"?>
<ds:datastoreItem xmlns:ds="http://schemas.openxmlformats.org/officeDocument/2006/customXml" ds:itemID="{2F9F0302-BCAF-4A25-BFC3-689A2D45C6D4}">
  <ds:schemaRefs/>
</ds:datastoreItem>
</file>

<file path=customXml/itemProps50.xml><?xml version="1.0" encoding="utf-8"?>
<ds:datastoreItem xmlns:ds="http://schemas.openxmlformats.org/officeDocument/2006/customXml" ds:itemID="{6312925D-8278-4E4B-851F-ED1C18854533}">
  <ds:schemaRefs/>
</ds:datastoreItem>
</file>

<file path=customXml/itemProps51.xml><?xml version="1.0" encoding="utf-8"?>
<ds:datastoreItem xmlns:ds="http://schemas.openxmlformats.org/officeDocument/2006/customXml" ds:itemID="{910D7805-C4D3-4E5E-B4B4-98D87DF22E8B}">
  <ds:schemaRefs/>
</ds:datastoreItem>
</file>

<file path=customXml/itemProps52.xml><?xml version="1.0" encoding="utf-8"?>
<ds:datastoreItem xmlns:ds="http://schemas.openxmlformats.org/officeDocument/2006/customXml" ds:itemID="{347A2BF7-3FBA-4449-8BD4-F7E447DF5461}">
  <ds:schemaRefs/>
</ds:datastoreItem>
</file>

<file path=customXml/itemProps53.xml><?xml version="1.0" encoding="utf-8"?>
<ds:datastoreItem xmlns:ds="http://schemas.openxmlformats.org/officeDocument/2006/customXml" ds:itemID="{2FFFD3EC-A5EC-4FB0-B4F4-0652EE4515E4}">
  <ds:schemaRefs/>
</ds:datastoreItem>
</file>

<file path=customXml/itemProps54.xml><?xml version="1.0" encoding="utf-8"?>
<ds:datastoreItem xmlns:ds="http://schemas.openxmlformats.org/officeDocument/2006/customXml" ds:itemID="{2F592CDC-2666-49C0-82CB-D8EC041B7C3E}">
  <ds:schemaRefs/>
</ds:datastoreItem>
</file>

<file path=customXml/itemProps55.xml><?xml version="1.0" encoding="utf-8"?>
<ds:datastoreItem xmlns:ds="http://schemas.openxmlformats.org/officeDocument/2006/customXml" ds:itemID="{0341B65D-AD87-4303-B657-E8FDBEBA467B}">
  <ds:schemaRefs/>
</ds:datastoreItem>
</file>

<file path=customXml/itemProps56.xml><?xml version="1.0" encoding="utf-8"?>
<ds:datastoreItem xmlns:ds="http://schemas.openxmlformats.org/officeDocument/2006/customXml" ds:itemID="{854D09D2-AE78-477F-9DAF-084E4022AF15}">
  <ds:schemaRefs/>
</ds:datastoreItem>
</file>

<file path=customXml/itemProps57.xml><?xml version="1.0" encoding="utf-8"?>
<ds:datastoreItem xmlns:ds="http://schemas.openxmlformats.org/officeDocument/2006/customXml" ds:itemID="{E7EF4AD1-35A1-4558-9EF8-E08079CA1BB7}">
  <ds:schemaRefs/>
</ds:datastoreItem>
</file>

<file path=customXml/itemProps58.xml><?xml version="1.0" encoding="utf-8"?>
<ds:datastoreItem xmlns:ds="http://schemas.openxmlformats.org/officeDocument/2006/customXml" ds:itemID="{9A7B68BA-960E-48B6-A664-C367359D7CB5}">
  <ds:schemaRefs/>
</ds:datastoreItem>
</file>

<file path=customXml/itemProps59.xml><?xml version="1.0" encoding="utf-8"?>
<ds:datastoreItem xmlns:ds="http://schemas.openxmlformats.org/officeDocument/2006/customXml" ds:itemID="{0BB8E9E6-62B1-4767-8B37-C39ACB780AAE}">
  <ds:schemaRefs/>
</ds:datastoreItem>
</file>

<file path=customXml/itemProps6.xml><?xml version="1.0" encoding="utf-8"?>
<ds:datastoreItem xmlns:ds="http://schemas.openxmlformats.org/officeDocument/2006/customXml" ds:itemID="{B30A78E7-315B-4170-8116-72928D1FEAD9}">
  <ds:schemaRefs/>
</ds:datastoreItem>
</file>

<file path=customXml/itemProps60.xml><?xml version="1.0" encoding="utf-8"?>
<ds:datastoreItem xmlns:ds="http://schemas.openxmlformats.org/officeDocument/2006/customXml" ds:itemID="{B41B32B8-2732-4563-B265-01EB218C1548}">
  <ds:schemaRefs/>
</ds:datastoreItem>
</file>

<file path=customXml/itemProps61.xml><?xml version="1.0" encoding="utf-8"?>
<ds:datastoreItem xmlns:ds="http://schemas.openxmlformats.org/officeDocument/2006/customXml" ds:itemID="{F62576FA-4738-429E-BFC0-313CC0E996C3}">
  <ds:schemaRefs/>
</ds:datastoreItem>
</file>

<file path=customXml/itemProps62.xml><?xml version="1.0" encoding="utf-8"?>
<ds:datastoreItem xmlns:ds="http://schemas.openxmlformats.org/officeDocument/2006/customXml" ds:itemID="{D7CD25DD-FEB7-43BA-8487-C406FB98C581}">
  <ds:schemaRefs/>
</ds:datastoreItem>
</file>

<file path=customXml/itemProps63.xml><?xml version="1.0" encoding="utf-8"?>
<ds:datastoreItem xmlns:ds="http://schemas.openxmlformats.org/officeDocument/2006/customXml" ds:itemID="{588C1EE7-1E73-4942-A6F7-2A3FF67AB140}">
  <ds:schemaRefs/>
</ds:datastoreItem>
</file>

<file path=customXml/itemProps64.xml><?xml version="1.0" encoding="utf-8"?>
<ds:datastoreItem xmlns:ds="http://schemas.openxmlformats.org/officeDocument/2006/customXml" ds:itemID="{8F7E3D97-C430-4F8A-A3E3-1A16BECAF37B}">
  <ds:schemaRefs/>
</ds:datastoreItem>
</file>

<file path=customXml/itemProps7.xml><?xml version="1.0" encoding="utf-8"?>
<ds:datastoreItem xmlns:ds="http://schemas.openxmlformats.org/officeDocument/2006/customXml" ds:itemID="{94194446-0179-4BBF-BB2C-69AE68C5AC20}">
  <ds:schemaRefs/>
</ds:datastoreItem>
</file>

<file path=customXml/itemProps8.xml><?xml version="1.0" encoding="utf-8"?>
<ds:datastoreItem xmlns:ds="http://schemas.openxmlformats.org/officeDocument/2006/customXml" ds:itemID="{E618FA3B-8A67-40AE-8AE5-229504AB69D3}">
  <ds:schemaRefs/>
</ds:datastoreItem>
</file>

<file path=customXml/itemProps9.xml><?xml version="1.0" encoding="utf-8"?>
<ds:datastoreItem xmlns:ds="http://schemas.openxmlformats.org/officeDocument/2006/customXml" ds:itemID="{403BE795-51D5-47B5-B747-A10BFE22AFA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3585</TotalTime>
  <Words>866</Words>
  <Application>Microsoft Office PowerPoint</Application>
  <PresentationFormat>Brugerdefineret</PresentationFormat>
  <Paragraphs>218</Paragraphs>
  <Slides>38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38</vt:i4>
      </vt:variant>
    </vt:vector>
  </HeadingPairs>
  <TitlesOfParts>
    <vt:vector size="42" baseType="lpstr">
      <vt:lpstr>Arial</vt:lpstr>
      <vt:lpstr>Cambria Math</vt:lpstr>
      <vt:lpstr>Verdana</vt:lpstr>
      <vt:lpstr>Blank</vt:lpstr>
      <vt:lpstr>PowerPoint-præsentation</vt:lpstr>
      <vt:lpstr>My current under-standing of NequIP</vt:lpstr>
      <vt:lpstr>PowerPoint-præsentation</vt:lpstr>
      <vt:lpstr>Outline </vt:lpstr>
      <vt:lpstr>Constructing graph</vt:lpstr>
      <vt:lpstr>Constructing graph</vt:lpstr>
      <vt:lpstr>Constructing graph</vt:lpstr>
      <vt:lpstr>Constructing graph</vt:lpstr>
      <vt:lpstr>Input to NequIP</vt:lpstr>
      <vt:lpstr>Input to NequIP</vt:lpstr>
      <vt:lpstr>Input to NequIP</vt:lpstr>
      <vt:lpstr>Input to NequIP</vt:lpstr>
      <vt:lpstr>Input to NequIP</vt:lpstr>
      <vt:lpstr>Input to NequIP</vt:lpstr>
      <vt:lpstr>Interaction Block</vt:lpstr>
      <vt:lpstr>Interaction Block</vt:lpstr>
      <vt:lpstr>Interaction Block</vt:lpstr>
      <vt:lpstr>Convolution </vt:lpstr>
      <vt:lpstr>Convolution </vt:lpstr>
      <vt:lpstr>Convolution </vt:lpstr>
      <vt:lpstr>Convolution </vt:lpstr>
      <vt:lpstr>Convolution </vt:lpstr>
      <vt:lpstr>Convolution </vt:lpstr>
      <vt:lpstr>Convolution </vt:lpstr>
      <vt:lpstr>Interaction Block</vt:lpstr>
      <vt:lpstr>Interaction Block</vt:lpstr>
      <vt:lpstr>Interaction Block</vt:lpstr>
      <vt:lpstr>Interaction Block</vt:lpstr>
      <vt:lpstr>Output block</vt:lpstr>
      <vt:lpstr>Final output</vt:lpstr>
      <vt:lpstr>Final output</vt:lpstr>
      <vt:lpstr>Final output</vt:lpstr>
      <vt:lpstr>The end</vt:lpstr>
      <vt:lpstr>PowerPoint-præsentation</vt:lpstr>
      <vt:lpstr>Convolution </vt:lpstr>
      <vt:lpstr>Titel</vt:lpstr>
      <vt:lpstr>Titel</vt:lpstr>
      <vt:lpstr>PowerPoint-præsentation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Mathias Stokkebye Nissen</cp:lastModifiedBy>
  <cp:revision>118</cp:revision>
  <dcterms:created xsi:type="dcterms:W3CDTF">2017-07-31T08:31:56Z</dcterms:created>
  <dcterms:modified xsi:type="dcterms:W3CDTF">2023-02-07T11:57:47Z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636806498818407840</vt:lpwstr>
  </property>
  <property fmtid="{D5CDD505-2E9C-101B-9397-08002B2CF9AE}" pid="5" name="TemplafyUserProfileId">
    <vt:lpwstr>637902882239106991</vt:lpwstr>
  </property>
  <property fmtid="{D5CDD505-2E9C-101B-9397-08002B2CF9AE}" pid="6" name="TemplafyLanguageCode">
    <vt:lpwstr>da-DK</vt:lpwstr>
  </property>
</Properties>
</file>