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handoutMasterIdLst>
    <p:handoutMasterId r:id="rId16"/>
  </p:handoutMasterIdLst>
  <p:sldIdLst>
    <p:sldId id="256" r:id="rId2"/>
    <p:sldId id="257" r:id="rId3"/>
    <p:sldId id="258" r:id="rId4"/>
    <p:sldId id="267" r:id="rId5"/>
    <p:sldId id="259" r:id="rId6"/>
    <p:sldId id="265" r:id="rId7"/>
    <p:sldId id="266" r:id="rId8"/>
    <p:sldId id="260" r:id="rId9"/>
    <p:sldId id="268" r:id="rId10"/>
    <p:sldId id="269" r:id="rId11"/>
    <p:sldId id="270" r:id="rId12"/>
    <p:sldId id="26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35AB"/>
    <a:srgbClr val="EE7EC9"/>
    <a:srgbClr val="E2DED9"/>
    <a:srgbClr val="EDCFB7"/>
    <a:srgbClr val="600C44"/>
    <a:srgbClr val="F7C1E5"/>
    <a:srgbClr val="B71E42"/>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18-Feb-22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18-Feb-22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18-Feb-22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18-Feb-22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18-Feb-22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18-Feb-22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886692" y="834923"/>
            <a:ext cx="8551098" cy="2541431"/>
          </a:xfrm>
        </p:spPr>
        <p:txBody>
          <a:bodyPr>
            <a:noAutofit/>
          </a:bodyPr>
          <a:lstStyle/>
          <a:p>
            <a:pPr algn="just"/>
            <a:r>
              <a:rPr lang="mk-MK" sz="4000" dirty="0"/>
              <a:t>Користење </a:t>
            </a:r>
            <a:r>
              <a:rPr lang="en-US" sz="4000" b="1" cap="none" dirty="0" err="1">
                <a:solidFill>
                  <a:srgbClr val="E535AB"/>
                </a:solidFill>
              </a:rPr>
              <a:t>GraphQL</a:t>
            </a:r>
            <a:r>
              <a:rPr lang="en-US" sz="4000" dirty="0"/>
              <a:t> </a:t>
            </a:r>
            <a:r>
              <a:rPr lang="mk-MK" sz="4000" dirty="0"/>
              <a:t>Со ЦЕЛ ДА СЕ </a:t>
            </a:r>
            <a:br>
              <a:rPr lang="mk-MK" sz="4000" dirty="0"/>
            </a:br>
            <a:r>
              <a:rPr lang="mk-MK" sz="4000" dirty="0"/>
              <a:t>ПРИСТАПИ ДО БАЗА НА ПОДАТОЦИ</a:t>
            </a:r>
            <a:br>
              <a:rPr lang="mk-MK" sz="4000" dirty="0"/>
            </a:br>
            <a:endParaRPr lang="en-US" sz="4000" dirty="0"/>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392689" y="3816232"/>
            <a:ext cx="9340809" cy="977621"/>
          </a:xfrm>
        </p:spPr>
        <p:txBody>
          <a:bodyPr>
            <a:normAutofit/>
          </a:bodyPr>
          <a:lstStyle/>
          <a:p>
            <a:r>
              <a:rPr lang="en-US" sz="1600" dirty="0">
                <a:solidFill>
                  <a:srgbClr val="E535AB"/>
                </a:solidFill>
                <a:ea typeface="Tahoma" panose="020B0604030504040204" pitchFamily="34" charset="0"/>
                <a:cs typeface="Tahoma" panose="020B0604030504040204" pitchFamily="34" charset="0"/>
              </a:rPr>
              <a:t>193181 </a:t>
            </a:r>
            <a:r>
              <a:rPr lang="mk-MK" sz="1600" dirty="0">
                <a:solidFill>
                  <a:srgbClr val="E535AB"/>
                </a:solidFill>
                <a:ea typeface="Tahoma" panose="020B0604030504040204" pitchFamily="34" charset="0"/>
                <a:cs typeface="Tahoma" panose="020B0604030504040204" pitchFamily="34" charset="0"/>
              </a:rPr>
              <a:t>Петар ПАрталоски</a:t>
            </a:r>
          </a:p>
          <a:p>
            <a:r>
              <a:rPr lang="mk-MK" sz="1600" dirty="0">
                <a:solidFill>
                  <a:srgbClr val="E535AB"/>
                </a:solidFill>
                <a:ea typeface="Tahoma" panose="020B0604030504040204" pitchFamily="34" charset="0"/>
                <a:cs typeface="Tahoma" panose="020B0604030504040204" pitchFamily="34" charset="0"/>
              </a:rPr>
              <a:t>193113 Мартин Николов</a:t>
            </a:r>
            <a:endParaRPr lang="en-US" sz="1600" dirty="0">
              <a:solidFill>
                <a:srgbClr val="E535AB"/>
              </a:solidFill>
            </a:endParaRPr>
          </a:p>
        </p:txBody>
      </p:sp>
      <p:pic>
        <p:nvPicPr>
          <p:cNvPr id="6" name="Picture 5">
            <a:extLst>
              <a:ext uri="{FF2B5EF4-FFF2-40B4-BE49-F238E27FC236}">
                <a16:creationId xmlns:a16="http://schemas.microsoft.com/office/drawing/2014/main" id="{51A07DCF-DE68-4AB6-AF83-E9D8CB3B298A}"/>
              </a:ext>
            </a:extLst>
          </p:cNvPr>
          <p:cNvPicPr>
            <a:picLocks noChangeAspect="1"/>
          </p:cNvPicPr>
          <p:nvPr/>
        </p:nvPicPr>
        <p:blipFill>
          <a:blip r:embed="rId3"/>
          <a:stretch>
            <a:fillRect/>
          </a:stretch>
        </p:blipFill>
        <p:spPr>
          <a:xfrm>
            <a:off x="9437790" y="1422863"/>
            <a:ext cx="1953491" cy="1953491"/>
          </a:xfrm>
          <a:prstGeom prst="rect">
            <a:avLst/>
          </a:prstGeom>
        </p:spPr>
      </p:pic>
      <p:cxnSp>
        <p:nvCxnSpPr>
          <p:cNvPr id="8" name="Straight Connector 7">
            <a:extLst>
              <a:ext uri="{FF2B5EF4-FFF2-40B4-BE49-F238E27FC236}">
                <a16:creationId xmlns:a16="http://schemas.microsoft.com/office/drawing/2014/main" id="{0C49147D-209E-41C6-9449-CC29EBBDBEAE}"/>
              </a:ext>
            </a:extLst>
          </p:cNvPr>
          <p:cNvCxnSpPr>
            <a:cxnSpLocks/>
          </p:cNvCxnSpPr>
          <p:nvPr/>
        </p:nvCxnSpPr>
        <p:spPr>
          <a:xfrm>
            <a:off x="592282" y="3533601"/>
            <a:ext cx="10858807"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4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39245 0.6375 L -0.39245 0.6375 C -0.35873 0.62986 -0.40638 0.6412 -0.36914 0.63009 C -0.34571 0.62315 -0.35951 0.63055 -0.33685 0.62037 C -0.32292 0.61412 -0.30951 0.60532 -0.29545 0.60069 C -0.26055 0.58935 -0.27787 0.59537 -0.23216 0.5787 C -0.22552 0.57616 -0.21875 0.57477 -0.21224 0.57129 C -0.20625 0.56805 -0.20039 0.56435 -0.1944 0.56157 C -0.1875 0.55833 -0.1806 0.55625 -0.1737 0.55301 C -0.16198 0.54722 -0.14571 0.53657 -0.13451 0.52847 C -0.11667 0.51551 -0.11029 0.51065 -0.09388 0.4919 C -0.08594 0.48264 -0.0517 0.44236 -0.03894 0.42199 C -0.02878 0.40602 -0.01901 0.38889 -0.00925 0.37199 C -0.00521 0.36481 -0.00052 0.35856 0.00234 0.35 C 0.00638 0.33796 0.01575 0.31157 0.01823 0.29861 C 0.02174 0.2794 0.02643 0.23981 0.02643 0.23981 C 0.02786 0.20741 0.03034 0.16921 0.02513 0.13819 C 0.02343 0.12893 0.02148 0.11967 0.02031 0.11018 C 0.01849 0.09606 0.01875 0.08102 0.01614 0.06736 C 0.01198 0.04491 0.0138 0.05509 0.01067 0.0368 C 0.00768 -0.00232 0.01172 0.03889 0.00521 0.00139 C 0.00117 -0.02107 0.00664 -0.0206 0.00169 -0.0206 L 0.00169 -0.0206 " pathEditMode="relative" ptsTypes="AAAAAAAAAAAAAAAAAAAAA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idx="4294967295"/>
          </p:nvPr>
        </p:nvSpPr>
        <p:spPr>
          <a:xfrm>
            <a:off x="1302300" y="527475"/>
            <a:ext cx="9610725" cy="601662"/>
          </a:xfrm>
        </p:spPr>
        <p:txBody>
          <a:bodyPr>
            <a:noAutofit/>
          </a:bodyPr>
          <a:lstStyle/>
          <a:p>
            <a:r>
              <a:rPr lang="mk-MK" cap="none" dirty="0"/>
              <a:t>Која функционалост ја овозможивме ние</a:t>
            </a:r>
            <a:r>
              <a:rPr lang="en-US" cap="none" dirty="0"/>
              <a:t> </a:t>
            </a:r>
            <a:br>
              <a:rPr lang="mk-MK" cap="none" dirty="0"/>
            </a:br>
            <a:r>
              <a:rPr lang="mk-MK" cap="none" dirty="0"/>
              <a:t>со користење на </a:t>
            </a:r>
            <a:r>
              <a:rPr lang="en-US" cap="none" dirty="0" err="1">
                <a:solidFill>
                  <a:srgbClr val="E535AB"/>
                </a:solidFill>
              </a:rPr>
              <a:t>GraphQL</a:t>
            </a:r>
            <a:r>
              <a:rPr lang="en-US" b="1" cap="none" dirty="0"/>
              <a:t>?</a:t>
            </a:r>
          </a:p>
        </p:txBody>
      </p:sp>
      <p:cxnSp>
        <p:nvCxnSpPr>
          <p:cNvPr id="11" name="Straight Connector 10">
            <a:extLst>
              <a:ext uri="{FF2B5EF4-FFF2-40B4-BE49-F238E27FC236}">
                <a16:creationId xmlns:a16="http://schemas.microsoft.com/office/drawing/2014/main" id="{B1F58E5B-1828-44FF-B9AB-9D4EAD54F82D}"/>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pic>
        <p:nvPicPr>
          <p:cNvPr id="7" name="Graphic 6" descr="Gears icon">
            <a:extLst>
              <a:ext uri="{FF2B5EF4-FFF2-40B4-BE49-F238E27FC236}">
                <a16:creationId xmlns:a16="http://schemas.microsoft.com/office/drawing/2014/main" id="{240657CB-E578-4D46-BF11-6CACDBBFB9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pic>
        <p:nvPicPr>
          <p:cNvPr id="4" name="Picture 3">
            <a:extLst>
              <a:ext uri="{FF2B5EF4-FFF2-40B4-BE49-F238E27FC236}">
                <a16:creationId xmlns:a16="http://schemas.microsoft.com/office/drawing/2014/main" id="{0AAEFBB8-0BAD-4D87-A5C8-E7785C7FC9CD}"/>
              </a:ext>
            </a:extLst>
          </p:cNvPr>
          <p:cNvPicPr>
            <a:picLocks noChangeAspect="1"/>
          </p:cNvPicPr>
          <p:nvPr/>
        </p:nvPicPr>
        <p:blipFill>
          <a:blip r:embed="rId4"/>
          <a:stretch>
            <a:fillRect/>
          </a:stretch>
        </p:blipFill>
        <p:spPr>
          <a:xfrm>
            <a:off x="4981498" y="1659988"/>
            <a:ext cx="6602316" cy="4250461"/>
          </a:xfrm>
          <a:prstGeom prst="roundRect">
            <a:avLst>
              <a:gd name="adj" fmla="val 41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90750095-B5EA-4851-9AE9-3C23C1586F68}"/>
              </a:ext>
            </a:extLst>
          </p:cNvPr>
          <p:cNvSpPr txBox="1"/>
          <p:nvPr/>
        </p:nvSpPr>
        <p:spPr>
          <a:xfrm>
            <a:off x="520117" y="1852237"/>
            <a:ext cx="4320332" cy="4247317"/>
          </a:xfrm>
          <a:prstGeom prst="rect">
            <a:avLst/>
          </a:prstGeom>
          <a:noFill/>
        </p:spPr>
        <p:txBody>
          <a:bodyPr wrap="square" rtlCol="0">
            <a:spAutoFit/>
          </a:bodyPr>
          <a:lstStyle/>
          <a:p>
            <a:pPr marL="285750" indent="-285750" algn="just">
              <a:buClr>
                <a:srgbClr val="E535AB"/>
              </a:buClr>
              <a:buFont typeface="Arial" panose="020B0604020202020204" pitchFamily="34" charset="0"/>
              <a:buChar char="•"/>
            </a:pPr>
            <a:r>
              <a:rPr lang="mk-MK" dirty="0"/>
              <a:t>Како што можете да видите, за Филмот, имаме дадени податоци кои може да ги извлечеме, </a:t>
            </a:r>
            <a:endParaRPr lang="en-US" dirty="0"/>
          </a:p>
          <a:p>
            <a:pPr marL="285750" indent="-285750" algn="just">
              <a:buClr>
                <a:srgbClr val="E535AB"/>
              </a:buClr>
              <a:buFont typeface="Arial" panose="020B0604020202020204" pitchFamily="34" charset="0"/>
              <a:buChar char="•"/>
            </a:pPr>
            <a:r>
              <a:rPr lang="mk-MK" dirty="0"/>
              <a:t>Во конкретниот случај ќе влечеме Филмови, атрибутите – </a:t>
            </a:r>
            <a:r>
              <a:rPr lang="en-US" dirty="0"/>
              <a:t>id, title, description, </a:t>
            </a:r>
            <a:r>
              <a:rPr lang="en-US" dirty="0" err="1"/>
              <a:t>airingDate</a:t>
            </a:r>
            <a:r>
              <a:rPr lang="en-US" dirty="0"/>
              <a:t>, rating, </a:t>
            </a:r>
            <a:r>
              <a:rPr lang="mk-MK" dirty="0"/>
              <a:t>а исто ќе ги влечиме и податоците за оцените кои филмовите ги добиле, имено, од оцените ќе се влечат само – </a:t>
            </a:r>
            <a:r>
              <a:rPr lang="en-US" dirty="0"/>
              <a:t>rating, reason.</a:t>
            </a:r>
            <a:endParaRPr lang="mk-MK" dirty="0"/>
          </a:p>
          <a:p>
            <a:pPr marL="285750" indent="-285750" algn="just">
              <a:buClr>
                <a:srgbClr val="E535AB"/>
              </a:buClr>
              <a:buFont typeface="Arial" panose="020B0604020202020204" pitchFamily="34" charset="0"/>
              <a:buChar char="•"/>
            </a:pPr>
            <a:r>
              <a:rPr lang="mk-MK" dirty="0"/>
              <a:t>Со клик на копчето „Во ред“, ќе се изврши повик кон контролерот во позадина, при што ќе ги добиеме елементите наместо картичките кои се видливи во моментот</a:t>
            </a:r>
            <a:endParaRPr lang="en-US" dirty="0"/>
          </a:p>
        </p:txBody>
      </p:sp>
    </p:spTree>
    <p:extLst>
      <p:ext uri="{BB962C8B-B14F-4D97-AF65-F5344CB8AC3E}">
        <p14:creationId xmlns:p14="http://schemas.microsoft.com/office/powerpoint/2010/main" val="172575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ppt_w</p:attrName>
                                        </p:attrNameLst>
                                      </p:cBhvr>
                                      <p:tavLst>
                                        <p:tav tm="0" fmla="#ppt_w*sin(2.5*pi*$)">
                                          <p:val>
                                            <p:fltVal val="0"/>
                                          </p:val>
                                        </p:tav>
                                        <p:tav tm="100000">
                                          <p:val>
                                            <p:fltVal val="1"/>
                                          </p:val>
                                        </p:tav>
                                      </p:tavLst>
                                    </p:anim>
                                    <p:anim calcmode="lin" valueType="num">
                                      <p:cBhvr>
                                        <p:cTn id="16"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idx="4294967295"/>
          </p:nvPr>
        </p:nvSpPr>
        <p:spPr>
          <a:xfrm>
            <a:off x="1302300" y="527475"/>
            <a:ext cx="9610725" cy="601662"/>
          </a:xfrm>
        </p:spPr>
        <p:txBody>
          <a:bodyPr>
            <a:noAutofit/>
          </a:bodyPr>
          <a:lstStyle/>
          <a:p>
            <a:r>
              <a:rPr lang="mk-MK" cap="none" dirty="0"/>
              <a:t>Која функционалост ја овозможивме ние</a:t>
            </a:r>
            <a:r>
              <a:rPr lang="en-US" cap="none" dirty="0"/>
              <a:t> </a:t>
            </a:r>
            <a:br>
              <a:rPr lang="mk-MK" cap="none" dirty="0"/>
            </a:br>
            <a:r>
              <a:rPr lang="mk-MK" cap="none" dirty="0"/>
              <a:t>со користење на </a:t>
            </a:r>
            <a:r>
              <a:rPr lang="en-US" cap="none" dirty="0" err="1">
                <a:solidFill>
                  <a:srgbClr val="E535AB"/>
                </a:solidFill>
              </a:rPr>
              <a:t>GraphQL</a:t>
            </a:r>
            <a:r>
              <a:rPr lang="en-US" b="1" cap="none" dirty="0"/>
              <a:t>?</a:t>
            </a:r>
          </a:p>
        </p:txBody>
      </p:sp>
      <p:cxnSp>
        <p:nvCxnSpPr>
          <p:cNvPr id="11" name="Straight Connector 10">
            <a:extLst>
              <a:ext uri="{FF2B5EF4-FFF2-40B4-BE49-F238E27FC236}">
                <a16:creationId xmlns:a16="http://schemas.microsoft.com/office/drawing/2014/main" id="{B1F58E5B-1828-44FF-B9AB-9D4EAD54F82D}"/>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pic>
        <p:nvPicPr>
          <p:cNvPr id="7" name="Graphic 6" descr="Gears icon">
            <a:extLst>
              <a:ext uri="{FF2B5EF4-FFF2-40B4-BE49-F238E27FC236}">
                <a16:creationId xmlns:a16="http://schemas.microsoft.com/office/drawing/2014/main" id="{240657CB-E578-4D46-BF11-6CACDBBFB9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5" name="TextBox 4">
            <a:extLst>
              <a:ext uri="{FF2B5EF4-FFF2-40B4-BE49-F238E27FC236}">
                <a16:creationId xmlns:a16="http://schemas.microsoft.com/office/drawing/2014/main" id="{90750095-B5EA-4851-9AE9-3C23C1586F68}"/>
              </a:ext>
            </a:extLst>
          </p:cNvPr>
          <p:cNvSpPr txBox="1"/>
          <p:nvPr/>
        </p:nvSpPr>
        <p:spPr>
          <a:xfrm>
            <a:off x="520117" y="1852237"/>
            <a:ext cx="4320332" cy="3693319"/>
          </a:xfrm>
          <a:prstGeom prst="rect">
            <a:avLst/>
          </a:prstGeom>
          <a:noFill/>
        </p:spPr>
        <p:txBody>
          <a:bodyPr wrap="square" rtlCol="0">
            <a:spAutoFit/>
          </a:bodyPr>
          <a:lstStyle/>
          <a:p>
            <a:pPr marL="285750" indent="-285750" algn="just">
              <a:buClr>
                <a:srgbClr val="E535AB"/>
              </a:buClr>
              <a:buFont typeface="Arial" panose="020B0604020202020204" pitchFamily="34" charset="0"/>
              <a:buChar char="•"/>
            </a:pPr>
            <a:r>
              <a:rPr lang="mk-MK" dirty="0"/>
              <a:t>Тука ја гледаме промената која се случила само неколку секунди откако кликнавме на копчето </a:t>
            </a:r>
            <a:r>
              <a:rPr lang="mk-MK" dirty="0">
                <a:solidFill>
                  <a:srgbClr val="E535AB"/>
                </a:solidFill>
              </a:rPr>
              <a:t>„Во ред“</a:t>
            </a:r>
            <a:r>
              <a:rPr lang="mk-MK" dirty="0"/>
              <a:t>, кое во моментот се наоѓа точно над листата, со сеуште можност да се испраќаат барања додека се премислиме, да земеме и презиме на актерите, пример.</a:t>
            </a:r>
          </a:p>
          <a:p>
            <a:pPr marL="285750" indent="-285750" algn="just">
              <a:buClr>
                <a:srgbClr val="E535AB"/>
              </a:buClr>
              <a:buFont typeface="Arial" panose="020B0604020202020204" pitchFamily="34" charset="0"/>
              <a:buChar char="•"/>
            </a:pPr>
            <a:r>
              <a:rPr lang="mk-MK" dirty="0"/>
              <a:t>Во приказот ние користиме </a:t>
            </a:r>
            <a:r>
              <a:rPr lang="mk-MK" dirty="0">
                <a:solidFill>
                  <a:srgbClr val="E535AB"/>
                </a:solidFill>
              </a:rPr>
              <a:t>„</a:t>
            </a:r>
            <a:r>
              <a:rPr lang="en-US" dirty="0">
                <a:solidFill>
                  <a:srgbClr val="E535AB"/>
                </a:solidFill>
              </a:rPr>
              <a:t>accordion</a:t>
            </a:r>
            <a:r>
              <a:rPr lang="mk-MK" dirty="0">
                <a:solidFill>
                  <a:srgbClr val="E535AB"/>
                </a:solidFill>
              </a:rPr>
              <a:t>“</a:t>
            </a:r>
            <a:r>
              <a:rPr lang="mk-MK" dirty="0"/>
              <a:t> од </a:t>
            </a:r>
            <a:r>
              <a:rPr lang="mk-MK" dirty="0">
                <a:solidFill>
                  <a:srgbClr val="E535AB"/>
                </a:solidFill>
              </a:rPr>
              <a:t>„</a:t>
            </a:r>
            <a:r>
              <a:rPr lang="en-US" dirty="0">
                <a:solidFill>
                  <a:srgbClr val="E535AB"/>
                </a:solidFill>
              </a:rPr>
              <a:t>Bootstrap 5</a:t>
            </a:r>
            <a:r>
              <a:rPr lang="mk-MK" dirty="0">
                <a:solidFill>
                  <a:srgbClr val="E535AB"/>
                </a:solidFill>
              </a:rPr>
              <a:t>“</a:t>
            </a:r>
            <a:r>
              <a:rPr lang="mk-MK" dirty="0"/>
              <a:t>, со цел да го подобриме изгледот и приказот на податоците, а актерите се листаат во обичен </a:t>
            </a:r>
            <a:r>
              <a:rPr lang="en-US" dirty="0">
                <a:solidFill>
                  <a:srgbClr val="E535AB"/>
                </a:solidFill>
              </a:rPr>
              <a:t>HTML ul</a:t>
            </a:r>
            <a:r>
              <a:rPr lang="mk-MK" dirty="0">
                <a:solidFill>
                  <a:srgbClr val="E535AB"/>
                </a:solidFill>
              </a:rPr>
              <a:t> </a:t>
            </a:r>
            <a:r>
              <a:rPr lang="mk-MK" dirty="0"/>
              <a:t>елемент</a:t>
            </a:r>
            <a:endParaRPr lang="en-US" dirty="0"/>
          </a:p>
        </p:txBody>
      </p:sp>
      <p:pic>
        <p:nvPicPr>
          <p:cNvPr id="6" name="Picture 5">
            <a:extLst>
              <a:ext uri="{FF2B5EF4-FFF2-40B4-BE49-F238E27FC236}">
                <a16:creationId xmlns:a16="http://schemas.microsoft.com/office/drawing/2014/main" id="{0F1FA21F-F409-476A-AC7D-51DE4936E08E}"/>
              </a:ext>
            </a:extLst>
          </p:cNvPr>
          <p:cNvPicPr>
            <a:picLocks noChangeAspect="1"/>
          </p:cNvPicPr>
          <p:nvPr/>
        </p:nvPicPr>
        <p:blipFill>
          <a:blip r:embed="rId4"/>
          <a:stretch>
            <a:fillRect/>
          </a:stretch>
        </p:blipFill>
        <p:spPr>
          <a:xfrm>
            <a:off x="5117181" y="1842664"/>
            <a:ext cx="6554702" cy="4047688"/>
          </a:xfrm>
          <a:prstGeom prst="roundRect">
            <a:avLst>
              <a:gd name="adj" fmla="val 341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25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idx="4294967295"/>
          </p:nvPr>
        </p:nvSpPr>
        <p:spPr>
          <a:xfrm>
            <a:off x="1298331" y="788508"/>
            <a:ext cx="9610725" cy="601662"/>
          </a:xfrm>
        </p:spPr>
        <p:txBody>
          <a:bodyPr/>
          <a:lstStyle/>
          <a:p>
            <a:r>
              <a:rPr lang="mk-MK" cap="none" dirty="0"/>
              <a:t>Дали ние видовме придобивки со </a:t>
            </a:r>
            <a:r>
              <a:rPr lang="en-US" cap="none" dirty="0" err="1">
                <a:solidFill>
                  <a:srgbClr val="E535AB"/>
                </a:solidFill>
              </a:rPr>
              <a:t>GraphQL</a:t>
            </a:r>
            <a:r>
              <a:rPr lang="en-US" b="1" cap="none" dirty="0"/>
              <a:t>?</a:t>
            </a:r>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4294967295"/>
          </p:nvPr>
        </p:nvSpPr>
        <p:spPr>
          <a:xfrm>
            <a:off x="1294363" y="1617662"/>
            <a:ext cx="9618662" cy="4441825"/>
          </a:xfrm>
        </p:spPr>
        <p:txBody>
          <a:bodyPr/>
          <a:lstStyle/>
          <a:p>
            <a:pPr algn="just">
              <a:buClr>
                <a:srgbClr val="E535AB"/>
              </a:buClr>
            </a:pPr>
            <a:r>
              <a:rPr lang="mk-MK" dirty="0"/>
              <a:t>Уште при првото пуштање на старите форми кои ги имавме креирано, каде само го сменивме репозиториумскиот слој, веќе веднаш приметивме огромна разлика, позитивно бевме изненадени, при што отидовме и чекор понатаму и направивме да можеме да додаваме податоци </a:t>
            </a:r>
            <a:r>
              <a:rPr lang="mk-MK" dirty="0">
                <a:solidFill>
                  <a:srgbClr val="E535AB"/>
                </a:solidFill>
              </a:rPr>
              <a:t>(</a:t>
            </a:r>
            <a:r>
              <a:rPr lang="en-US" dirty="0">
                <a:solidFill>
                  <a:srgbClr val="E535AB"/>
                </a:solidFill>
              </a:rPr>
              <a:t>mutations) </a:t>
            </a:r>
            <a:r>
              <a:rPr lang="mk-MK" dirty="0"/>
              <a:t>со користење на </a:t>
            </a:r>
            <a:r>
              <a:rPr lang="en-US" cap="none" dirty="0" err="1">
                <a:solidFill>
                  <a:srgbClr val="E535AB"/>
                </a:solidFill>
              </a:rPr>
              <a:t>GraphQL</a:t>
            </a:r>
            <a:r>
              <a:rPr lang="en-US" cap="none" dirty="0"/>
              <a:t>.</a:t>
            </a:r>
          </a:p>
          <a:p>
            <a:pPr algn="just">
              <a:buClr>
                <a:srgbClr val="E535AB"/>
              </a:buClr>
            </a:pPr>
            <a:r>
              <a:rPr lang="mk-MK" dirty="0"/>
              <a:t>Придобивките не беа нешто значајно, некогаш беше разликата околу 2 секунди, а некогаш не се ни примеќаше, но, тие </a:t>
            </a:r>
            <a:r>
              <a:rPr lang="mk-MK" dirty="0">
                <a:solidFill>
                  <a:srgbClr val="E535AB"/>
                </a:solidFill>
              </a:rPr>
              <a:t>2 секунди</a:t>
            </a:r>
            <a:r>
              <a:rPr lang="mk-MK" dirty="0"/>
              <a:t> нас во секојдневието не ни значат ништо, но – замислете дека вие сте корисник на овој наш форум, вие не би сакале толку време на поминувате чекајќи да се вчитаат страните.</a:t>
            </a:r>
          </a:p>
          <a:p>
            <a:pPr algn="just">
              <a:buClr>
                <a:srgbClr val="E535AB"/>
              </a:buClr>
            </a:pPr>
            <a:r>
              <a:rPr lang="mk-MK" dirty="0"/>
              <a:t>Поради последната точка, </a:t>
            </a:r>
            <a:r>
              <a:rPr lang="mk-MK" dirty="0">
                <a:solidFill>
                  <a:srgbClr val="E535AB"/>
                </a:solidFill>
              </a:rPr>
              <a:t>да – ние видовме многу големи придобивки</a:t>
            </a:r>
            <a:r>
              <a:rPr lang="mk-MK" dirty="0"/>
              <a:t>, кои би биле клучни за страница како нашата.</a:t>
            </a:r>
            <a:endParaRPr lang="en-US" dirty="0"/>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cxnSp>
        <p:nvCxnSpPr>
          <p:cNvPr id="11" name="Straight Connector 10">
            <a:extLst>
              <a:ext uri="{FF2B5EF4-FFF2-40B4-BE49-F238E27FC236}">
                <a16:creationId xmlns:a16="http://schemas.microsoft.com/office/drawing/2014/main" id="{B1F58E5B-1828-44FF-B9AB-9D4EAD54F82D}"/>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
        <p:nvSpPr>
          <p:cNvPr id="3" name="Lightning Bolt 2">
            <a:extLst>
              <a:ext uri="{FF2B5EF4-FFF2-40B4-BE49-F238E27FC236}">
                <a16:creationId xmlns:a16="http://schemas.microsoft.com/office/drawing/2014/main" id="{6AFFBA02-477A-4EA7-AE46-A055FA1B099F}"/>
              </a:ext>
            </a:extLst>
          </p:cNvPr>
          <p:cNvSpPr/>
          <p:nvPr/>
        </p:nvSpPr>
        <p:spPr>
          <a:xfrm>
            <a:off x="9526555" y="206338"/>
            <a:ext cx="979714" cy="1232840"/>
          </a:xfrm>
          <a:prstGeom prst="lightningBolt">
            <a:avLst/>
          </a:prstGeom>
          <a:solidFill>
            <a:srgbClr val="EE7EC9"/>
          </a:solidFill>
          <a:ln>
            <a:solidFill>
              <a:srgbClr val="E535AB"/>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29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362">
                                          <p:stCondLst>
                                            <p:cond delay="0"/>
                                          </p:stCondLst>
                                        </p:cTn>
                                        <p:tgtEl>
                                          <p:spTgt spid="3"/>
                                        </p:tgtEl>
                                      </p:cBhvr>
                                    </p:animEffect>
                                    <p:anim calcmode="lin" valueType="num">
                                      <p:cBhvr>
                                        <p:cTn id="8" dur="1139"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3"/>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
                                        </p:tgtEl>
                                        <p:attrNameLst>
                                          <p:attrName>ppt_y</p:attrName>
                                        </p:attrNameLst>
                                      </p:cBhvr>
                                      <p:tavLst>
                                        <p:tav tm="0" fmla="#ppt_y-sin(pi*$)/81">
                                          <p:val>
                                            <p:fltVal val="0"/>
                                          </p:val>
                                        </p:tav>
                                        <p:tav tm="100000">
                                          <p:val>
                                            <p:fltVal val="1"/>
                                          </p:val>
                                        </p:tav>
                                      </p:tavLst>
                                    </p:anim>
                                    <p:animScale>
                                      <p:cBhvr>
                                        <p:cTn id="13" dur="16">
                                          <p:stCondLst>
                                            <p:cond delay="406"/>
                                          </p:stCondLst>
                                        </p:cTn>
                                        <p:tgtEl>
                                          <p:spTgt spid="3"/>
                                        </p:tgtEl>
                                      </p:cBhvr>
                                      <p:to x="100000" y="60000"/>
                                    </p:animScale>
                                    <p:animScale>
                                      <p:cBhvr>
                                        <p:cTn id="14" dur="104" decel="50000">
                                          <p:stCondLst>
                                            <p:cond delay="423"/>
                                          </p:stCondLst>
                                        </p:cTn>
                                        <p:tgtEl>
                                          <p:spTgt spid="3"/>
                                        </p:tgtEl>
                                      </p:cBhvr>
                                      <p:to x="100000" y="100000"/>
                                    </p:animScale>
                                    <p:animScale>
                                      <p:cBhvr>
                                        <p:cTn id="15" dur="16">
                                          <p:stCondLst>
                                            <p:cond delay="820"/>
                                          </p:stCondLst>
                                        </p:cTn>
                                        <p:tgtEl>
                                          <p:spTgt spid="3"/>
                                        </p:tgtEl>
                                      </p:cBhvr>
                                      <p:to x="100000" y="80000"/>
                                    </p:animScale>
                                    <p:animScale>
                                      <p:cBhvr>
                                        <p:cTn id="16" dur="104" decel="50000">
                                          <p:stCondLst>
                                            <p:cond delay="836"/>
                                          </p:stCondLst>
                                        </p:cTn>
                                        <p:tgtEl>
                                          <p:spTgt spid="3"/>
                                        </p:tgtEl>
                                      </p:cBhvr>
                                      <p:to x="100000" y="100000"/>
                                    </p:animScale>
                                    <p:animScale>
                                      <p:cBhvr>
                                        <p:cTn id="17" dur="16">
                                          <p:stCondLst>
                                            <p:cond delay="1026"/>
                                          </p:stCondLst>
                                        </p:cTn>
                                        <p:tgtEl>
                                          <p:spTgt spid="3"/>
                                        </p:tgtEl>
                                      </p:cBhvr>
                                      <p:to x="100000" y="90000"/>
                                    </p:animScale>
                                    <p:animScale>
                                      <p:cBhvr>
                                        <p:cTn id="18" dur="104" decel="50000">
                                          <p:stCondLst>
                                            <p:cond delay="1042"/>
                                          </p:stCondLst>
                                        </p:cTn>
                                        <p:tgtEl>
                                          <p:spTgt spid="3"/>
                                        </p:tgtEl>
                                      </p:cBhvr>
                                      <p:to x="100000" y="100000"/>
                                    </p:animScale>
                                    <p:animScale>
                                      <p:cBhvr>
                                        <p:cTn id="19" dur="16">
                                          <p:stCondLst>
                                            <p:cond delay="1130"/>
                                          </p:stCondLst>
                                        </p:cTn>
                                        <p:tgtEl>
                                          <p:spTgt spid="3"/>
                                        </p:tgtEl>
                                      </p:cBhvr>
                                      <p:to x="100000" y="95000"/>
                                    </p:animScale>
                                    <p:animScale>
                                      <p:cBhvr>
                                        <p:cTn id="20" dur="104" decel="50000">
                                          <p:stCondLst>
                                            <p:cond delay="1146"/>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1F58E5B-1828-44FF-B9AB-9D4EAD54F82D}"/>
              </a:ext>
            </a:extLst>
          </p:cNvPr>
          <p:cNvCxnSpPr>
            <a:cxnSpLocks/>
          </p:cNvCxnSpPr>
          <p:nvPr/>
        </p:nvCxnSpPr>
        <p:spPr>
          <a:xfrm>
            <a:off x="0" y="4036154"/>
            <a:ext cx="12192000"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FA67444-2783-4D07-B1F7-3ECD6E3D6B6C}"/>
              </a:ext>
            </a:extLst>
          </p:cNvPr>
          <p:cNvSpPr txBox="1"/>
          <p:nvPr/>
        </p:nvSpPr>
        <p:spPr>
          <a:xfrm>
            <a:off x="2762075" y="2174106"/>
            <a:ext cx="6667850" cy="1862048"/>
          </a:xfrm>
          <a:prstGeom prst="rect">
            <a:avLst/>
          </a:prstGeom>
          <a:noFill/>
        </p:spPr>
        <p:txBody>
          <a:bodyPr wrap="square" rtlCol="0">
            <a:spAutoFit/>
          </a:bodyPr>
          <a:lstStyle/>
          <a:p>
            <a:r>
              <a:rPr lang="mk-MK" sz="11500" dirty="0">
                <a:solidFill>
                  <a:srgbClr val="E535AB"/>
                </a:solidFill>
              </a:rPr>
              <a:t>Прашања?</a:t>
            </a:r>
            <a:endParaRPr lang="en-US" sz="11500" dirty="0">
              <a:solidFill>
                <a:srgbClr val="E535AB"/>
              </a:solidFill>
            </a:endParaRPr>
          </a:p>
        </p:txBody>
      </p:sp>
    </p:spTree>
    <p:extLst>
      <p:ext uri="{BB962C8B-B14F-4D97-AF65-F5344CB8AC3E}">
        <p14:creationId xmlns:p14="http://schemas.microsoft.com/office/powerpoint/2010/main" val="207345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945573"/>
            <a:ext cx="9603275" cy="908181"/>
          </a:xfrm>
        </p:spPr>
        <p:txBody>
          <a:bodyPr/>
          <a:lstStyle/>
          <a:p>
            <a:r>
              <a:rPr lang="mk-MK" cap="none" dirty="0"/>
              <a:t>Што претставува </a:t>
            </a:r>
            <a:r>
              <a:rPr lang="en-US" cap="none" dirty="0" err="1">
                <a:solidFill>
                  <a:srgbClr val="E535AB"/>
                </a:solidFill>
              </a:rPr>
              <a:t>GraphQL</a:t>
            </a:r>
            <a:r>
              <a:rPr lang="en-US" b="1" cap="none" dirty="0">
                <a:solidFill>
                  <a:srgbClr val="E535AB"/>
                </a:solidFill>
              </a:rPr>
              <a:t>?</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lnSpcReduction="10000"/>
          </a:bodyPr>
          <a:lstStyle/>
          <a:p>
            <a:pPr algn="just">
              <a:buClr>
                <a:srgbClr val="E535AB"/>
              </a:buClr>
            </a:pPr>
            <a:r>
              <a:rPr lang="en-US" dirty="0" err="1">
                <a:solidFill>
                  <a:srgbClr val="E535AB"/>
                </a:solidFill>
              </a:rPr>
              <a:t>GraphQL</a:t>
            </a:r>
            <a:r>
              <a:rPr lang="en-US" dirty="0"/>
              <a:t> </a:t>
            </a:r>
            <a:r>
              <a:rPr lang="mk-MK" dirty="0"/>
              <a:t>е јазик, користен од страна на различни </a:t>
            </a:r>
            <a:r>
              <a:rPr lang="en-US" dirty="0"/>
              <a:t>APIs</a:t>
            </a:r>
            <a:r>
              <a:rPr lang="mk-MK" dirty="0"/>
              <a:t>, прашален јазик, кој го користиме за да опишиме или побараме каков тип на податоци ние сакаме да добиеме.</a:t>
            </a:r>
          </a:p>
          <a:p>
            <a:pPr algn="just">
              <a:buClr>
                <a:srgbClr val="E535AB"/>
              </a:buClr>
            </a:pPr>
            <a:r>
              <a:rPr lang="en-US" dirty="0" err="1">
                <a:solidFill>
                  <a:srgbClr val="E535AB"/>
                </a:solidFill>
              </a:rPr>
              <a:t>GraphQL</a:t>
            </a:r>
            <a:r>
              <a:rPr lang="mk-MK" dirty="0"/>
              <a:t> е направен од тимот на </a:t>
            </a:r>
            <a:r>
              <a:rPr lang="en-US" dirty="0"/>
              <a:t>Facebook</a:t>
            </a:r>
            <a:r>
              <a:rPr lang="mk-MK" dirty="0"/>
              <a:t>, поточно – од тимот кој бил фрустриран со долгите времиња потребни за да се извлечат податоци од базата на податоци, тој тим го развивал точно овој јазик, кој за прв пат се применува во социјалниот медиум – </a:t>
            </a:r>
            <a:r>
              <a:rPr lang="en-US" dirty="0"/>
              <a:t>Facebook</a:t>
            </a:r>
            <a:r>
              <a:rPr lang="mk-MK" dirty="0"/>
              <a:t>, во 2012-та година, а е направен јавен во 2015-та година.</a:t>
            </a:r>
          </a:p>
          <a:p>
            <a:pPr algn="just">
              <a:buClr>
                <a:srgbClr val="E535AB"/>
              </a:buClr>
            </a:pPr>
            <a:r>
              <a:rPr lang="mk-MK" dirty="0"/>
              <a:t>Познат е поради тоа што станал </a:t>
            </a:r>
            <a:r>
              <a:rPr lang="en-US" dirty="0"/>
              <a:t>Open-Source</a:t>
            </a:r>
            <a:r>
              <a:rPr lang="mk-MK" dirty="0"/>
              <a:t> и нуди многу други можности кои обичните прашални јазици не нудат.</a:t>
            </a:r>
            <a:endParaRPr lang="en-US" dirty="0"/>
          </a:p>
        </p:txBody>
      </p:sp>
      <p:cxnSp>
        <p:nvCxnSpPr>
          <p:cNvPr id="6" name="Straight Connector 5">
            <a:extLst>
              <a:ext uri="{FF2B5EF4-FFF2-40B4-BE49-F238E27FC236}">
                <a16:creationId xmlns:a16="http://schemas.microsoft.com/office/drawing/2014/main" id="{FBA8AB15-FD66-4D84-9EE5-A3C334F27501}"/>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mk-MK" cap="none" dirty="0"/>
              <a:t>Што точно е намената на </a:t>
            </a:r>
            <a:r>
              <a:rPr lang="en-US" cap="none" dirty="0" err="1">
                <a:solidFill>
                  <a:srgbClr val="E535AB"/>
                </a:solidFill>
              </a:rPr>
              <a:t>GraphQL</a:t>
            </a:r>
            <a:r>
              <a:rPr lang="en-US" b="1" cap="none" dirty="0">
                <a:solidFill>
                  <a:srgbClr val="E535AB"/>
                </a:solidFill>
              </a:rPr>
              <a: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92500" lnSpcReduction="10000"/>
          </a:bodyPr>
          <a:lstStyle/>
          <a:p>
            <a:pPr lvl="0" algn="just">
              <a:buClr>
                <a:srgbClr val="E535AB"/>
              </a:buClr>
            </a:pPr>
            <a:r>
              <a:rPr lang="mk-MK" dirty="0">
                <a:solidFill>
                  <a:srgbClr val="000000"/>
                </a:solidFill>
                <a:ea typeface="Tahoma" panose="020B0604030504040204" pitchFamily="34" charset="0"/>
                <a:cs typeface="Tahoma" panose="020B0604030504040204" pitchFamily="34" charset="0"/>
              </a:rPr>
              <a:t>Како што претходно напоменавме, причината поради која што се напишал овој јазик било брзината со која се читаат податоци од базата.</a:t>
            </a:r>
          </a:p>
          <a:p>
            <a:pPr lvl="0" algn="just">
              <a:buClr>
                <a:srgbClr val="E535AB"/>
              </a:buClr>
            </a:pPr>
            <a:r>
              <a:rPr lang="en-US" dirty="0" err="1">
                <a:solidFill>
                  <a:srgbClr val="E535AB"/>
                </a:solidFill>
                <a:ea typeface="Tahoma" panose="020B0604030504040204" pitchFamily="34" charset="0"/>
                <a:cs typeface="Tahoma" panose="020B0604030504040204" pitchFamily="34" charset="0"/>
              </a:rPr>
              <a:t>GraphQL</a:t>
            </a:r>
            <a:r>
              <a:rPr lang="mk-MK" dirty="0">
                <a:solidFill>
                  <a:srgbClr val="000000"/>
                </a:solidFill>
                <a:ea typeface="Tahoma" panose="020B0604030504040204" pitchFamily="34" charset="0"/>
                <a:cs typeface="Tahoma" panose="020B0604030504040204" pitchFamily="34" charset="0"/>
              </a:rPr>
              <a:t> го решава тоа така што нуди нешто што ретко се нуди од прашалните јазици – </a:t>
            </a:r>
            <a:r>
              <a:rPr lang="mk-MK" dirty="0">
                <a:solidFill>
                  <a:srgbClr val="E535AB"/>
                </a:solidFill>
                <a:ea typeface="Tahoma" panose="020B0604030504040204" pitchFamily="34" charset="0"/>
                <a:cs typeface="Tahoma" panose="020B0604030504040204" pitchFamily="34" charset="0"/>
              </a:rPr>
              <a:t>добивање на точно тоа што ни треба, и ништо повеќе</a:t>
            </a:r>
            <a:r>
              <a:rPr lang="mk-MK" dirty="0">
                <a:ea typeface="Tahoma" panose="020B0604030504040204" pitchFamily="34" charset="0"/>
                <a:cs typeface="Tahoma" panose="020B0604030504040204" pitchFamily="34" charset="0"/>
              </a:rPr>
              <a:t>.</a:t>
            </a:r>
          </a:p>
          <a:p>
            <a:pPr lvl="0" algn="just">
              <a:buClr>
                <a:srgbClr val="E535AB"/>
              </a:buClr>
            </a:pPr>
            <a:r>
              <a:rPr lang="mk-MK" dirty="0">
                <a:ea typeface="Tahoma" panose="020B0604030504040204" pitchFamily="34" charset="0"/>
                <a:cs typeface="Tahoma" panose="020B0604030504040204" pitchFamily="34" charset="0"/>
              </a:rPr>
              <a:t>За да го имплементираме </a:t>
            </a:r>
            <a:r>
              <a:rPr lang="en-US" dirty="0" err="1">
                <a:solidFill>
                  <a:srgbClr val="E535AB"/>
                </a:solidFill>
                <a:ea typeface="Tahoma" panose="020B0604030504040204" pitchFamily="34" charset="0"/>
                <a:cs typeface="Tahoma" panose="020B0604030504040204" pitchFamily="34" charset="0"/>
              </a:rPr>
              <a:t>GraphQL</a:t>
            </a:r>
            <a:r>
              <a:rPr lang="en-US" dirty="0">
                <a:ea typeface="Tahoma" panose="020B0604030504040204" pitchFamily="34" charset="0"/>
                <a:cs typeface="Tahoma" panose="020B0604030504040204" pitchFamily="34" charset="0"/>
              </a:rPr>
              <a:t> </a:t>
            </a:r>
            <a:r>
              <a:rPr lang="mk-MK" dirty="0">
                <a:ea typeface="Tahoma" panose="020B0604030504040204" pitchFamily="34" charset="0"/>
                <a:cs typeface="Tahoma" panose="020B0604030504040204" pitchFamily="34" charset="0"/>
              </a:rPr>
              <a:t>во некој од нашите проекти, ние треба да ја дефинираме шемата на податоци, со цел тој да знае што може да ни понуди, а што не, со цел да дефинираме работи што може да ги прави, и што не може, истовремено.</a:t>
            </a:r>
          </a:p>
          <a:p>
            <a:pPr lvl="0" algn="just">
              <a:buClr>
                <a:srgbClr val="E535AB"/>
              </a:buClr>
            </a:pPr>
            <a:r>
              <a:rPr lang="mk-MK" dirty="0">
                <a:ea typeface="Tahoma" panose="020B0604030504040204" pitchFamily="34" charset="0"/>
                <a:cs typeface="Tahoma" panose="020B0604030504040204" pitchFamily="34" charset="0"/>
              </a:rPr>
              <a:t>За да бараме податоци, ќе имаме прашалници кои ние ќе ги дефинираме според нашите потреби,  познати како </a:t>
            </a:r>
            <a:r>
              <a:rPr lang="mk-MK" dirty="0">
                <a:solidFill>
                  <a:srgbClr val="E535AB"/>
                </a:solidFill>
                <a:ea typeface="Tahoma" panose="020B0604030504040204" pitchFamily="34" charset="0"/>
                <a:cs typeface="Tahoma" panose="020B0604030504040204" pitchFamily="34" charset="0"/>
              </a:rPr>
              <a:t>„</a:t>
            </a:r>
            <a:r>
              <a:rPr lang="en-US" dirty="0">
                <a:solidFill>
                  <a:srgbClr val="E535AB"/>
                </a:solidFill>
                <a:ea typeface="Tahoma" panose="020B0604030504040204" pitchFamily="34" charset="0"/>
                <a:cs typeface="Tahoma" panose="020B0604030504040204" pitchFamily="34" charset="0"/>
              </a:rPr>
              <a:t>queries</a:t>
            </a:r>
            <a:r>
              <a:rPr lang="mk-MK" dirty="0">
                <a:solidFill>
                  <a:srgbClr val="E535AB"/>
                </a:solidFill>
                <a:ea typeface="Tahoma" panose="020B0604030504040204" pitchFamily="34" charset="0"/>
                <a:cs typeface="Tahoma" panose="020B0604030504040204" pitchFamily="34" charset="0"/>
              </a:rPr>
              <a:t>“</a:t>
            </a:r>
            <a:r>
              <a:rPr lang="en-US" dirty="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D140477E-BCF5-42C8-B910-565E95D08D84}"/>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21716B4-6513-4ABF-8C07-6A75E6D24714}"/>
              </a:ext>
            </a:extLst>
          </p:cNvPr>
          <p:cNvPicPr>
            <a:picLocks noChangeAspect="1"/>
          </p:cNvPicPr>
          <p:nvPr/>
        </p:nvPicPr>
        <p:blipFill>
          <a:blip r:embed="rId2"/>
          <a:stretch>
            <a:fillRect/>
          </a:stretch>
        </p:blipFill>
        <p:spPr>
          <a:xfrm>
            <a:off x="9700255" y="128802"/>
            <a:ext cx="1197382" cy="1197382"/>
          </a:xfrm>
          <a:prstGeom prst="rect">
            <a:avLst/>
          </a:prstGeom>
        </p:spPr>
      </p:pic>
    </p:spTree>
    <p:extLst>
      <p:ext uri="{BB962C8B-B14F-4D97-AF65-F5344CB8AC3E}">
        <p14:creationId xmlns:p14="http://schemas.microsoft.com/office/powerpoint/2010/main" val="24494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idx="4294967295"/>
          </p:nvPr>
        </p:nvSpPr>
        <p:spPr>
          <a:xfrm>
            <a:off x="1298331" y="788508"/>
            <a:ext cx="9610725" cy="601662"/>
          </a:xfrm>
        </p:spPr>
        <p:txBody>
          <a:bodyPr/>
          <a:lstStyle/>
          <a:p>
            <a:r>
              <a:rPr lang="mk-MK" cap="none" dirty="0"/>
              <a:t>Каде точно би нашле примена на </a:t>
            </a:r>
            <a:r>
              <a:rPr lang="en-US" cap="none" dirty="0" err="1"/>
              <a:t>GraphQL</a:t>
            </a:r>
            <a:endParaRPr lang="en-US" cap="none" dirty="0"/>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4294967295"/>
          </p:nvPr>
        </p:nvSpPr>
        <p:spPr>
          <a:xfrm>
            <a:off x="1294363" y="1617662"/>
            <a:ext cx="9618662" cy="4441825"/>
          </a:xfrm>
        </p:spPr>
        <p:txBody>
          <a:bodyPr/>
          <a:lstStyle/>
          <a:p>
            <a:pPr algn="just">
              <a:buClr>
                <a:srgbClr val="E535AB"/>
              </a:buClr>
            </a:pPr>
            <a:r>
              <a:rPr lang="en-US" dirty="0" err="1">
                <a:solidFill>
                  <a:srgbClr val="E535AB"/>
                </a:solidFill>
              </a:rPr>
              <a:t>GraphQL</a:t>
            </a:r>
            <a:r>
              <a:rPr lang="mk-MK" dirty="0"/>
              <a:t> се користел првобитно за </a:t>
            </a:r>
            <a:r>
              <a:rPr lang="en-US" dirty="0"/>
              <a:t>Facebook, </a:t>
            </a:r>
            <a:r>
              <a:rPr lang="mk-MK" dirty="0"/>
              <a:t>како и што напоменавме, па може да се претпостави дека најголема примена би нашол на страници кои имаат потреба од нови податоци на страници без да ги вчитуваме од ново – или социјални медиуми. Да ги бараме податоците кои точно ни требаат и истите да ги добиваме, и ништо повеќе и ништо помалку.</a:t>
            </a:r>
          </a:p>
          <a:p>
            <a:pPr algn="just">
              <a:buClr>
                <a:srgbClr val="E535AB"/>
              </a:buClr>
            </a:pPr>
            <a:r>
              <a:rPr lang="mk-MK" dirty="0"/>
              <a:t>Но, тоа не е единствена примена на ова </a:t>
            </a:r>
            <a:r>
              <a:rPr lang="en-US" dirty="0">
                <a:solidFill>
                  <a:srgbClr val="E535AB"/>
                </a:solidFill>
              </a:rPr>
              <a:t>API</a:t>
            </a:r>
            <a:r>
              <a:rPr lang="mk-MK" dirty="0"/>
              <a:t>, значи може да се искористи секаде каде сакаме да добиеме на перформанси, ако мислиме дека проблемот со перформансите е конекцијата до базата и постојаните читања на редици од база, што е пострашно – читањето на ЦЕЛИ редици од база.</a:t>
            </a:r>
          </a:p>
          <a:p>
            <a:pPr algn="just">
              <a:buClr>
                <a:srgbClr val="E535AB"/>
              </a:buClr>
            </a:pPr>
            <a:r>
              <a:rPr lang="mk-MK" dirty="0"/>
              <a:t>Како што ќе видите во наредните слајдови, </a:t>
            </a:r>
            <a:r>
              <a:rPr lang="en-US" dirty="0" err="1">
                <a:solidFill>
                  <a:srgbClr val="E535AB"/>
                </a:solidFill>
              </a:rPr>
              <a:t>GraphQL</a:t>
            </a:r>
            <a:r>
              <a:rPr lang="en-US" dirty="0"/>
              <a:t> </a:t>
            </a:r>
            <a:r>
              <a:rPr lang="mk-MK" dirty="0"/>
              <a:t>најде голема примена и во нашата апликација.</a:t>
            </a:r>
          </a:p>
          <a:p>
            <a:pPr algn="just">
              <a:buClr>
                <a:srgbClr val="E535AB"/>
              </a:buClr>
            </a:pPr>
            <a:endParaRPr lang="en-US" dirty="0"/>
          </a:p>
        </p:txBody>
      </p:sp>
      <p:cxnSp>
        <p:nvCxnSpPr>
          <p:cNvPr id="11" name="Straight Connector 10">
            <a:extLst>
              <a:ext uri="{FF2B5EF4-FFF2-40B4-BE49-F238E27FC236}">
                <a16:creationId xmlns:a16="http://schemas.microsoft.com/office/drawing/2014/main" id="{B1F58E5B-1828-44FF-B9AB-9D4EAD54F82D}"/>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1FBE2B84-4839-45DC-8B69-C8460D0E06C3}"/>
              </a:ext>
            </a:extLst>
          </p:cNvPr>
          <p:cNvPicPr>
            <a:picLocks noChangeAspect="1"/>
          </p:cNvPicPr>
          <p:nvPr/>
        </p:nvPicPr>
        <p:blipFill>
          <a:blip r:embed="rId2"/>
          <a:stretch>
            <a:fillRect/>
          </a:stretch>
        </p:blipFill>
        <p:spPr>
          <a:xfrm>
            <a:off x="9696287" y="123937"/>
            <a:ext cx="1197382" cy="1197382"/>
          </a:xfrm>
          <a:prstGeom prst="rect">
            <a:avLst/>
          </a:prstGeom>
        </p:spPr>
      </p:pic>
    </p:spTree>
    <p:extLst>
      <p:ext uri="{BB962C8B-B14F-4D97-AF65-F5344CB8AC3E}">
        <p14:creationId xmlns:p14="http://schemas.microsoft.com/office/powerpoint/2010/main" val="150993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mk-MK" cap="none" dirty="0"/>
              <a:t>Како изгледаат тие </a:t>
            </a:r>
            <a:r>
              <a:rPr lang="mk-MK" cap="none" dirty="0">
                <a:solidFill>
                  <a:srgbClr val="E535AB"/>
                </a:solidFill>
              </a:rPr>
              <a:t>„</a:t>
            </a:r>
            <a:r>
              <a:rPr lang="en-US" cap="none" dirty="0">
                <a:solidFill>
                  <a:srgbClr val="E535AB"/>
                </a:solidFill>
              </a:rPr>
              <a:t>queries</a:t>
            </a:r>
            <a:r>
              <a:rPr lang="mk-MK" cap="none" dirty="0">
                <a:solidFill>
                  <a:srgbClr val="E535AB"/>
                </a:solidFill>
              </a:rPr>
              <a:t>“</a:t>
            </a:r>
            <a:r>
              <a:rPr lang="en-US" b="1" cap="none" dirty="0"/>
              <a: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637" y="347655"/>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3"/>
            <a:ext cx="9603275" cy="1413268"/>
          </a:xfrm>
        </p:spPr>
        <p:txBody>
          <a:bodyPr>
            <a:normAutofit fontScale="92500" lnSpcReduction="20000"/>
          </a:bodyPr>
          <a:lstStyle/>
          <a:p>
            <a:pPr lvl="0" algn="just">
              <a:buClr>
                <a:srgbClr val="E535AB"/>
              </a:buClr>
            </a:pPr>
            <a:r>
              <a:rPr lang="mk-MK" dirty="0"/>
              <a:t>Пишуваме што точно сакаме, дали на пример сакаме од некој филм да добиеме наслов, актери, режисер, дискусии и што точно сакаме да добиеме од секој ентитет.</a:t>
            </a:r>
          </a:p>
          <a:p>
            <a:pPr lvl="0" algn="just">
              <a:buClr>
                <a:srgbClr val="E535AB"/>
              </a:buClr>
            </a:pPr>
            <a:r>
              <a:rPr lang="mk-MK" dirty="0"/>
              <a:t>Во тие прашалници, ние можеме да бараме податоци, но и да додаваме податоци, додавањето податоци во </a:t>
            </a:r>
            <a:r>
              <a:rPr lang="en-US" dirty="0" err="1">
                <a:solidFill>
                  <a:srgbClr val="E535AB"/>
                </a:solidFill>
              </a:rPr>
              <a:t>GraphQL</a:t>
            </a:r>
            <a:r>
              <a:rPr lang="en-US" dirty="0">
                <a:solidFill>
                  <a:srgbClr val="E535AB"/>
                </a:solidFill>
              </a:rPr>
              <a:t> </a:t>
            </a:r>
            <a:r>
              <a:rPr lang="mk-MK" dirty="0"/>
              <a:t>се нарекува </a:t>
            </a:r>
            <a:r>
              <a:rPr lang="en-US" dirty="0"/>
              <a:t>– </a:t>
            </a:r>
            <a:r>
              <a:rPr lang="en-US" dirty="0">
                <a:solidFill>
                  <a:srgbClr val="E535AB"/>
                </a:solidFill>
              </a:rPr>
              <a:t>mutation</a:t>
            </a:r>
            <a:r>
              <a:rPr lang="en-US" dirty="0"/>
              <a:t>.</a:t>
            </a:r>
          </a:p>
          <a:p>
            <a:pPr lvl="0" algn="just">
              <a:buClr>
                <a:srgbClr val="E535AB"/>
              </a:buClr>
            </a:pPr>
            <a:endParaRPr lang="en-US" dirty="0"/>
          </a:p>
          <a:p>
            <a:pPr lvl="0" algn="just">
              <a:buClr>
                <a:srgbClr val="E535AB"/>
              </a:buClr>
            </a:pPr>
            <a:endParaRPr lang="en-US" dirty="0"/>
          </a:p>
        </p:txBody>
      </p:sp>
      <p:sp>
        <p:nvSpPr>
          <p:cNvPr id="4" name="TextBox 3">
            <a:extLst>
              <a:ext uri="{FF2B5EF4-FFF2-40B4-BE49-F238E27FC236}">
                <a16:creationId xmlns:a16="http://schemas.microsoft.com/office/drawing/2014/main" id="{47382E06-E9D6-4960-BA66-3F6C96FF76A3}"/>
              </a:ext>
            </a:extLst>
          </p:cNvPr>
          <p:cNvSpPr txBox="1"/>
          <p:nvPr/>
        </p:nvSpPr>
        <p:spPr>
          <a:xfrm>
            <a:off x="1207698" y="3553768"/>
            <a:ext cx="2605178" cy="2277547"/>
          </a:xfrm>
          <a:prstGeom prst="rect">
            <a:avLst/>
          </a:prstGeom>
          <a:gradFill>
            <a:gsLst>
              <a:gs pos="30000">
                <a:schemeClr val="accent1">
                  <a:lumMod val="5000"/>
                  <a:lumOff val="95000"/>
                </a:schemeClr>
              </a:gs>
              <a:gs pos="100000">
                <a:schemeClr val="accent4">
                  <a:lumMod val="60000"/>
                  <a:lumOff val="40000"/>
                </a:schemeClr>
              </a:gs>
            </a:gsLst>
            <a:lin ang="5400000" scaled="1"/>
          </a:gradFill>
          <a:effectLst>
            <a:softEdge rad="25400"/>
          </a:effectLst>
        </p:spPr>
        <p:txBody>
          <a:bodyPr wrap="square" rtlCol="0">
            <a:spAutoFit/>
          </a:bodyPr>
          <a:lstStyle/>
          <a:p>
            <a:r>
              <a:rPr lang="mk-MK" dirty="0"/>
              <a:t>Ја дефинираме шемата:</a:t>
            </a:r>
            <a:endParaRPr lang="en-US" dirty="0"/>
          </a:p>
          <a:p>
            <a:pPr lvl="1"/>
            <a:r>
              <a:rPr lang="mk-MK" sz="1100" dirty="0"/>
              <a:t>Или поточно, во примеров дефинираме тип.</a:t>
            </a:r>
            <a:endParaRPr lang="mk-MK" dirty="0"/>
          </a:p>
          <a:p>
            <a:endParaRPr lang="mk-MK" dirty="0"/>
          </a:p>
          <a:p>
            <a:endParaRPr lang="mk-MK" sz="1200" dirty="0">
              <a:solidFill>
                <a:srgbClr val="E535AB"/>
              </a:solidFill>
              <a:latin typeface="Consolas" panose="020B0609020204030204" pitchFamily="49" charset="0"/>
            </a:endParaRPr>
          </a:p>
          <a:p>
            <a:r>
              <a:rPr lang="en-US" sz="1200" dirty="0">
                <a:solidFill>
                  <a:srgbClr val="E535AB"/>
                </a:solidFill>
                <a:latin typeface="Consolas" panose="020B0609020204030204" pitchFamily="49" charset="0"/>
              </a:rPr>
              <a:t>type Movie{</a:t>
            </a:r>
          </a:p>
          <a:p>
            <a:r>
              <a:rPr lang="en-US" sz="1200" dirty="0">
                <a:solidFill>
                  <a:srgbClr val="E535AB"/>
                </a:solidFill>
                <a:latin typeface="Consolas" panose="020B0609020204030204" pitchFamily="49" charset="0"/>
              </a:rPr>
              <a:t>	title: String</a:t>
            </a:r>
          </a:p>
          <a:p>
            <a:r>
              <a:rPr lang="en-US" sz="1200" dirty="0">
                <a:solidFill>
                  <a:srgbClr val="E535AB"/>
                </a:solidFill>
                <a:latin typeface="Consolas" panose="020B0609020204030204" pitchFamily="49" charset="0"/>
              </a:rPr>
              <a:t>	rating: Float</a:t>
            </a:r>
          </a:p>
          <a:p>
            <a:r>
              <a:rPr lang="en-US" sz="1200" dirty="0">
                <a:solidFill>
                  <a:srgbClr val="E535AB"/>
                </a:solidFill>
                <a:latin typeface="Consolas" panose="020B0609020204030204" pitchFamily="49" charset="0"/>
              </a:rPr>
              <a:t>	director: Director</a:t>
            </a:r>
          </a:p>
          <a:p>
            <a:r>
              <a:rPr lang="en-US" sz="1200" dirty="0">
                <a:solidFill>
                  <a:srgbClr val="E535AB"/>
                </a:solidFill>
                <a:latin typeface="Consolas" panose="020B0609020204030204" pitchFamily="49" charset="0"/>
              </a:rPr>
              <a:t>	actors: [Actor]</a:t>
            </a:r>
          </a:p>
          <a:p>
            <a:r>
              <a:rPr lang="en-US" sz="1200" dirty="0">
                <a:solidFill>
                  <a:srgbClr val="E535AB"/>
                </a:solidFill>
                <a:latin typeface="Consolas" panose="020B0609020204030204" pitchFamily="49" charset="0"/>
              </a:rPr>
              <a:t>}</a:t>
            </a:r>
            <a:endParaRPr lang="mk-MK" sz="1200" dirty="0">
              <a:solidFill>
                <a:srgbClr val="E535AB"/>
              </a:solidFill>
              <a:latin typeface="Consolas" panose="020B0609020204030204" pitchFamily="49" charset="0"/>
            </a:endParaRPr>
          </a:p>
        </p:txBody>
      </p:sp>
      <p:cxnSp>
        <p:nvCxnSpPr>
          <p:cNvPr id="8" name="Straight Connector 7">
            <a:extLst>
              <a:ext uri="{FF2B5EF4-FFF2-40B4-BE49-F238E27FC236}">
                <a16:creationId xmlns:a16="http://schemas.microsoft.com/office/drawing/2014/main" id="{A1A4542F-F674-4DE3-999F-20E3DF246C33}"/>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BA30711A-B85D-4A85-9A4D-D88A3B60704F}"/>
              </a:ext>
            </a:extLst>
          </p:cNvPr>
          <p:cNvSpPr txBox="1"/>
          <p:nvPr/>
        </p:nvSpPr>
        <p:spPr>
          <a:xfrm>
            <a:off x="4495184" y="3553768"/>
            <a:ext cx="2605178" cy="2277547"/>
          </a:xfrm>
          <a:prstGeom prst="rect">
            <a:avLst/>
          </a:prstGeom>
          <a:gradFill>
            <a:gsLst>
              <a:gs pos="30000">
                <a:schemeClr val="accent1">
                  <a:lumMod val="5000"/>
                  <a:lumOff val="95000"/>
                </a:schemeClr>
              </a:gs>
              <a:gs pos="100000">
                <a:schemeClr val="accent4">
                  <a:lumMod val="60000"/>
                  <a:lumOff val="40000"/>
                </a:schemeClr>
              </a:gs>
            </a:gsLst>
            <a:lin ang="5400000" scaled="1"/>
          </a:gradFill>
          <a:effectLst>
            <a:softEdge rad="25400"/>
          </a:effectLst>
        </p:spPr>
        <p:txBody>
          <a:bodyPr wrap="square" rtlCol="0">
            <a:spAutoFit/>
          </a:bodyPr>
          <a:lstStyle/>
          <a:p>
            <a:r>
              <a:rPr lang="mk-MK" dirty="0"/>
              <a:t>Бараме податоци кои ни требаат:</a:t>
            </a:r>
            <a:endParaRPr lang="en-US" dirty="0"/>
          </a:p>
          <a:p>
            <a:pPr lvl="1"/>
            <a:r>
              <a:rPr lang="mk-MK" sz="1100" dirty="0"/>
              <a:t>Може да користиме и пребарување по вредност</a:t>
            </a:r>
            <a:endParaRPr lang="mk-MK" dirty="0"/>
          </a:p>
          <a:p>
            <a:r>
              <a:rPr lang="en-US" sz="1200" dirty="0">
                <a:solidFill>
                  <a:srgbClr val="E535AB"/>
                </a:solidFill>
                <a:latin typeface="Consolas" panose="020B0609020204030204" pitchFamily="49" charset="0"/>
              </a:rPr>
              <a:t>{</a:t>
            </a:r>
          </a:p>
          <a:p>
            <a:r>
              <a:rPr lang="en-US" sz="1200" dirty="0">
                <a:solidFill>
                  <a:srgbClr val="E535AB"/>
                </a:solidFill>
                <a:latin typeface="Consolas" panose="020B0609020204030204" pitchFamily="49" charset="0"/>
              </a:rPr>
              <a:t>	movie(</a:t>
            </a:r>
            <a:r>
              <a:rPr lang="en-US" sz="1200" dirty="0" err="1">
                <a:solidFill>
                  <a:srgbClr val="E535AB"/>
                </a:solidFill>
                <a:latin typeface="Consolas" panose="020B0609020204030204" pitchFamily="49" charset="0"/>
              </a:rPr>
              <a:t>title:“Deadpool</a:t>
            </a:r>
            <a:r>
              <a:rPr lang="en-US" sz="1200" dirty="0">
                <a:solidFill>
                  <a:srgbClr val="E535AB"/>
                </a:solidFill>
                <a:latin typeface="Consolas" panose="020B0609020204030204" pitchFamily="49" charset="0"/>
              </a:rPr>
              <a:t>”)</a:t>
            </a:r>
          </a:p>
          <a:p>
            <a:r>
              <a:rPr lang="en-US" sz="1200" dirty="0">
                <a:solidFill>
                  <a:srgbClr val="E535AB"/>
                </a:solidFill>
                <a:latin typeface="Consolas" panose="020B0609020204030204" pitchFamily="49" charset="0"/>
              </a:rPr>
              <a:t>	{</a:t>
            </a:r>
          </a:p>
          <a:p>
            <a:r>
              <a:rPr lang="en-US" sz="1200" dirty="0">
                <a:solidFill>
                  <a:srgbClr val="E535AB"/>
                </a:solidFill>
                <a:latin typeface="Consolas" panose="020B0609020204030204" pitchFamily="49" charset="0"/>
              </a:rPr>
              <a:t>		title,</a:t>
            </a:r>
          </a:p>
          <a:p>
            <a:r>
              <a:rPr lang="en-US" sz="1200" dirty="0">
                <a:solidFill>
                  <a:srgbClr val="E535AB"/>
                </a:solidFill>
                <a:latin typeface="Consolas" panose="020B0609020204030204" pitchFamily="49" charset="0"/>
              </a:rPr>
              <a:t>		rating</a:t>
            </a:r>
          </a:p>
          <a:p>
            <a:r>
              <a:rPr lang="en-US" sz="1200" dirty="0">
                <a:solidFill>
                  <a:srgbClr val="E535AB"/>
                </a:solidFill>
                <a:latin typeface="Consolas" panose="020B0609020204030204" pitchFamily="49" charset="0"/>
              </a:rPr>
              <a:t>	}</a:t>
            </a:r>
          </a:p>
          <a:p>
            <a:r>
              <a:rPr lang="en-US" sz="1200" dirty="0">
                <a:solidFill>
                  <a:srgbClr val="E535AB"/>
                </a:solidFill>
                <a:latin typeface="Consolas" panose="020B0609020204030204" pitchFamily="49" charset="0"/>
              </a:rPr>
              <a:t>}</a:t>
            </a:r>
            <a:endParaRPr lang="mk-MK" sz="1200" dirty="0">
              <a:solidFill>
                <a:srgbClr val="E535AB"/>
              </a:solidFill>
              <a:latin typeface="Consolas" panose="020B0609020204030204" pitchFamily="49" charset="0"/>
            </a:endParaRPr>
          </a:p>
        </p:txBody>
      </p:sp>
      <p:sp>
        <p:nvSpPr>
          <p:cNvPr id="10" name="TextBox 9">
            <a:extLst>
              <a:ext uri="{FF2B5EF4-FFF2-40B4-BE49-F238E27FC236}">
                <a16:creationId xmlns:a16="http://schemas.microsoft.com/office/drawing/2014/main" id="{083502D3-8E90-416F-8BF2-36A38649C980}"/>
              </a:ext>
            </a:extLst>
          </p:cNvPr>
          <p:cNvSpPr txBox="1"/>
          <p:nvPr/>
        </p:nvSpPr>
        <p:spPr>
          <a:xfrm>
            <a:off x="7782670" y="3553768"/>
            <a:ext cx="2605178" cy="2200602"/>
          </a:xfrm>
          <a:prstGeom prst="rect">
            <a:avLst/>
          </a:prstGeom>
          <a:gradFill>
            <a:gsLst>
              <a:gs pos="36000">
                <a:schemeClr val="accent1">
                  <a:lumMod val="5000"/>
                  <a:lumOff val="95000"/>
                </a:schemeClr>
              </a:gs>
              <a:gs pos="100000">
                <a:schemeClr val="accent4">
                  <a:lumMod val="60000"/>
                  <a:lumOff val="40000"/>
                </a:schemeClr>
              </a:gs>
            </a:gsLst>
            <a:lin ang="5400000" scaled="1"/>
          </a:gradFill>
          <a:effectLst>
            <a:softEdge rad="25400"/>
          </a:effectLst>
        </p:spPr>
        <p:txBody>
          <a:bodyPr wrap="square" rtlCol="0">
            <a:spAutoFit/>
          </a:bodyPr>
          <a:lstStyle/>
          <a:p>
            <a:r>
              <a:rPr lang="mk-MK" dirty="0"/>
              <a:t>Добиваме податоци кои задоволуваат услов:</a:t>
            </a:r>
          </a:p>
          <a:p>
            <a:endParaRPr lang="mk-MK" dirty="0"/>
          </a:p>
          <a:p>
            <a:r>
              <a:rPr lang="en-US" sz="1200" dirty="0">
                <a:solidFill>
                  <a:srgbClr val="E535AB"/>
                </a:solidFill>
                <a:latin typeface="Consolas" panose="020B0609020204030204" pitchFamily="49" charset="0"/>
              </a:rPr>
              <a:t>{</a:t>
            </a:r>
          </a:p>
          <a:p>
            <a:r>
              <a:rPr lang="en-US" sz="1200" dirty="0">
                <a:solidFill>
                  <a:srgbClr val="E535AB"/>
                </a:solidFill>
                <a:latin typeface="Consolas" panose="020B0609020204030204" pitchFamily="49" charset="0"/>
              </a:rPr>
              <a:t>	“movie”: {</a:t>
            </a:r>
          </a:p>
          <a:p>
            <a:endParaRPr lang="en-US" sz="1200" dirty="0">
              <a:solidFill>
                <a:srgbClr val="E535AB"/>
              </a:solidFill>
              <a:latin typeface="Consolas" panose="020B0609020204030204" pitchFamily="49" charset="0"/>
            </a:endParaRPr>
          </a:p>
          <a:p>
            <a:r>
              <a:rPr lang="en-US" sz="1200" dirty="0">
                <a:solidFill>
                  <a:srgbClr val="E535AB"/>
                </a:solidFill>
                <a:latin typeface="Consolas" panose="020B0609020204030204" pitchFamily="49" charset="0"/>
              </a:rPr>
              <a:t>	</a:t>
            </a:r>
            <a:r>
              <a:rPr lang="en-US" sz="1000" dirty="0">
                <a:solidFill>
                  <a:srgbClr val="E535AB"/>
                </a:solidFill>
                <a:latin typeface="Consolas" panose="020B0609020204030204" pitchFamily="49" charset="0"/>
              </a:rPr>
              <a:t>	</a:t>
            </a:r>
            <a:r>
              <a:rPr lang="en-US" sz="1100" dirty="0">
                <a:solidFill>
                  <a:srgbClr val="E535AB"/>
                </a:solidFill>
                <a:latin typeface="Consolas" panose="020B0609020204030204" pitchFamily="49" charset="0"/>
              </a:rPr>
              <a:t>“</a:t>
            </a:r>
            <a:r>
              <a:rPr lang="en-US" sz="1100" dirty="0" err="1">
                <a:solidFill>
                  <a:srgbClr val="E535AB"/>
                </a:solidFill>
                <a:latin typeface="Consolas" panose="020B0609020204030204" pitchFamily="49" charset="0"/>
              </a:rPr>
              <a:t>title”:“Deadpool</a:t>
            </a:r>
            <a:r>
              <a:rPr lang="en-US" sz="1100" dirty="0">
                <a:solidFill>
                  <a:srgbClr val="E535AB"/>
                </a:solidFill>
                <a:latin typeface="Consolas" panose="020B0609020204030204" pitchFamily="49" charset="0"/>
              </a:rPr>
              <a:t>”</a:t>
            </a:r>
          </a:p>
          <a:p>
            <a:r>
              <a:rPr lang="en-US" sz="1100" dirty="0">
                <a:solidFill>
                  <a:srgbClr val="E535AB"/>
                </a:solidFill>
                <a:latin typeface="Consolas" panose="020B0609020204030204" pitchFamily="49" charset="0"/>
              </a:rPr>
              <a:t>		“rating”:“8.0”</a:t>
            </a:r>
            <a:endParaRPr lang="en-US" sz="1600" dirty="0">
              <a:solidFill>
                <a:srgbClr val="E535AB"/>
              </a:solidFill>
              <a:latin typeface="Consolas" panose="020B0609020204030204" pitchFamily="49" charset="0"/>
            </a:endParaRPr>
          </a:p>
          <a:p>
            <a:r>
              <a:rPr lang="en-US" sz="1200" dirty="0">
                <a:solidFill>
                  <a:srgbClr val="E535AB"/>
                </a:solidFill>
                <a:latin typeface="Consolas" panose="020B0609020204030204" pitchFamily="49" charset="0"/>
              </a:rPr>
              <a:t>	}</a:t>
            </a:r>
          </a:p>
          <a:p>
            <a:r>
              <a:rPr lang="en-US" sz="1200" dirty="0">
                <a:solidFill>
                  <a:srgbClr val="E535AB"/>
                </a:solidFill>
                <a:latin typeface="Consolas" panose="020B0609020204030204" pitchFamily="49" charset="0"/>
              </a:rPr>
              <a:t>}</a:t>
            </a:r>
            <a:endParaRPr lang="mk-MK" sz="1200" dirty="0">
              <a:solidFill>
                <a:srgbClr val="E535AB"/>
              </a:solidFill>
              <a:latin typeface="Consolas" panose="020B0609020204030204" pitchFamily="49" charset="0"/>
            </a:endParaRPr>
          </a:p>
        </p:txBody>
      </p:sp>
    </p:spTree>
    <p:extLst>
      <p:ext uri="{BB962C8B-B14F-4D97-AF65-F5344CB8AC3E}">
        <p14:creationId xmlns:p14="http://schemas.microsoft.com/office/powerpoint/2010/main" val="271293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mk-MK" cap="none" dirty="0"/>
              <a:t>Како изгледа нашата </a:t>
            </a:r>
            <a:r>
              <a:rPr lang="mk-MK" cap="none" dirty="0">
                <a:solidFill>
                  <a:srgbClr val="E535AB"/>
                </a:solidFill>
              </a:rPr>
              <a:t>шема</a:t>
            </a:r>
            <a:r>
              <a:rPr lang="en-US" b="1" cap="none" dirty="0"/>
              <a:t>?</a:t>
            </a:r>
          </a:p>
        </p:txBody>
      </p:sp>
      <p:cxnSp>
        <p:nvCxnSpPr>
          <p:cNvPr id="8" name="Straight Connector 7">
            <a:extLst>
              <a:ext uri="{FF2B5EF4-FFF2-40B4-BE49-F238E27FC236}">
                <a16:creationId xmlns:a16="http://schemas.microsoft.com/office/drawing/2014/main" id="{A1A4542F-F674-4DE3-999F-20E3DF246C33}"/>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
        <p:nvSpPr>
          <p:cNvPr id="5" name="Cylinder 4">
            <a:extLst>
              <a:ext uri="{FF2B5EF4-FFF2-40B4-BE49-F238E27FC236}">
                <a16:creationId xmlns:a16="http://schemas.microsoft.com/office/drawing/2014/main" id="{C2CEB6B7-F973-44FF-AA1F-637F9FD27A2F}"/>
              </a:ext>
            </a:extLst>
          </p:cNvPr>
          <p:cNvSpPr/>
          <p:nvPr/>
        </p:nvSpPr>
        <p:spPr>
          <a:xfrm>
            <a:off x="9883995" y="277045"/>
            <a:ext cx="1007706" cy="1127866"/>
          </a:xfrm>
          <a:prstGeom prst="can">
            <a:avLst/>
          </a:prstGeom>
          <a:solidFill>
            <a:srgbClr val="E535AB"/>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8DB1E9F-ECAA-42A7-8358-D67500F0EEFF}"/>
              </a:ext>
            </a:extLst>
          </p:cNvPr>
          <p:cNvPicPr>
            <a:picLocks noChangeAspect="1"/>
          </p:cNvPicPr>
          <p:nvPr/>
        </p:nvPicPr>
        <p:blipFill rotWithShape="1">
          <a:blip r:embed="rId2"/>
          <a:srcRect r="7502"/>
          <a:stretch/>
        </p:blipFill>
        <p:spPr>
          <a:xfrm>
            <a:off x="2525962" y="1566890"/>
            <a:ext cx="6804173" cy="49040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38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mk-MK" cap="none" dirty="0"/>
              <a:t>Пример на „</a:t>
            </a:r>
            <a:r>
              <a:rPr lang="en-US" cap="none" dirty="0"/>
              <a:t>query</a:t>
            </a:r>
            <a:r>
              <a:rPr lang="mk-MK" cap="none" dirty="0"/>
              <a:t>“ кое би го побарале:</a:t>
            </a:r>
            <a:endParaRPr lang="en-US" cap="none" dirty="0"/>
          </a:p>
        </p:txBody>
      </p:sp>
      <p:cxnSp>
        <p:nvCxnSpPr>
          <p:cNvPr id="8" name="Straight Connector 7">
            <a:extLst>
              <a:ext uri="{FF2B5EF4-FFF2-40B4-BE49-F238E27FC236}">
                <a16:creationId xmlns:a16="http://schemas.microsoft.com/office/drawing/2014/main" id="{A1A4542F-F674-4DE3-999F-20E3DF246C33}"/>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
        <p:nvSpPr>
          <p:cNvPr id="5" name="Cylinder 4">
            <a:extLst>
              <a:ext uri="{FF2B5EF4-FFF2-40B4-BE49-F238E27FC236}">
                <a16:creationId xmlns:a16="http://schemas.microsoft.com/office/drawing/2014/main" id="{C2CEB6B7-F973-44FF-AA1F-637F9FD27A2F}"/>
              </a:ext>
            </a:extLst>
          </p:cNvPr>
          <p:cNvSpPr/>
          <p:nvPr/>
        </p:nvSpPr>
        <p:spPr>
          <a:xfrm>
            <a:off x="9883995" y="277045"/>
            <a:ext cx="1007706" cy="1127866"/>
          </a:xfrm>
          <a:prstGeom prst="can">
            <a:avLst/>
          </a:prstGeom>
          <a:solidFill>
            <a:srgbClr val="E535AB"/>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E3370E-53D2-4E6B-BC3C-21FABFBF515E}"/>
              </a:ext>
            </a:extLst>
          </p:cNvPr>
          <p:cNvPicPr>
            <a:picLocks noChangeAspect="1"/>
          </p:cNvPicPr>
          <p:nvPr/>
        </p:nvPicPr>
        <p:blipFill>
          <a:blip r:embed="rId2"/>
          <a:stretch>
            <a:fillRect/>
          </a:stretch>
        </p:blipFill>
        <p:spPr>
          <a:xfrm>
            <a:off x="1422578" y="2668163"/>
            <a:ext cx="1817703" cy="3122896"/>
          </a:xfrm>
          <a:prstGeom prst="rect">
            <a:avLst/>
          </a:prstGeom>
          <a:effectLst>
            <a:softEdge rad="31750"/>
          </a:effectLst>
        </p:spPr>
      </p:pic>
      <p:pic>
        <p:nvPicPr>
          <p:cNvPr id="7" name="Picture 6">
            <a:extLst>
              <a:ext uri="{FF2B5EF4-FFF2-40B4-BE49-F238E27FC236}">
                <a16:creationId xmlns:a16="http://schemas.microsoft.com/office/drawing/2014/main" id="{8DB367F5-EDD9-4AB8-8388-E187F025764D}"/>
              </a:ext>
            </a:extLst>
          </p:cNvPr>
          <p:cNvPicPr>
            <a:picLocks noChangeAspect="1"/>
          </p:cNvPicPr>
          <p:nvPr/>
        </p:nvPicPr>
        <p:blipFill>
          <a:blip r:embed="rId3"/>
          <a:stretch>
            <a:fillRect/>
          </a:stretch>
        </p:blipFill>
        <p:spPr>
          <a:xfrm>
            <a:off x="5091410" y="2668163"/>
            <a:ext cx="5683446" cy="3160930"/>
          </a:xfrm>
          <a:prstGeom prst="rect">
            <a:avLst/>
          </a:prstGeom>
          <a:effectLst>
            <a:softEdge rad="31750"/>
          </a:effectLst>
        </p:spPr>
      </p:pic>
      <p:sp>
        <p:nvSpPr>
          <p:cNvPr id="9" name="TextBox 8">
            <a:extLst>
              <a:ext uri="{FF2B5EF4-FFF2-40B4-BE49-F238E27FC236}">
                <a16:creationId xmlns:a16="http://schemas.microsoft.com/office/drawing/2014/main" id="{3549EB96-6122-4543-AF3E-46E92AD0A970}"/>
              </a:ext>
            </a:extLst>
          </p:cNvPr>
          <p:cNvSpPr txBox="1"/>
          <p:nvPr/>
        </p:nvSpPr>
        <p:spPr>
          <a:xfrm>
            <a:off x="1294362" y="1853754"/>
            <a:ext cx="2917310" cy="73866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mk-MK" sz="1400" dirty="0"/>
              <a:t>Вака би изледало</a:t>
            </a:r>
            <a:r>
              <a:rPr lang="en-US" sz="1400" dirty="0"/>
              <a:t> </a:t>
            </a:r>
            <a:r>
              <a:rPr lang="mk-MK" sz="1400" dirty="0"/>
              <a:t>„</a:t>
            </a:r>
            <a:r>
              <a:rPr lang="en-US" sz="1400" dirty="0"/>
              <a:t>query</a:t>
            </a:r>
            <a:r>
              <a:rPr lang="mk-MK" sz="1400" dirty="0"/>
              <a:t>“ во кое би барале податоци за актерите и режисерите во базата</a:t>
            </a:r>
            <a:endParaRPr lang="en-US" sz="1400" dirty="0"/>
          </a:p>
        </p:txBody>
      </p:sp>
      <p:sp>
        <p:nvSpPr>
          <p:cNvPr id="14" name="TextBox 13">
            <a:extLst>
              <a:ext uri="{FF2B5EF4-FFF2-40B4-BE49-F238E27FC236}">
                <a16:creationId xmlns:a16="http://schemas.microsoft.com/office/drawing/2014/main" id="{D3A1A3D5-B140-45FD-9C25-FBC827391071}"/>
              </a:ext>
            </a:extLst>
          </p:cNvPr>
          <p:cNvSpPr txBox="1"/>
          <p:nvPr/>
        </p:nvSpPr>
        <p:spPr>
          <a:xfrm>
            <a:off x="4949634" y="1853754"/>
            <a:ext cx="2917310" cy="73866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mk-MK" sz="1400" dirty="0"/>
              <a:t>А вака би изгледал одговорот на „</a:t>
            </a:r>
            <a:r>
              <a:rPr lang="en-US" sz="1400" dirty="0"/>
              <a:t>query</a:t>
            </a:r>
            <a:r>
              <a:rPr lang="mk-MK" sz="1400" dirty="0"/>
              <a:t>“-то кое е на левата страна, со податоци за сите актери,.</a:t>
            </a:r>
            <a:endParaRPr lang="en-US" sz="1400" dirty="0"/>
          </a:p>
        </p:txBody>
      </p:sp>
    </p:spTree>
    <p:extLst>
      <p:ext uri="{BB962C8B-B14F-4D97-AF65-F5344CB8AC3E}">
        <p14:creationId xmlns:p14="http://schemas.microsoft.com/office/powerpoint/2010/main" val="274908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217">
                                          <p:stCondLst>
                                            <p:cond delay="0"/>
                                          </p:stCondLst>
                                        </p:cTn>
                                        <p:tgtEl>
                                          <p:spTgt spid="4"/>
                                        </p:tgtEl>
                                      </p:cBhvr>
                                    </p:animEffect>
                                    <p:anim calcmode="lin" valueType="num">
                                      <p:cBhvr>
                                        <p:cTn id="16" dur="683"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249"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249" tmFilter="0, 0; 0.125,0.2665; 0.25,0.4; 0.375,0.465; 0.5,0.5;  0.625,0.535; 0.75,0.6; 0.875,0.7335; 1,1">
                                          <p:stCondLst>
                                            <p:cond delay="249"/>
                                          </p:stCondLst>
                                        </p:cTn>
                                        <p:tgtEl>
                                          <p:spTgt spid="4"/>
                                        </p:tgtEl>
                                        <p:attrNameLst>
                                          <p:attrName>ppt_y</p:attrName>
                                        </p:attrNameLst>
                                      </p:cBhvr>
                                      <p:tavLst>
                                        <p:tav tm="0" fmla="#ppt_y-sin(pi*$)/9">
                                          <p:val>
                                            <p:fltVal val="0"/>
                                          </p:val>
                                        </p:tav>
                                        <p:tav tm="100000">
                                          <p:val>
                                            <p:fltVal val="1"/>
                                          </p:val>
                                        </p:tav>
                                      </p:tavLst>
                                    </p:anim>
                                    <p:anim calcmode="lin" valueType="num">
                                      <p:cBhvr>
                                        <p:cTn id="19" dur="124" tmFilter="0, 0; 0.125,0.2665; 0.25,0.4; 0.375,0.465; 0.5,0.5;  0.625,0.535; 0.75,0.6; 0.875,0.7335; 1,1">
                                          <p:stCondLst>
                                            <p:cond delay="497"/>
                                          </p:stCondLst>
                                        </p:cTn>
                                        <p:tgtEl>
                                          <p:spTgt spid="4"/>
                                        </p:tgtEl>
                                        <p:attrNameLst>
                                          <p:attrName>ppt_y</p:attrName>
                                        </p:attrNameLst>
                                      </p:cBhvr>
                                      <p:tavLst>
                                        <p:tav tm="0" fmla="#ppt_y-sin(pi*$)/27">
                                          <p:val>
                                            <p:fltVal val="0"/>
                                          </p:val>
                                        </p:tav>
                                        <p:tav tm="100000">
                                          <p:val>
                                            <p:fltVal val="1"/>
                                          </p:val>
                                        </p:tav>
                                      </p:tavLst>
                                    </p:anim>
                                    <p:anim calcmode="lin" valueType="num">
                                      <p:cBhvr>
                                        <p:cTn id="20" dur="62" tmFilter="0, 0; 0.125,0.2665; 0.25,0.4; 0.375,0.465; 0.5,0.5;  0.625,0.535; 0.75,0.6; 0.875,0.7335; 1,1">
                                          <p:stCondLst>
                                            <p:cond delay="621"/>
                                          </p:stCondLst>
                                        </p:cTn>
                                        <p:tgtEl>
                                          <p:spTgt spid="4"/>
                                        </p:tgtEl>
                                        <p:attrNameLst>
                                          <p:attrName>ppt_y</p:attrName>
                                        </p:attrNameLst>
                                      </p:cBhvr>
                                      <p:tavLst>
                                        <p:tav tm="0" fmla="#ppt_y-sin(pi*$)/81">
                                          <p:val>
                                            <p:fltVal val="0"/>
                                          </p:val>
                                        </p:tav>
                                        <p:tav tm="100000">
                                          <p:val>
                                            <p:fltVal val="1"/>
                                          </p:val>
                                        </p:tav>
                                      </p:tavLst>
                                    </p:anim>
                                    <p:animScale>
                                      <p:cBhvr>
                                        <p:cTn id="21" dur="10">
                                          <p:stCondLst>
                                            <p:cond delay="244"/>
                                          </p:stCondLst>
                                        </p:cTn>
                                        <p:tgtEl>
                                          <p:spTgt spid="4"/>
                                        </p:tgtEl>
                                      </p:cBhvr>
                                      <p:to x="100000" y="60000"/>
                                    </p:animScale>
                                    <p:animScale>
                                      <p:cBhvr>
                                        <p:cTn id="22" dur="62" decel="50000">
                                          <p:stCondLst>
                                            <p:cond delay="254"/>
                                          </p:stCondLst>
                                        </p:cTn>
                                        <p:tgtEl>
                                          <p:spTgt spid="4"/>
                                        </p:tgtEl>
                                      </p:cBhvr>
                                      <p:to x="100000" y="100000"/>
                                    </p:animScale>
                                    <p:animScale>
                                      <p:cBhvr>
                                        <p:cTn id="23" dur="10">
                                          <p:stCondLst>
                                            <p:cond delay="492"/>
                                          </p:stCondLst>
                                        </p:cTn>
                                        <p:tgtEl>
                                          <p:spTgt spid="4"/>
                                        </p:tgtEl>
                                      </p:cBhvr>
                                      <p:to x="100000" y="80000"/>
                                    </p:animScale>
                                    <p:animScale>
                                      <p:cBhvr>
                                        <p:cTn id="24" dur="62" decel="50000">
                                          <p:stCondLst>
                                            <p:cond delay="502"/>
                                          </p:stCondLst>
                                        </p:cTn>
                                        <p:tgtEl>
                                          <p:spTgt spid="4"/>
                                        </p:tgtEl>
                                      </p:cBhvr>
                                      <p:to x="100000" y="100000"/>
                                    </p:animScale>
                                    <p:animScale>
                                      <p:cBhvr>
                                        <p:cTn id="25" dur="10">
                                          <p:stCondLst>
                                            <p:cond delay="616"/>
                                          </p:stCondLst>
                                        </p:cTn>
                                        <p:tgtEl>
                                          <p:spTgt spid="4"/>
                                        </p:tgtEl>
                                      </p:cBhvr>
                                      <p:to x="100000" y="90000"/>
                                    </p:animScale>
                                    <p:animScale>
                                      <p:cBhvr>
                                        <p:cTn id="26" dur="62" decel="50000">
                                          <p:stCondLst>
                                            <p:cond delay="625"/>
                                          </p:stCondLst>
                                        </p:cTn>
                                        <p:tgtEl>
                                          <p:spTgt spid="4"/>
                                        </p:tgtEl>
                                      </p:cBhvr>
                                      <p:to x="100000" y="100000"/>
                                    </p:animScale>
                                    <p:animScale>
                                      <p:cBhvr>
                                        <p:cTn id="27" dur="10">
                                          <p:stCondLst>
                                            <p:cond delay="678"/>
                                          </p:stCondLst>
                                        </p:cTn>
                                        <p:tgtEl>
                                          <p:spTgt spid="4"/>
                                        </p:tgtEl>
                                      </p:cBhvr>
                                      <p:to x="100000" y="95000"/>
                                    </p:animScale>
                                    <p:animScale>
                                      <p:cBhvr>
                                        <p:cTn id="28" dur="62" decel="50000">
                                          <p:stCondLst>
                                            <p:cond delay="688"/>
                                          </p:stCondLst>
                                        </p:cTn>
                                        <p:tgtEl>
                                          <p:spTgt spid="4"/>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145">
                                          <p:stCondLst>
                                            <p:cond delay="0"/>
                                          </p:stCondLst>
                                        </p:cTn>
                                        <p:tgtEl>
                                          <p:spTgt spid="9"/>
                                        </p:tgtEl>
                                      </p:cBhvr>
                                    </p:animEffect>
                                    <p:anim calcmode="lin" valueType="num">
                                      <p:cBhvr>
                                        <p:cTn id="32" dur="45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1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166" tmFilter="0, 0; 0.125,0.2665; 0.25,0.4; 0.375,0.465; 0.5,0.5;  0.625,0.535; 0.75,0.6; 0.875,0.7335; 1,1">
                                          <p:stCondLst>
                                            <p:cond delay="166"/>
                                          </p:stCondLst>
                                        </p:cTn>
                                        <p:tgtEl>
                                          <p:spTgt spid="9"/>
                                        </p:tgtEl>
                                        <p:attrNameLst>
                                          <p:attrName>ppt_y</p:attrName>
                                        </p:attrNameLst>
                                      </p:cBhvr>
                                      <p:tavLst>
                                        <p:tav tm="0" fmla="#ppt_y-sin(pi*$)/9">
                                          <p:val>
                                            <p:fltVal val="0"/>
                                          </p:val>
                                        </p:tav>
                                        <p:tav tm="100000">
                                          <p:val>
                                            <p:fltVal val="1"/>
                                          </p:val>
                                        </p:tav>
                                      </p:tavLst>
                                    </p:anim>
                                    <p:anim calcmode="lin" valueType="num">
                                      <p:cBhvr>
                                        <p:cTn id="35" dur="83" tmFilter="0, 0; 0.125,0.2665; 0.25,0.4; 0.375,0.465; 0.5,0.5;  0.625,0.535; 0.75,0.6; 0.875,0.7335; 1,1">
                                          <p:stCondLst>
                                            <p:cond delay="331"/>
                                          </p:stCondLst>
                                        </p:cTn>
                                        <p:tgtEl>
                                          <p:spTgt spid="9"/>
                                        </p:tgtEl>
                                        <p:attrNameLst>
                                          <p:attrName>ppt_y</p:attrName>
                                        </p:attrNameLst>
                                      </p:cBhvr>
                                      <p:tavLst>
                                        <p:tav tm="0" fmla="#ppt_y-sin(pi*$)/27">
                                          <p:val>
                                            <p:fltVal val="0"/>
                                          </p:val>
                                        </p:tav>
                                        <p:tav tm="100000">
                                          <p:val>
                                            <p:fltVal val="1"/>
                                          </p:val>
                                        </p:tav>
                                      </p:tavLst>
                                    </p:anim>
                                    <p:anim calcmode="lin" valueType="num">
                                      <p:cBhvr>
                                        <p:cTn id="36" dur="41" tmFilter="0, 0; 0.125,0.2665; 0.25,0.4; 0.375,0.465; 0.5,0.5;  0.625,0.535; 0.75,0.6; 0.875,0.7335; 1,1">
                                          <p:stCondLst>
                                            <p:cond delay="414"/>
                                          </p:stCondLst>
                                        </p:cTn>
                                        <p:tgtEl>
                                          <p:spTgt spid="9"/>
                                        </p:tgtEl>
                                        <p:attrNameLst>
                                          <p:attrName>ppt_y</p:attrName>
                                        </p:attrNameLst>
                                      </p:cBhvr>
                                      <p:tavLst>
                                        <p:tav tm="0" fmla="#ppt_y-sin(pi*$)/81">
                                          <p:val>
                                            <p:fltVal val="0"/>
                                          </p:val>
                                        </p:tav>
                                        <p:tav tm="100000">
                                          <p:val>
                                            <p:fltVal val="1"/>
                                          </p:val>
                                        </p:tav>
                                      </p:tavLst>
                                    </p:anim>
                                    <p:animScale>
                                      <p:cBhvr>
                                        <p:cTn id="37" dur="7">
                                          <p:stCondLst>
                                            <p:cond delay="162"/>
                                          </p:stCondLst>
                                        </p:cTn>
                                        <p:tgtEl>
                                          <p:spTgt spid="9"/>
                                        </p:tgtEl>
                                      </p:cBhvr>
                                      <p:to x="100000" y="60000"/>
                                    </p:animScale>
                                    <p:animScale>
                                      <p:cBhvr>
                                        <p:cTn id="38" dur="41" decel="50000">
                                          <p:stCondLst>
                                            <p:cond delay="169"/>
                                          </p:stCondLst>
                                        </p:cTn>
                                        <p:tgtEl>
                                          <p:spTgt spid="9"/>
                                        </p:tgtEl>
                                      </p:cBhvr>
                                      <p:to x="100000" y="100000"/>
                                    </p:animScale>
                                    <p:animScale>
                                      <p:cBhvr>
                                        <p:cTn id="39" dur="7">
                                          <p:stCondLst>
                                            <p:cond delay="328"/>
                                          </p:stCondLst>
                                        </p:cTn>
                                        <p:tgtEl>
                                          <p:spTgt spid="9"/>
                                        </p:tgtEl>
                                      </p:cBhvr>
                                      <p:to x="100000" y="80000"/>
                                    </p:animScale>
                                    <p:animScale>
                                      <p:cBhvr>
                                        <p:cTn id="40" dur="41" decel="50000">
                                          <p:stCondLst>
                                            <p:cond delay="335"/>
                                          </p:stCondLst>
                                        </p:cTn>
                                        <p:tgtEl>
                                          <p:spTgt spid="9"/>
                                        </p:tgtEl>
                                      </p:cBhvr>
                                      <p:to x="100000" y="100000"/>
                                    </p:animScale>
                                    <p:animScale>
                                      <p:cBhvr>
                                        <p:cTn id="41" dur="7">
                                          <p:stCondLst>
                                            <p:cond delay="410"/>
                                          </p:stCondLst>
                                        </p:cTn>
                                        <p:tgtEl>
                                          <p:spTgt spid="9"/>
                                        </p:tgtEl>
                                      </p:cBhvr>
                                      <p:to x="100000" y="90000"/>
                                    </p:animScale>
                                    <p:animScale>
                                      <p:cBhvr>
                                        <p:cTn id="42" dur="41" decel="50000">
                                          <p:stCondLst>
                                            <p:cond delay="417"/>
                                          </p:stCondLst>
                                        </p:cTn>
                                        <p:tgtEl>
                                          <p:spTgt spid="9"/>
                                        </p:tgtEl>
                                      </p:cBhvr>
                                      <p:to x="100000" y="100000"/>
                                    </p:animScale>
                                    <p:animScale>
                                      <p:cBhvr>
                                        <p:cTn id="43" dur="7">
                                          <p:stCondLst>
                                            <p:cond delay="452"/>
                                          </p:stCondLst>
                                        </p:cTn>
                                        <p:tgtEl>
                                          <p:spTgt spid="9"/>
                                        </p:tgtEl>
                                      </p:cBhvr>
                                      <p:to x="100000" y="95000"/>
                                    </p:animScale>
                                    <p:animScale>
                                      <p:cBhvr>
                                        <p:cTn id="44" dur="41" decel="50000">
                                          <p:stCondLst>
                                            <p:cond delay="459"/>
                                          </p:stCondLst>
                                        </p:cTn>
                                        <p:tgtEl>
                                          <p:spTgt spid="9"/>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145">
                                          <p:stCondLst>
                                            <p:cond delay="0"/>
                                          </p:stCondLst>
                                        </p:cTn>
                                        <p:tgtEl>
                                          <p:spTgt spid="14"/>
                                        </p:tgtEl>
                                      </p:cBhvr>
                                    </p:animEffect>
                                    <p:anim calcmode="lin" valueType="num">
                                      <p:cBhvr>
                                        <p:cTn id="50" dur="456"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1" dur="166"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2" dur="166" tmFilter="0, 0; 0.125,0.2665; 0.25,0.4; 0.375,0.465; 0.5,0.5;  0.625,0.535; 0.75,0.6; 0.875,0.7335; 1,1">
                                          <p:stCondLst>
                                            <p:cond delay="166"/>
                                          </p:stCondLst>
                                        </p:cTn>
                                        <p:tgtEl>
                                          <p:spTgt spid="14"/>
                                        </p:tgtEl>
                                        <p:attrNameLst>
                                          <p:attrName>ppt_y</p:attrName>
                                        </p:attrNameLst>
                                      </p:cBhvr>
                                      <p:tavLst>
                                        <p:tav tm="0" fmla="#ppt_y-sin(pi*$)/9">
                                          <p:val>
                                            <p:fltVal val="0"/>
                                          </p:val>
                                        </p:tav>
                                        <p:tav tm="100000">
                                          <p:val>
                                            <p:fltVal val="1"/>
                                          </p:val>
                                        </p:tav>
                                      </p:tavLst>
                                    </p:anim>
                                    <p:anim calcmode="lin" valueType="num">
                                      <p:cBhvr>
                                        <p:cTn id="53" dur="83" tmFilter="0, 0; 0.125,0.2665; 0.25,0.4; 0.375,0.465; 0.5,0.5;  0.625,0.535; 0.75,0.6; 0.875,0.7335; 1,1">
                                          <p:stCondLst>
                                            <p:cond delay="331"/>
                                          </p:stCondLst>
                                        </p:cTn>
                                        <p:tgtEl>
                                          <p:spTgt spid="14"/>
                                        </p:tgtEl>
                                        <p:attrNameLst>
                                          <p:attrName>ppt_y</p:attrName>
                                        </p:attrNameLst>
                                      </p:cBhvr>
                                      <p:tavLst>
                                        <p:tav tm="0" fmla="#ppt_y-sin(pi*$)/27">
                                          <p:val>
                                            <p:fltVal val="0"/>
                                          </p:val>
                                        </p:tav>
                                        <p:tav tm="100000">
                                          <p:val>
                                            <p:fltVal val="1"/>
                                          </p:val>
                                        </p:tav>
                                      </p:tavLst>
                                    </p:anim>
                                    <p:anim calcmode="lin" valueType="num">
                                      <p:cBhvr>
                                        <p:cTn id="54" dur="41" tmFilter="0, 0; 0.125,0.2665; 0.25,0.4; 0.375,0.465; 0.5,0.5;  0.625,0.535; 0.75,0.6; 0.875,0.7335; 1,1">
                                          <p:stCondLst>
                                            <p:cond delay="414"/>
                                          </p:stCondLst>
                                        </p:cTn>
                                        <p:tgtEl>
                                          <p:spTgt spid="14"/>
                                        </p:tgtEl>
                                        <p:attrNameLst>
                                          <p:attrName>ppt_y</p:attrName>
                                        </p:attrNameLst>
                                      </p:cBhvr>
                                      <p:tavLst>
                                        <p:tav tm="0" fmla="#ppt_y-sin(pi*$)/81">
                                          <p:val>
                                            <p:fltVal val="0"/>
                                          </p:val>
                                        </p:tav>
                                        <p:tav tm="100000">
                                          <p:val>
                                            <p:fltVal val="1"/>
                                          </p:val>
                                        </p:tav>
                                      </p:tavLst>
                                    </p:anim>
                                    <p:animScale>
                                      <p:cBhvr>
                                        <p:cTn id="55" dur="7">
                                          <p:stCondLst>
                                            <p:cond delay="162"/>
                                          </p:stCondLst>
                                        </p:cTn>
                                        <p:tgtEl>
                                          <p:spTgt spid="14"/>
                                        </p:tgtEl>
                                      </p:cBhvr>
                                      <p:to x="100000" y="60000"/>
                                    </p:animScale>
                                    <p:animScale>
                                      <p:cBhvr>
                                        <p:cTn id="56" dur="41" decel="50000">
                                          <p:stCondLst>
                                            <p:cond delay="169"/>
                                          </p:stCondLst>
                                        </p:cTn>
                                        <p:tgtEl>
                                          <p:spTgt spid="14"/>
                                        </p:tgtEl>
                                      </p:cBhvr>
                                      <p:to x="100000" y="100000"/>
                                    </p:animScale>
                                    <p:animScale>
                                      <p:cBhvr>
                                        <p:cTn id="57" dur="7">
                                          <p:stCondLst>
                                            <p:cond delay="328"/>
                                          </p:stCondLst>
                                        </p:cTn>
                                        <p:tgtEl>
                                          <p:spTgt spid="14"/>
                                        </p:tgtEl>
                                      </p:cBhvr>
                                      <p:to x="100000" y="80000"/>
                                    </p:animScale>
                                    <p:animScale>
                                      <p:cBhvr>
                                        <p:cTn id="58" dur="41" decel="50000">
                                          <p:stCondLst>
                                            <p:cond delay="335"/>
                                          </p:stCondLst>
                                        </p:cTn>
                                        <p:tgtEl>
                                          <p:spTgt spid="14"/>
                                        </p:tgtEl>
                                      </p:cBhvr>
                                      <p:to x="100000" y="100000"/>
                                    </p:animScale>
                                    <p:animScale>
                                      <p:cBhvr>
                                        <p:cTn id="59" dur="7">
                                          <p:stCondLst>
                                            <p:cond delay="410"/>
                                          </p:stCondLst>
                                        </p:cTn>
                                        <p:tgtEl>
                                          <p:spTgt spid="14"/>
                                        </p:tgtEl>
                                      </p:cBhvr>
                                      <p:to x="100000" y="90000"/>
                                    </p:animScale>
                                    <p:animScale>
                                      <p:cBhvr>
                                        <p:cTn id="60" dur="41" decel="50000">
                                          <p:stCondLst>
                                            <p:cond delay="417"/>
                                          </p:stCondLst>
                                        </p:cTn>
                                        <p:tgtEl>
                                          <p:spTgt spid="14"/>
                                        </p:tgtEl>
                                      </p:cBhvr>
                                      <p:to x="100000" y="100000"/>
                                    </p:animScale>
                                    <p:animScale>
                                      <p:cBhvr>
                                        <p:cTn id="61" dur="7">
                                          <p:stCondLst>
                                            <p:cond delay="452"/>
                                          </p:stCondLst>
                                        </p:cTn>
                                        <p:tgtEl>
                                          <p:spTgt spid="14"/>
                                        </p:tgtEl>
                                      </p:cBhvr>
                                      <p:to x="100000" y="95000"/>
                                    </p:animScale>
                                    <p:animScale>
                                      <p:cBhvr>
                                        <p:cTn id="62" dur="41" decel="50000">
                                          <p:stCondLst>
                                            <p:cond delay="459"/>
                                          </p:stCondLst>
                                        </p:cTn>
                                        <p:tgtEl>
                                          <p:spTgt spid="14"/>
                                        </p:tgtEl>
                                      </p:cBhvr>
                                      <p:to x="100000" y="100000"/>
                                    </p:animScale>
                                  </p:childTnLst>
                                </p:cTn>
                              </p:par>
                              <p:par>
                                <p:cTn id="63" presetID="26"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down)">
                                      <p:cBhvr>
                                        <p:cTn id="65" dur="217">
                                          <p:stCondLst>
                                            <p:cond delay="0"/>
                                          </p:stCondLst>
                                        </p:cTn>
                                        <p:tgtEl>
                                          <p:spTgt spid="7"/>
                                        </p:tgtEl>
                                      </p:cBhvr>
                                    </p:animEffect>
                                    <p:anim calcmode="lin" valueType="num">
                                      <p:cBhvr>
                                        <p:cTn id="66" dur="683"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7" dur="249"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8" dur="249" tmFilter="0, 0; 0.125,0.2665; 0.25,0.4; 0.375,0.465; 0.5,0.5;  0.625,0.535; 0.75,0.6; 0.875,0.7335; 1,1">
                                          <p:stCondLst>
                                            <p:cond delay="249"/>
                                          </p:stCondLst>
                                        </p:cTn>
                                        <p:tgtEl>
                                          <p:spTgt spid="7"/>
                                        </p:tgtEl>
                                        <p:attrNameLst>
                                          <p:attrName>ppt_y</p:attrName>
                                        </p:attrNameLst>
                                      </p:cBhvr>
                                      <p:tavLst>
                                        <p:tav tm="0" fmla="#ppt_y-sin(pi*$)/9">
                                          <p:val>
                                            <p:fltVal val="0"/>
                                          </p:val>
                                        </p:tav>
                                        <p:tav tm="100000">
                                          <p:val>
                                            <p:fltVal val="1"/>
                                          </p:val>
                                        </p:tav>
                                      </p:tavLst>
                                    </p:anim>
                                    <p:anim calcmode="lin" valueType="num">
                                      <p:cBhvr>
                                        <p:cTn id="69" dur="124" tmFilter="0, 0; 0.125,0.2665; 0.25,0.4; 0.375,0.465; 0.5,0.5;  0.625,0.535; 0.75,0.6; 0.875,0.7335; 1,1">
                                          <p:stCondLst>
                                            <p:cond delay="497"/>
                                          </p:stCondLst>
                                        </p:cTn>
                                        <p:tgtEl>
                                          <p:spTgt spid="7"/>
                                        </p:tgtEl>
                                        <p:attrNameLst>
                                          <p:attrName>ppt_y</p:attrName>
                                        </p:attrNameLst>
                                      </p:cBhvr>
                                      <p:tavLst>
                                        <p:tav tm="0" fmla="#ppt_y-sin(pi*$)/27">
                                          <p:val>
                                            <p:fltVal val="0"/>
                                          </p:val>
                                        </p:tav>
                                        <p:tav tm="100000">
                                          <p:val>
                                            <p:fltVal val="1"/>
                                          </p:val>
                                        </p:tav>
                                      </p:tavLst>
                                    </p:anim>
                                    <p:anim calcmode="lin" valueType="num">
                                      <p:cBhvr>
                                        <p:cTn id="70" dur="62" tmFilter="0, 0; 0.125,0.2665; 0.25,0.4; 0.375,0.465; 0.5,0.5;  0.625,0.535; 0.75,0.6; 0.875,0.7335; 1,1">
                                          <p:stCondLst>
                                            <p:cond delay="621"/>
                                          </p:stCondLst>
                                        </p:cTn>
                                        <p:tgtEl>
                                          <p:spTgt spid="7"/>
                                        </p:tgtEl>
                                        <p:attrNameLst>
                                          <p:attrName>ppt_y</p:attrName>
                                        </p:attrNameLst>
                                      </p:cBhvr>
                                      <p:tavLst>
                                        <p:tav tm="0" fmla="#ppt_y-sin(pi*$)/81">
                                          <p:val>
                                            <p:fltVal val="0"/>
                                          </p:val>
                                        </p:tav>
                                        <p:tav tm="100000">
                                          <p:val>
                                            <p:fltVal val="1"/>
                                          </p:val>
                                        </p:tav>
                                      </p:tavLst>
                                    </p:anim>
                                    <p:animScale>
                                      <p:cBhvr>
                                        <p:cTn id="71" dur="10">
                                          <p:stCondLst>
                                            <p:cond delay="244"/>
                                          </p:stCondLst>
                                        </p:cTn>
                                        <p:tgtEl>
                                          <p:spTgt spid="7"/>
                                        </p:tgtEl>
                                      </p:cBhvr>
                                      <p:to x="100000" y="60000"/>
                                    </p:animScale>
                                    <p:animScale>
                                      <p:cBhvr>
                                        <p:cTn id="72" dur="62" decel="50000">
                                          <p:stCondLst>
                                            <p:cond delay="254"/>
                                          </p:stCondLst>
                                        </p:cTn>
                                        <p:tgtEl>
                                          <p:spTgt spid="7"/>
                                        </p:tgtEl>
                                      </p:cBhvr>
                                      <p:to x="100000" y="100000"/>
                                    </p:animScale>
                                    <p:animScale>
                                      <p:cBhvr>
                                        <p:cTn id="73" dur="10">
                                          <p:stCondLst>
                                            <p:cond delay="492"/>
                                          </p:stCondLst>
                                        </p:cTn>
                                        <p:tgtEl>
                                          <p:spTgt spid="7"/>
                                        </p:tgtEl>
                                      </p:cBhvr>
                                      <p:to x="100000" y="80000"/>
                                    </p:animScale>
                                    <p:animScale>
                                      <p:cBhvr>
                                        <p:cTn id="74" dur="62" decel="50000">
                                          <p:stCondLst>
                                            <p:cond delay="502"/>
                                          </p:stCondLst>
                                        </p:cTn>
                                        <p:tgtEl>
                                          <p:spTgt spid="7"/>
                                        </p:tgtEl>
                                      </p:cBhvr>
                                      <p:to x="100000" y="100000"/>
                                    </p:animScale>
                                    <p:animScale>
                                      <p:cBhvr>
                                        <p:cTn id="75" dur="10">
                                          <p:stCondLst>
                                            <p:cond delay="616"/>
                                          </p:stCondLst>
                                        </p:cTn>
                                        <p:tgtEl>
                                          <p:spTgt spid="7"/>
                                        </p:tgtEl>
                                      </p:cBhvr>
                                      <p:to x="100000" y="90000"/>
                                    </p:animScale>
                                    <p:animScale>
                                      <p:cBhvr>
                                        <p:cTn id="76" dur="62" decel="50000">
                                          <p:stCondLst>
                                            <p:cond delay="625"/>
                                          </p:stCondLst>
                                        </p:cTn>
                                        <p:tgtEl>
                                          <p:spTgt spid="7"/>
                                        </p:tgtEl>
                                      </p:cBhvr>
                                      <p:to x="100000" y="100000"/>
                                    </p:animScale>
                                    <p:animScale>
                                      <p:cBhvr>
                                        <p:cTn id="77" dur="10">
                                          <p:stCondLst>
                                            <p:cond delay="678"/>
                                          </p:stCondLst>
                                        </p:cTn>
                                        <p:tgtEl>
                                          <p:spTgt spid="7"/>
                                        </p:tgtEl>
                                      </p:cBhvr>
                                      <p:to x="100000" y="95000"/>
                                    </p:animScale>
                                    <p:animScale>
                                      <p:cBhvr>
                                        <p:cTn id="78" dur="62" decel="50000">
                                          <p:stCondLst>
                                            <p:cond delay="688"/>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mk-MK" cap="none" dirty="0"/>
              <a:t>Зошто ние одлучивме да го искористиме?</a:t>
            </a:r>
            <a:endParaRPr lang="en-US" cap="none"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8" y="1645522"/>
            <a:ext cx="9467287" cy="3836725"/>
          </a:xfrm>
        </p:spPr>
        <p:txBody>
          <a:bodyPr/>
          <a:lstStyle/>
          <a:p>
            <a:pPr marL="285750" indent="-285750" algn="just">
              <a:buClr>
                <a:srgbClr val="E535AB"/>
              </a:buClr>
              <a:buFont typeface="Arial" panose="020B0604020202020204" pitchFamily="34" charset="0"/>
              <a:buChar char="•"/>
            </a:pPr>
            <a:r>
              <a:rPr lang="mk-MK" dirty="0"/>
              <a:t>Како што видовте на претходниот слајд, </a:t>
            </a:r>
            <a:r>
              <a:rPr lang="mk-MK" dirty="0">
                <a:solidFill>
                  <a:srgbClr val="E535AB"/>
                </a:solidFill>
              </a:rPr>
              <a:t>базата на податоци</a:t>
            </a:r>
            <a:r>
              <a:rPr lang="mk-MK" dirty="0"/>
              <a:t> која ние ја креиравме по предметот „Бази на Податоци“ воопшто не е едноставна, а времињата кои беа потребни за да ги добиеме податоците при секој клик на нашата веб страна беа страшно долги, што би било многу штетно за корисниците на веб сајтот, кои не би ни ја зеле во предвид страницата во состојбата во која се наоѓаше.</a:t>
            </a:r>
          </a:p>
          <a:p>
            <a:pPr marL="285750" indent="-285750" algn="just">
              <a:buClr>
                <a:srgbClr val="E535AB"/>
              </a:buClr>
              <a:buFont typeface="Arial" panose="020B0604020202020204" pitchFamily="34" charset="0"/>
              <a:buChar char="•"/>
            </a:pPr>
            <a:r>
              <a:rPr lang="mk-MK" dirty="0"/>
              <a:t>Поради тоа, увидовме дека проблемот лежи во барањето на податоци од страна на базата, која користеше </a:t>
            </a:r>
            <a:r>
              <a:rPr lang="en-US" dirty="0">
                <a:solidFill>
                  <a:srgbClr val="E535AB"/>
                </a:solidFill>
              </a:rPr>
              <a:t>PostgreSQL</a:t>
            </a:r>
            <a:r>
              <a:rPr lang="en-US" dirty="0"/>
              <a:t> </a:t>
            </a:r>
            <a:r>
              <a:rPr lang="mk-MK" dirty="0"/>
              <a:t>во позадина, јазик кој не е сличен на </a:t>
            </a:r>
            <a:r>
              <a:rPr lang="en-US" dirty="0" err="1">
                <a:solidFill>
                  <a:srgbClr val="E535AB"/>
                </a:solidFill>
              </a:rPr>
              <a:t>GraphQL</a:t>
            </a:r>
            <a:r>
              <a:rPr lang="mk-MK" dirty="0"/>
              <a:t> и не нуди барање на податоците кои точно само тие ни требаат, па при секое „</a:t>
            </a:r>
            <a:r>
              <a:rPr lang="en-US" dirty="0"/>
              <a:t>query</a:t>
            </a:r>
            <a:r>
              <a:rPr lang="mk-MK" dirty="0"/>
              <a:t>“ се бараа сите поврзани редици во сите можни табели, на секоја редица од нашиот прашалник.</a:t>
            </a:r>
          </a:p>
          <a:p>
            <a:pPr marL="285750" indent="-285750" algn="just">
              <a:buClr>
                <a:srgbClr val="E535AB"/>
              </a:buClr>
              <a:buFont typeface="Arial" panose="020B0604020202020204" pitchFamily="34" charset="0"/>
              <a:buChar char="•"/>
            </a:pPr>
            <a:r>
              <a:rPr lang="mk-MK" dirty="0"/>
              <a:t>Кога увидовме прилика како оваа – да користиме алтернативен прашален јазик, во случајов </a:t>
            </a:r>
            <a:r>
              <a:rPr lang="en-US" dirty="0" err="1">
                <a:solidFill>
                  <a:srgbClr val="E535AB"/>
                </a:solidFill>
              </a:rPr>
              <a:t>GraphQL</a:t>
            </a:r>
            <a:r>
              <a:rPr lang="mk-MK" dirty="0"/>
              <a:t>,  ние воопшто не се двоумевме и уште веднаш одлучивме да ја имплементираме оваа технологија.</a:t>
            </a:r>
          </a:p>
        </p:txBody>
      </p:sp>
      <p:cxnSp>
        <p:nvCxnSpPr>
          <p:cNvPr id="9" name="Straight Connector 8">
            <a:extLst>
              <a:ext uri="{FF2B5EF4-FFF2-40B4-BE49-F238E27FC236}">
                <a16:creationId xmlns:a16="http://schemas.microsoft.com/office/drawing/2014/main" id="{5D628C6C-2C0E-4E6F-A317-82FE342E403E}"/>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09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idx="4294967295"/>
          </p:nvPr>
        </p:nvSpPr>
        <p:spPr>
          <a:xfrm>
            <a:off x="1302300" y="527475"/>
            <a:ext cx="9610725" cy="601662"/>
          </a:xfrm>
        </p:spPr>
        <p:txBody>
          <a:bodyPr>
            <a:noAutofit/>
          </a:bodyPr>
          <a:lstStyle/>
          <a:p>
            <a:r>
              <a:rPr lang="mk-MK" cap="none" dirty="0"/>
              <a:t>Која функционалост ја овозможивме ние</a:t>
            </a:r>
            <a:r>
              <a:rPr lang="en-US" cap="none" dirty="0"/>
              <a:t> </a:t>
            </a:r>
            <a:br>
              <a:rPr lang="mk-MK" cap="none" dirty="0"/>
            </a:br>
            <a:r>
              <a:rPr lang="mk-MK" cap="none" dirty="0"/>
              <a:t>со користење на </a:t>
            </a:r>
            <a:r>
              <a:rPr lang="en-US" cap="none" dirty="0" err="1">
                <a:solidFill>
                  <a:srgbClr val="E535AB"/>
                </a:solidFill>
              </a:rPr>
              <a:t>GraphQL</a:t>
            </a:r>
            <a:r>
              <a:rPr lang="en-US" b="1" cap="none" dirty="0"/>
              <a:t>?</a:t>
            </a:r>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4294967295"/>
          </p:nvPr>
        </p:nvSpPr>
        <p:spPr>
          <a:xfrm>
            <a:off x="1294363" y="1617662"/>
            <a:ext cx="9618662" cy="4441825"/>
          </a:xfrm>
        </p:spPr>
        <p:txBody>
          <a:bodyPr/>
          <a:lstStyle/>
          <a:p>
            <a:pPr algn="just">
              <a:buClr>
                <a:srgbClr val="E535AB"/>
              </a:buClr>
            </a:pPr>
            <a:r>
              <a:rPr lang="mk-MK" dirty="0"/>
              <a:t>Ние на нашата страница овозможивме да може клиентот – корисникот да наведе, со селектирање на</a:t>
            </a:r>
            <a:r>
              <a:rPr lang="en-US" dirty="0"/>
              <a:t> </a:t>
            </a:r>
            <a:r>
              <a:rPr lang="mk-MK" dirty="0"/>
              <a:t>„</a:t>
            </a:r>
            <a:r>
              <a:rPr lang="en-US" dirty="0"/>
              <a:t>checkbox</a:t>
            </a:r>
            <a:r>
              <a:rPr lang="mk-MK" dirty="0"/>
              <a:t>“ да си одбере што точно сака.</a:t>
            </a:r>
          </a:p>
          <a:p>
            <a:pPr algn="just">
              <a:buClr>
                <a:srgbClr val="E535AB"/>
              </a:buClr>
            </a:pPr>
            <a:r>
              <a:rPr lang="mk-MK" dirty="0"/>
              <a:t>Корисниците може да одберат што сакаат од филмот (Наслов, Рејтинг, Постер и сл.), може да одберат дали ги сакаат актерите на филмот и кои податоци од нив ги сакаат (Име, Презиме, Датум на Раѓање и сл.), може да одберат дали сакаат Дискусии, што сакаат од дискусиите, дали ги сакаат репликите на дискусиите, корисникот кој ги поставил репликите или дискусијата, да ги прикажат оцените на филмот и слично.</a:t>
            </a:r>
          </a:p>
          <a:p>
            <a:pPr algn="just">
              <a:buClr>
                <a:srgbClr val="E535AB"/>
              </a:buClr>
            </a:pPr>
            <a:r>
              <a:rPr lang="mk-MK" dirty="0"/>
              <a:t>Барањето на податоци се прави во позадина, само се пристапува до </a:t>
            </a:r>
            <a:r>
              <a:rPr lang="en-US" dirty="0">
                <a:solidFill>
                  <a:srgbClr val="E535AB"/>
                </a:solidFill>
              </a:rPr>
              <a:t>Rest Controller </a:t>
            </a:r>
            <a:r>
              <a:rPr lang="mk-MK" dirty="0"/>
              <a:t>одговорен за справување со </a:t>
            </a:r>
            <a:r>
              <a:rPr lang="en-US" dirty="0" err="1">
                <a:solidFill>
                  <a:srgbClr val="E535AB"/>
                </a:solidFill>
              </a:rPr>
              <a:t>GraphQL</a:t>
            </a:r>
            <a:r>
              <a:rPr lang="en-US" dirty="0"/>
              <a:t> </a:t>
            </a:r>
            <a:r>
              <a:rPr lang="mk-MK" dirty="0"/>
              <a:t>кверија и враќа податоци во тип на </a:t>
            </a:r>
            <a:r>
              <a:rPr lang="en-US" dirty="0">
                <a:solidFill>
                  <a:srgbClr val="E535AB"/>
                </a:solidFill>
              </a:rPr>
              <a:t>JSON</a:t>
            </a:r>
            <a:r>
              <a:rPr lang="en-US" dirty="0"/>
              <a:t> </a:t>
            </a:r>
            <a:r>
              <a:rPr lang="mk-MK" dirty="0"/>
              <a:t>формат, со кои се справуваме на „</a:t>
            </a:r>
            <a:r>
              <a:rPr lang="en-US" dirty="0"/>
              <a:t>front-end</a:t>
            </a:r>
            <a:r>
              <a:rPr lang="mk-MK" dirty="0"/>
              <a:t>“</a:t>
            </a:r>
            <a:r>
              <a:rPr lang="en-US" dirty="0"/>
              <a:t>.</a:t>
            </a:r>
          </a:p>
        </p:txBody>
      </p:sp>
      <p:cxnSp>
        <p:nvCxnSpPr>
          <p:cNvPr id="11" name="Straight Connector 10">
            <a:extLst>
              <a:ext uri="{FF2B5EF4-FFF2-40B4-BE49-F238E27FC236}">
                <a16:creationId xmlns:a16="http://schemas.microsoft.com/office/drawing/2014/main" id="{B1F58E5B-1828-44FF-B9AB-9D4EAD54F82D}"/>
              </a:ext>
            </a:extLst>
          </p:cNvPr>
          <p:cNvCxnSpPr/>
          <p:nvPr/>
        </p:nvCxnSpPr>
        <p:spPr>
          <a:xfrm>
            <a:off x="1294363" y="1485900"/>
            <a:ext cx="9603275" cy="0"/>
          </a:xfrm>
          <a:prstGeom prst="line">
            <a:avLst/>
          </a:prstGeom>
          <a:ln w="31750">
            <a:solidFill>
              <a:srgbClr val="E535AB"/>
            </a:solidFill>
          </a:ln>
        </p:spPr>
        <p:style>
          <a:lnRef idx="3">
            <a:schemeClr val="accent1"/>
          </a:lnRef>
          <a:fillRef idx="0">
            <a:schemeClr val="accent1"/>
          </a:fillRef>
          <a:effectRef idx="2">
            <a:schemeClr val="accent1"/>
          </a:effectRef>
          <a:fontRef idx="minor">
            <a:schemeClr val="tx1"/>
          </a:fontRef>
        </p:style>
      </p:cxnSp>
      <p:pic>
        <p:nvPicPr>
          <p:cNvPr id="7" name="Graphic 6" descr="Gears icon">
            <a:extLst>
              <a:ext uri="{FF2B5EF4-FFF2-40B4-BE49-F238E27FC236}">
                <a16:creationId xmlns:a16="http://schemas.microsoft.com/office/drawing/2014/main" id="{240657CB-E578-4D46-BF11-6CACDBBFB9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13594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102</TotalTime>
  <Words>1288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Gill Sans MT</vt:lpstr>
      <vt:lpstr>Gallery</vt:lpstr>
      <vt:lpstr>Користење GraphQL Со ЦЕЛ ДА СЕ  ПРИСТАПИ ДО БАЗА НА ПОДАТОЦИ </vt:lpstr>
      <vt:lpstr>Што претставува GraphQL?</vt:lpstr>
      <vt:lpstr>Што точно е намената на GraphQL?</vt:lpstr>
      <vt:lpstr>Каде точно би нашле примена на GraphQL</vt:lpstr>
      <vt:lpstr>Како изгледаат тие „queries“?</vt:lpstr>
      <vt:lpstr>Како изгледа нашата шема?</vt:lpstr>
      <vt:lpstr>Пример на „query“ кое би го побарале:</vt:lpstr>
      <vt:lpstr>Зошто ние одлучивме да го искористиме?</vt:lpstr>
      <vt:lpstr>Која функционалост ја овозможивме ние  со користење на GraphQL?</vt:lpstr>
      <vt:lpstr>Која функционалост ја овозможивме ние  со користење на GraphQL?</vt:lpstr>
      <vt:lpstr>Која функционалост ја овозможивме ние  со користење на GraphQL?</vt:lpstr>
      <vt:lpstr>Дали ние видовме придобивки со GraphQL?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Користење GraphQL Со ЦЕЛ ДА СЕ  ПРИСТАПИ ДО БАЗА НА ПОДАТОЦИ </dc:title>
  <dc:creator>partaloskip@outlook.com</dc:creator>
  <cp:lastModifiedBy>partaloskip@outlook.com</cp:lastModifiedBy>
  <cp:revision>3</cp:revision>
  <dcterms:created xsi:type="dcterms:W3CDTF">2022-02-17T18:17:11Z</dcterms:created>
  <dcterms:modified xsi:type="dcterms:W3CDTF">2022-02-18T18:32:14Z</dcterms:modified>
</cp:coreProperties>
</file>