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7.xml" ContentType="application/vnd.ms-office.chartcolorstyle+xml"/>
  <Override PartName="/ppt/charts/style7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69" r:id="rId4"/>
    <p:sldId id="271" r:id="rId5"/>
    <p:sldId id="270" r:id="rId6"/>
    <p:sldId id="272" r:id="rId7"/>
    <p:sldId id="273" r:id="rId8"/>
    <p:sldId id="260" r:id="rId9"/>
    <p:sldId id="262" r:id="rId10"/>
    <p:sldId id="263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Relationship Id="rId4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3.xlsx"/><Relationship Id="rId4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4.xlsx"/><Relationship Id="rId4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5.xlsx"/><Relationship Id="rId4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Worksheet6.xlsx"/><Relationship Id="rId4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Max_</a:t>
            </a:r>
            <a:r>
              <a:rPr lang="en-US" baseline="0" dirty="0" err="1"/>
              <a:t>val</a:t>
            </a:r>
            <a:r>
              <a:rPr lang="en-US" baseline="0" dirty="0"/>
              <a:t> &lt; 10^3</a:t>
            </a:r>
            <a:endParaRPr lang="ro-RO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Sheet1!$B$2:$B$8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15.624000000000001</c:v>
                </c:pt>
                <c:pt idx="4">
                  <c:v>31.262</c:v>
                </c:pt>
                <c:pt idx="5">
                  <c:v>296.88200000000001</c:v>
                </c:pt>
                <c:pt idx="6">
                  <c:v>2921.886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907-4238-92FD-79F029A2CC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Sheet1!$C$2:$C$8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15.622999999999999</c:v>
                </c:pt>
                <c:pt idx="3">
                  <c:v>15.632</c:v>
                </c:pt>
                <c:pt idx="4">
                  <c:v>224.85900000000001</c:v>
                </c:pt>
                <c:pt idx="5">
                  <c:v>2281.2559999999999</c:v>
                </c:pt>
                <c:pt idx="6">
                  <c:v>23417.814999999999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907-4238-92FD-79F029A2CC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Sheet1!$D$2:$D$8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15.548999999999999</c:v>
                </c:pt>
                <c:pt idx="4">
                  <c:v>187.49199999999999</c:v>
                </c:pt>
                <c:pt idx="5">
                  <c:v>1968.7449999999999</c:v>
                </c:pt>
                <c:pt idx="6">
                  <c:v>22592.937999999998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907-4238-92FD-79F029A2CCC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Sheet1!$E$2:$E$8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15.627000000000001</c:v>
                </c:pt>
                <c:pt idx="5">
                  <c:v>31.251999999999999</c:v>
                </c:pt>
                <c:pt idx="6">
                  <c:v>326.46300000000002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F907-4238-92FD-79F029A2CCC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Sheet1!$F$2:$F$8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31.242999999999999</c:v>
                </c:pt>
                <c:pt idx="6">
                  <c:v>328.06900000000002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F907-4238-92FD-79F029A2CCC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Intro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Sheet1!$G$2:$G$8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15.708</c:v>
                </c:pt>
                <c:pt idx="4">
                  <c:v>93.76</c:v>
                </c:pt>
                <c:pt idx="5">
                  <c:v>1187.404</c:v>
                </c:pt>
                <c:pt idx="6">
                  <c:v>13502.455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F907-4238-92FD-79F029A2C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023296"/>
        <c:axId val="138024832"/>
      </c:lineChart>
      <c:catAx>
        <c:axId val="13802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24832"/>
        <c:crosses val="autoZero"/>
        <c:auto val="1"/>
        <c:lblAlgn val="ctr"/>
        <c:lblOffset val="100"/>
        <c:noMultiLvlLbl val="0"/>
      </c:catAx>
      <c:valAx>
        <c:axId val="13802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2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Max_val</a:t>
            </a:r>
            <a:r>
              <a:rPr lang="en-US" dirty="0"/>
              <a:t> &lt;</a:t>
            </a:r>
            <a:r>
              <a:rPr lang="en-US" baseline="0" dirty="0"/>
              <a:t> 10^4</a:t>
            </a:r>
            <a:endParaRPr lang="ro-RO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1122047244096"/>
          <c:y val="0.11140433615868996"/>
          <c:w val="0.881201279527559"/>
          <c:h val="0.774811591116412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Sheet1!$B$2:$B$8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15.621</c:v>
                </c:pt>
                <c:pt idx="4">
                  <c:v>46.765999999999998</c:v>
                </c:pt>
                <c:pt idx="5">
                  <c:v>390.61599999999999</c:v>
                </c:pt>
                <c:pt idx="6">
                  <c:v>3859.4740000000002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03-414B-A979-25973AA277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Sheet1!$C$2:$C$8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15.613</c:v>
                </c:pt>
                <c:pt idx="4">
                  <c:v>234.37299999999999</c:v>
                </c:pt>
                <c:pt idx="5">
                  <c:v>2359.2829999999999</c:v>
                </c:pt>
                <c:pt idx="6">
                  <c:v>24484.370999999999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E03-414B-A979-25973AA277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Sheet1!$D$2:$D$8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15.62</c:v>
                </c:pt>
                <c:pt idx="4">
                  <c:v>203.125</c:v>
                </c:pt>
                <c:pt idx="5">
                  <c:v>2593.748</c:v>
                </c:pt>
                <c:pt idx="6">
                  <c:v>33617.201999999997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E03-414B-A979-25973AA2774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Sheet1!$E$2:$E$8</c:f>
              <c:numCache>
                <c:formatCode>#,##0.00</c:formatCode>
                <c:ptCount val="7"/>
                <c:pt idx="0">
                  <c:v>0</c:v>
                </c:pt>
                <c:pt idx="1">
                  <c:v>15.465999999999999</c:v>
                </c:pt>
                <c:pt idx="2">
                  <c:v>109.47499999999999</c:v>
                </c:pt>
                <c:pt idx="3">
                  <c:v>18906.346000000001</c:v>
                </c:pt>
                <c:pt idx="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EE03-414B-A979-25973AA2774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Sheet1!$F$2:$F$8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15.631</c:v>
                </c:pt>
                <c:pt idx="5">
                  <c:v>31.306999999999999</c:v>
                </c:pt>
                <c:pt idx="6">
                  <c:v>343.35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E03-414B-A979-25973AA2774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Intro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Sheet1!$G$2:$G$8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15.7</c:v>
                </c:pt>
                <c:pt idx="4">
                  <c:v>99.900999999999996</c:v>
                </c:pt>
                <c:pt idx="5">
                  <c:v>1210.271</c:v>
                </c:pt>
                <c:pt idx="6">
                  <c:v>14182.116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EE03-414B-A979-25973AA27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330944"/>
        <c:axId val="147332480"/>
      </c:lineChart>
      <c:catAx>
        <c:axId val="14733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32480"/>
        <c:crosses val="autoZero"/>
        <c:auto val="1"/>
        <c:lblAlgn val="ctr"/>
        <c:lblOffset val="100"/>
        <c:noMultiLvlLbl val="0"/>
      </c:catAx>
      <c:valAx>
        <c:axId val="1473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3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Max_val</a:t>
            </a:r>
            <a:r>
              <a:rPr lang="en-US" baseline="0" dirty="0"/>
              <a:t> &lt; 10^5</a:t>
            </a:r>
            <a:endParaRPr lang="ro-RO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Sheet1!$B$2:$B$8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53.209000000000003</c:v>
                </c:pt>
                <c:pt idx="5">
                  <c:v>484.43</c:v>
                </c:pt>
                <c:pt idx="6">
                  <c:v>4796.9690000000001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EED-4BB4-948B-921CD01AD2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Sheet1!$C$2:$C$8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31.257999999999999</c:v>
                </c:pt>
                <c:pt idx="4">
                  <c:v>250.06299999999999</c:v>
                </c:pt>
                <c:pt idx="5">
                  <c:v>2468.7640000000001</c:v>
                </c:pt>
                <c:pt idx="6">
                  <c:v>25734.391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EED-4BB4-948B-921CD01AD2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Sheet1!$D$2:$D$8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15.724</c:v>
                </c:pt>
                <c:pt idx="4">
                  <c:v>234.30199999999999</c:v>
                </c:pt>
                <c:pt idx="5">
                  <c:v>3000.01</c:v>
                </c:pt>
                <c:pt idx="6">
                  <c:v>41929.839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EED-4BB4-948B-921CD01AD22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Sheet1!$E$2:$E$8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124.958</c:v>
                </c:pt>
                <c:pt idx="3">
                  <c:v>18573.415000000001</c:v>
                </c:pt>
                <c:pt idx="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EED-4BB4-948B-921CD01AD22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Sheet1!$F$2:$F$8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15.622999999999999</c:v>
                </c:pt>
                <c:pt idx="5">
                  <c:v>31.265000000000001</c:v>
                </c:pt>
                <c:pt idx="6">
                  <c:v>359.37799999999999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DEED-4BB4-948B-921CD01AD22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Intro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Sheet1!$G$2:$G$8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15.726000000000001</c:v>
                </c:pt>
                <c:pt idx="4">
                  <c:v>123.363</c:v>
                </c:pt>
                <c:pt idx="5">
                  <c:v>1328.1120000000001</c:v>
                </c:pt>
                <c:pt idx="6">
                  <c:v>14438.24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DEED-4BB4-948B-921CD01AD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615104"/>
        <c:axId val="147620992"/>
      </c:lineChart>
      <c:catAx>
        <c:axId val="14761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20992"/>
        <c:crosses val="autoZero"/>
        <c:auto val="1"/>
        <c:lblAlgn val="ctr"/>
        <c:lblOffset val="100"/>
        <c:noMultiLvlLbl val="0"/>
      </c:catAx>
      <c:valAx>
        <c:axId val="14762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1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Max_val</a:t>
            </a:r>
            <a:r>
              <a:rPr lang="en-US" baseline="0" dirty="0"/>
              <a:t> &lt; 10^6</a:t>
            </a:r>
            <a:endParaRPr lang="ro-RO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Sheet1!$B$2:$B$8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10.199999999999999</c:v>
                </c:pt>
                <c:pt idx="4">
                  <c:v>66.207999999999998</c:v>
                </c:pt>
                <c:pt idx="5">
                  <c:v>573.99099999999999</c:v>
                </c:pt>
                <c:pt idx="6">
                  <c:v>5755.174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B34-4AB7-BB8D-6F75FD7018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Sheet1!$C$2:$C$8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31.248999999999999</c:v>
                </c:pt>
                <c:pt idx="4">
                  <c:v>253.369</c:v>
                </c:pt>
                <c:pt idx="5">
                  <c:v>2592.4270000000001</c:v>
                </c:pt>
                <c:pt idx="6">
                  <c:v>26888.023000000001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B34-4AB7-BB8D-6F75FD7018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Sheet1!$D$2:$D$8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15.624000000000001</c:v>
                </c:pt>
                <c:pt idx="4">
                  <c:v>234.40600000000001</c:v>
                </c:pt>
                <c:pt idx="5">
                  <c:v>3281.1660000000002</c:v>
                </c:pt>
                <c:pt idx="6">
                  <c:v>46022.487999999998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B34-4AB7-BB8D-6F75FD70187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Sheet1!$E$2:$E$8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122.941</c:v>
                </c:pt>
                <c:pt idx="3">
                  <c:v>18573.474999999999</c:v>
                </c:pt>
                <c:pt idx="6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B34-4AB7-BB8D-6F75FD70187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Sheet1!$F$2:$F$8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15.625999999999999</c:v>
                </c:pt>
                <c:pt idx="5">
                  <c:v>46.878999999999998</c:v>
                </c:pt>
                <c:pt idx="6">
                  <c:v>624.99900000000002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B34-4AB7-BB8D-6F75FD70187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Intro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10^2</c:v>
                </c:pt>
                <c:pt idx="1">
                  <c:v>10^3</c:v>
                </c:pt>
                <c:pt idx="2">
                  <c:v>10^4</c:v>
                </c:pt>
                <c:pt idx="3">
                  <c:v>10^5</c:v>
                </c:pt>
                <c:pt idx="4">
                  <c:v>10^6</c:v>
                </c:pt>
                <c:pt idx="5">
                  <c:v>10^7</c:v>
                </c:pt>
                <c:pt idx="6">
                  <c:v>10^8</c:v>
                </c:pt>
              </c:strCache>
            </c:strRef>
          </c:cat>
          <c:val>
            <c:numRef>
              <c:f>Sheet1!$G$2:$G$8</c:f>
              <c:numCache>
                <c:formatCode>#,##0.00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15.706</c:v>
                </c:pt>
                <c:pt idx="4">
                  <c:v>138.517</c:v>
                </c:pt>
                <c:pt idx="5">
                  <c:v>1396.039</c:v>
                </c:pt>
                <c:pt idx="6">
                  <c:v>14830.423000000001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B34-4AB7-BB8D-6F75FD701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944576"/>
        <c:axId val="147946112"/>
      </c:lineChart>
      <c:catAx>
        <c:axId val="14794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46112"/>
        <c:crosses val="autoZero"/>
        <c:auto val="1"/>
        <c:lblAlgn val="ctr"/>
        <c:lblOffset val="100"/>
        <c:noMultiLvlLbl val="0"/>
      </c:catAx>
      <c:valAx>
        <c:axId val="14794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4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Max_val</a:t>
            </a:r>
            <a:r>
              <a:rPr lang="en-US" dirty="0"/>
              <a:t> &lt; 10^7</a:t>
            </a:r>
          </a:p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Sheet1!$B$2:$B$9</c:f>
              <c:numCache>
                <c:formatCode>#,##0.00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15.698</c:v>
                </c:pt>
                <c:pt idx="5">
                  <c:v>70.040000000000006</c:v>
                </c:pt>
                <c:pt idx="6">
                  <c:v>688.48199999999997</c:v>
                </c:pt>
                <c:pt idx="7">
                  <c:v>6859.3119999999999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7D1-49E5-AD0F-D957910D81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Sheet1!$C$2:$C$9</c:f>
              <c:numCache>
                <c:formatCode>#,##0.00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31.344000000000001</c:v>
                </c:pt>
                <c:pt idx="5">
                  <c:v>247.17099999999999</c:v>
                </c:pt>
                <c:pt idx="6">
                  <c:v>2659.65</c:v>
                </c:pt>
                <c:pt idx="7">
                  <c:v>28006.94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7D1-49E5-AD0F-D957910D81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Sheet1!$D$2:$D$9</c:f>
              <c:numCache>
                <c:formatCode>#,##0.00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31.248999999999999</c:v>
                </c:pt>
                <c:pt idx="5">
                  <c:v>265.62599999999998</c:v>
                </c:pt>
                <c:pt idx="6">
                  <c:v>3359.4580000000001</c:v>
                </c:pt>
                <c:pt idx="7">
                  <c:v>50239.474999999999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7D1-49E5-AD0F-D957910D81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Sheet1!$E$2:$E$9</c:f>
              <c:numCache>
                <c:formatCode>#,##0.00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124.961</c:v>
                </c:pt>
                <c:pt idx="4">
                  <c:v>18483.172999999999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7D1-49E5-AD0F-D957910D811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Sheet1!$F$2:$F$9</c:f>
              <c:numCache>
                <c:formatCode>#,##0.00</c:formatCode>
                <c:ptCount val="8"/>
                <c:pt idx="0">
                  <c:v>15.712</c:v>
                </c:pt>
                <c:pt idx="1">
                  <c:v>15.627000000000001</c:v>
                </c:pt>
                <c:pt idx="2">
                  <c:v>31.195</c:v>
                </c:pt>
                <c:pt idx="3">
                  <c:v>15.574999999999999</c:v>
                </c:pt>
                <c:pt idx="4">
                  <c:v>31.245000000000001</c:v>
                </c:pt>
                <c:pt idx="5">
                  <c:v>46.877000000000002</c:v>
                </c:pt>
                <c:pt idx="6">
                  <c:v>207.488</c:v>
                </c:pt>
                <c:pt idx="7">
                  <c:v>1423.712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7D1-49E5-AD0F-D957910D811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Intro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</c:strCache>
            </c:strRef>
          </c:cat>
          <c:val>
            <c:numRef>
              <c:f>Sheet1!$G$2:$G$9</c:f>
              <c:numCache>
                <c:formatCode>#,##0.00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10.311</c:v>
                </c:pt>
                <c:pt idx="5">
                  <c:v>131.779</c:v>
                </c:pt>
                <c:pt idx="6">
                  <c:v>1507.123</c:v>
                </c:pt>
                <c:pt idx="7">
                  <c:v>15917.362999999999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37D1-49E5-AD0F-D957910D8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064896"/>
        <c:axId val="148070784"/>
      </c:lineChart>
      <c:catAx>
        <c:axId val="14806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70784"/>
        <c:crosses val="autoZero"/>
        <c:auto val="1"/>
        <c:lblAlgn val="ctr"/>
        <c:lblOffset val="100"/>
        <c:noMultiLvlLbl val="0"/>
      </c:catAx>
      <c:valAx>
        <c:axId val="14807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6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10^8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elemente</a:t>
            </a:r>
            <a:endParaRPr lang="vi-V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Radix10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2921.886</c:v>
                </c:pt>
                <c:pt idx="1">
                  <c:v>3859.4740000000002</c:v>
                </c:pt>
                <c:pt idx="2">
                  <c:v>4796.9690000000001</c:v>
                </c:pt>
                <c:pt idx="3">
                  <c:v>5755.174</c:v>
                </c:pt>
                <c:pt idx="4">
                  <c:v>6859.3119999999999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E64-4AC8-9948-FEA6F03266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23417.814999999999</c:v>
                </c:pt>
                <c:pt idx="1">
                  <c:v>24484.370999999999</c:v>
                </c:pt>
                <c:pt idx="2">
                  <c:v>25734.391</c:v>
                </c:pt>
                <c:pt idx="3">
                  <c:v>26888.023000000001</c:v>
                </c:pt>
                <c:pt idx="4">
                  <c:v>28006.94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E64-4AC8-9948-FEA6F03266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22592.937999999998</c:v>
                </c:pt>
                <c:pt idx="1">
                  <c:v>33617.201999999997</c:v>
                </c:pt>
                <c:pt idx="2">
                  <c:v>41929.839</c:v>
                </c:pt>
                <c:pt idx="3">
                  <c:v>46022.487999999998</c:v>
                </c:pt>
                <c:pt idx="4">
                  <c:v>50239.474999999999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E64-4AC8-9948-FEA6F03266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326.46300000000002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E64-4AC8-9948-FEA6F03266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328.06900000000002</c:v>
                </c:pt>
                <c:pt idx="1">
                  <c:v>343.35</c:v>
                </c:pt>
                <c:pt idx="2">
                  <c:v>359.37799999999999</c:v>
                </c:pt>
                <c:pt idx="3">
                  <c:v>624.99900000000002</c:v>
                </c:pt>
                <c:pt idx="4">
                  <c:v>1423.712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E64-4AC8-9948-FEA6F03266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Intro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13502.455</c:v>
                </c:pt>
                <c:pt idx="1">
                  <c:v>14182.116</c:v>
                </c:pt>
                <c:pt idx="2">
                  <c:v>14438.24</c:v>
                </c:pt>
                <c:pt idx="3">
                  <c:v>14830.423000000001</c:v>
                </c:pt>
                <c:pt idx="4">
                  <c:v>15917.362999999999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0E64-4AC8-9948-FEA6F0326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119936"/>
        <c:axId val="148121472"/>
      </c:lineChart>
      <c:catAx>
        <c:axId val="14811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21472"/>
        <c:crosses val="autoZero"/>
        <c:auto val="1"/>
        <c:lblAlgn val="ctr"/>
        <c:lblOffset val="100"/>
        <c:noMultiLvlLbl val="0"/>
      </c:catAx>
      <c:valAx>
        <c:axId val="14812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1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0.00625</cdr:x>
      <cdr:y>0.01156</cdr:y>
    </cdr:from>
    <cdr:to>
      <cdr:x>0.135</cdr:x>
      <cdr:y>0.05844</cdr:y>
    </cdr:to>
    <cdr:sp macro="" textlink="">
      <cdr:nvSpPr>
        <cdr:cNvPr id="3" name="CasetăText 1"/>
        <cdr:cNvSpPr txBox="1"/>
      </cdr:nvSpPr>
      <cdr:spPr>
        <a:xfrm xmlns:a="http://schemas.openxmlformats.org/drawingml/2006/main">
          <a:off x="50800" y="62654"/>
          <a:ext cx="104648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err="1" smtClean="0"/>
            <a:t>milisecunde</a:t>
          </a:r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0.005</cdr:x>
      <cdr:y>0.01156</cdr:y>
    </cdr:from>
    <cdr:to>
      <cdr:x>0.13375</cdr:x>
      <cdr:y>0.05844</cdr:y>
    </cdr:to>
    <cdr:sp macro="" textlink="">
      <cdr:nvSpPr>
        <cdr:cNvPr id="2" name="CasetăText 1"/>
        <cdr:cNvSpPr txBox="1"/>
      </cdr:nvSpPr>
      <cdr:spPr>
        <a:xfrm xmlns:a="http://schemas.openxmlformats.org/drawingml/2006/main">
          <a:off x="40640" y="62654"/>
          <a:ext cx="104648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err="1" smtClean="0"/>
            <a:t>milisecunde</a:t>
          </a:r>
          <a:endParaRPr lang="en-US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0.005</cdr:x>
      <cdr:y>0.01531</cdr:y>
    </cdr:from>
    <cdr:to>
      <cdr:x>0.13375</cdr:x>
      <cdr:y>0.06219</cdr:y>
    </cdr:to>
    <cdr:sp macro="" textlink="">
      <cdr:nvSpPr>
        <cdr:cNvPr id="2" name="CasetăText 1"/>
        <cdr:cNvSpPr txBox="1"/>
      </cdr:nvSpPr>
      <cdr:spPr>
        <a:xfrm xmlns:a="http://schemas.openxmlformats.org/drawingml/2006/main">
          <a:off x="40640" y="82974"/>
          <a:ext cx="104648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err="1" smtClean="0"/>
            <a:t>milisecunde</a:t>
          </a:r>
          <a:endParaRPr lang="en-US" sz="11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0.0075</cdr:x>
      <cdr:y>0.00969</cdr:y>
    </cdr:from>
    <cdr:to>
      <cdr:x>0.13625</cdr:x>
      <cdr:y>0.05656</cdr:y>
    </cdr:to>
    <cdr:sp macro="" textlink="">
      <cdr:nvSpPr>
        <cdr:cNvPr id="2" name="CasetăText 1"/>
        <cdr:cNvSpPr txBox="1"/>
      </cdr:nvSpPr>
      <cdr:spPr>
        <a:xfrm xmlns:a="http://schemas.openxmlformats.org/drawingml/2006/main">
          <a:off x="60960" y="52494"/>
          <a:ext cx="104648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err="1" smtClean="0"/>
            <a:t>milisecunde</a:t>
          </a:r>
          <a:endParaRPr lang="en-US" sz="1100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0.0175</cdr:x>
      <cdr:y>0.04344</cdr:y>
    </cdr:from>
    <cdr:to>
      <cdr:x>0.14625</cdr:x>
      <cdr:y>0.09031</cdr:y>
    </cdr:to>
    <cdr:sp macro="" textlink="">
      <cdr:nvSpPr>
        <cdr:cNvPr id="2" name="CasetăText 1"/>
        <cdr:cNvSpPr txBox="1"/>
      </cdr:nvSpPr>
      <cdr:spPr>
        <a:xfrm xmlns:a="http://schemas.openxmlformats.org/drawingml/2006/main">
          <a:off x="142240" y="235374"/>
          <a:ext cx="104648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err="1" smtClean="0"/>
            <a:t>milisecunde</a:t>
          </a:r>
          <a:endParaRPr lang="en-US" sz="1100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0.01625</cdr:x>
      <cdr:y>0.02281</cdr:y>
    </cdr:from>
    <cdr:to>
      <cdr:x>0.145</cdr:x>
      <cdr:y>0.06969</cdr:y>
    </cdr:to>
    <cdr:sp macro="" textlink="">
      <cdr:nvSpPr>
        <cdr:cNvPr id="2" name="CasetăText 1"/>
        <cdr:cNvSpPr txBox="1"/>
      </cdr:nvSpPr>
      <cdr:spPr>
        <a:xfrm xmlns:a="http://schemas.openxmlformats.org/drawingml/2006/main">
          <a:off x="132080" y="123614"/>
          <a:ext cx="104648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err="1" smtClean="0"/>
            <a:t>milisecunde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5F8554-E615-D222-24F8-4328232BC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SORTARI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43467ED-23F8-63C7-7673-9913B3810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6708" y="4413504"/>
            <a:ext cx="6801612" cy="1239894"/>
          </a:xfrm>
        </p:spPr>
        <p:txBody>
          <a:bodyPr/>
          <a:lstStyle/>
          <a:p>
            <a:pPr algn="r"/>
            <a:r>
              <a:rPr lang="en-US" dirty="0" smtClean="0"/>
              <a:t>	-</a:t>
            </a:r>
            <a:r>
              <a:rPr lang="en-US" dirty="0" err="1" smtClean="0"/>
              <a:t>Dogaru</a:t>
            </a:r>
            <a:r>
              <a:rPr lang="en-US" dirty="0" smtClean="0"/>
              <a:t> </a:t>
            </a:r>
            <a:r>
              <a:rPr lang="en-US" dirty="0" err="1" smtClean="0"/>
              <a:t>Mihail</a:t>
            </a:r>
            <a:r>
              <a:rPr lang="en-US" dirty="0" smtClean="0"/>
              <a:t> </a:t>
            </a:r>
            <a:r>
              <a:rPr lang="en-US" dirty="0" err="1" smtClean="0"/>
              <a:t>Danut</a:t>
            </a:r>
            <a:endParaRPr lang="en-US" dirty="0" smtClean="0"/>
          </a:p>
          <a:p>
            <a:pPr algn="r"/>
            <a:r>
              <a:rPr lang="en-US" dirty="0" smtClean="0"/>
              <a:t>-</a:t>
            </a:r>
            <a:r>
              <a:rPr lang="en-US" dirty="0" err="1" smtClean="0"/>
              <a:t>Grupa</a:t>
            </a:r>
            <a:r>
              <a:rPr lang="en-US" dirty="0" smtClean="0"/>
              <a:t> 132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382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EC652AD4-13F1-10E2-35CB-73075AD234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310498"/>
              </p:ext>
            </p:extLst>
          </p:nvPr>
        </p:nvGraphicFramePr>
        <p:xfrm>
          <a:off x="2042160" y="73998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setăText 2"/>
          <p:cNvSpPr txBox="1"/>
          <p:nvPr/>
        </p:nvSpPr>
        <p:spPr>
          <a:xfrm>
            <a:off x="10190480" y="5567679"/>
            <a:ext cx="104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Nr</a:t>
            </a:r>
            <a:r>
              <a:rPr lang="en-US" sz="1100" dirty="0"/>
              <a:t> </a:t>
            </a:r>
            <a:r>
              <a:rPr lang="en-US" sz="1100" dirty="0" err="1"/>
              <a:t>elemente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433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BDCEC3B3-297F-3D7D-3671-3F18AE779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182404"/>
              </p:ext>
            </p:extLst>
          </p:nvPr>
        </p:nvGraphicFramePr>
        <p:xfrm>
          <a:off x="2042160" y="79078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setăText 2"/>
          <p:cNvSpPr txBox="1"/>
          <p:nvPr/>
        </p:nvSpPr>
        <p:spPr>
          <a:xfrm>
            <a:off x="10190480" y="5567679"/>
            <a:ext cx="104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Nr</a:t>
            </a:r>
            <a:r>
              <a:rPr lang="en-US" sz="1100" dirty="0"/>
              <a:t> </a:t>
            </a:r>
            <a:r>
              <a:rPr lang="en-US" sz="1100" dirty="0" err="1"/>
              <a:t>elemente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24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CF27C3D8-FEAC-4808-C6BD-1EFCC597D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4191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setăText 2"/>
          <p:cNvSpPr txBox="1"/>
          <p:nvPr/>
        </p:nvSpPr>
        <p:spPr>
          <a:xfrm>
            <a:off x="10190480" y="5567679"/>
            <a:ext cx="104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Nr</a:t>
            </a:r>
            <a:r>
              <a:rPr lang="en-US" sz="1100" dirty="0"/>
              <a:t> </a:t>
            </a:r>
            <a:r>
              <a:rPr lang="en-US" sz="1100" dirty="0" err="1"/>
              <a:t>elemente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4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33C85E7F-4817-00A9-01DB-622A1AC89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471826"/>
              </p:ext>
            </p:extLst>
          </p:nvPr>
        </p:nvGraphicFramePr>
        <p:xfrm>
          <a:off x="2042160" y="76030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asetăText 1"/>
          <p:cNvSpPr txBox="1"/>
          <p:nvPr/>
        </p:nvSpPr>
        <p:spPr>
          <a:xfrm>
            <a:off x="9926320" y="5530782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Max_val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924560" y="2638044"/>
            <a:ext cx="10525760" cy="310198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BubbleSort</a:t>
            </a:r>
            <a:r>
              <a:rPr lang="en-US" dirty="0" smtClean="0"/>
              <a:t>,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putine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patial</a:t>
            </a:r>
            <a:r>
              <a:rPr lang="en-US" dirty="0" smtClean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aduce</a:t>
            </a:r>
            <a:r>
              <a:rPr lang="en-US" dirty="0" smtClean="0"/>
              <a:t> o </a:t>
            </a:r>
            <a:r>
              <a:rPr lang="en-US" dirty="0" err="1" smtClean="0"/>
              <a:t>performanta</a:t>
            </a:r>
            <a:r>
              <a:rPr lang="en-US" dirty="0" smtClean="0"/>
              <a:t> </a:t>
            </a:r>
            <a:r>
              <a:rPr lang="en-US" dirty="0" err="1" smtClean="0"/>
              <a:t>neasteptat</a:t>
            </a:r>
            <a:r>
              <a:rPr lang="en-US" dirty="0" smtClean="0"/>
              <a:t> de </a:t>
            </a:r>
            <a:r>
              <a:rPr lang="en-US" dirty="0" err="1" smtClean="0"/>
              <a:t>buna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CountSort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rapida</a:t>
            </a:r>
            <a:r>
              <a:rPr lang="en-US" dirty="0" smtClean="0"/>
              <a:t> ,</a:t>
            </a:r>
            <a:r>
              <a:rPr lang="en-US" dirty="0" err="1" smtClean="0"/>
              <a:t>insa</a:t>
            </a:r>
            <a:r>
              <a:rPr lang="en-US" dirty="0" smtClean="0"/>
              <a:t> </a:t>
            </a:r>
            <a:r>
              <a:rPr lang="en-US" dirty="0" err="1" smtClean="0"/>
              <a:t>depinde</a:t>
            </a:r>
            <a:r>
              <a:rPr lang="en-US" dirty="0" smtClean="0"/>
              <a:t> de </a:t>
            </a:r>
            <a:r>
              <a:rPr lang="en-US" dirty="0" err="1" smtClean="0"/>
              <a:t>valoarea</a:t>
            </a:r>
            <a:r>
              <a:rPr lang="en-US" dirty="0" smtClean="0"/>
              <a:t> maxima a </a:t>
            </a:r>
            <a:r>
              <a:rPr lang="en-US" dirty="0" err="1" smtClean="0"/>
              <a:t>elementelor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spatiu</a:t>
            </a:r>
            <a:r>
              <a:rPr lang="en-US" dirty="0" smtClean="0"/>
              <a:t> </a:t>
            </a:r>
            <a:r>
              <a:rPr lang="en-US" dirty="0" err="1" smtClean="0"/>
              <a:t>suplimentar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, </a:t>
            </a:r>
            <a:r>
              <a:rPr lang="en-US" dirty="0" err="1" smtClean="0"/>
              <a:t>insa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produce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recursii</a:t>
            </a:r>
            <a:r>
              <a:rPr lang="en-US" dirty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stiva</a:t>
            </a:r>
            <a:r>
              <a:rPr lang="en-US" dirty="0" smtClean="0"/>
              <a:t> </a:t>
            </a:r>
            <a:r>
              <a:rPr lang="en-US" dirty="0" err="1" smtClean="0"/>
              <a:t>chiar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era </a:t>
            </a:r>
            <a:r>
              <a:rPr lang="en-US" dirty="0" err="1" smtClean="0"/>
              <a:t>necesara</a:t>
            </a:r>
            <a:r>
              <a:rPr lang="en-US" dirty="0" smtClean="0"/>
              <a:t> o </a:t>
            </a:r>
            <a:r>
              <a:rPr lang="en-US" dirty="0" err="1" smtClean="0"/>
              <a:t>singura</a:t>
            </a:r>
            <a:r>
              <a:rPr lang="en-US" dirty="0" smtClean="0"/>
              <a:t> </a:t>
            </a:r>
            <a:r>
              <a:rPr lang="en-US" dirty="0" err="1" smtClean="0"/>
              <a:t>interschimbare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ShellSort</a:t>
            </a:r>
            <a:r>
              <a:rPr lang="en-US" dirty="0" smtClean="0"/>
              <a:t> </a:t>
            </a:r>
            <a:r>
              <a:rPr lang="en-US" dirty="0" err="1" smtClean="0"/>
              <a:t>incepe</a:t>
            </a:r>
            <a:r>
              <a:rPr lang="en-US" dirty="0" smtClean="0"/>
              <a:t> </a:t>
            </a:r>
            <a:r>
              <a:rPr lang="en-US" dirty="0" err="1" smtClean="0"/>
              <a:t>sa-si</a:t>
            </a:r>
            <a:r>
              <a:rPr lang="en-US" dirty="0" smtClean="0"/>
              <a:t> </a:t>
            </a:r>
            <a:r>
              <a:rPr lang="en-US" dirty="0" err="1" smtClean="0"/>
              <a:t>piarda</a:t>
            </a:r>
            <a:r>
              <a:rPr lang="en-US" dirty="0" smtClean="0"/>
              <a:t> din </a:t>
            </a:r>
            <a:r>
              <a:rPr lang="en-US" dirty="0" err="1" smtClean="0"/>
              <a:t>performanta</a:t>
            </a:r>
            <a:r>
              <a:rPr lang="en-US" dirty="0" smtClean="0"/>
              <a:t> cu </a:t>
            </a:r>
            <a:r>
              <a:rPr lang="en-US" dirty="0" err="1" smtClean="0"/>
              <a:t>cresterea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valorilor</a:t>
            </a:r>
            <a:r>
              <a:rPr lang="en-US" dirty="0" smtClean="0"/>
              <a:t> sale</a:t>
            </a:r>
          </a:p>
          <a:p>
            <a:r>
              <a:rPr lang="en-US" dirty="0"/>
              <a:t> </a:t>
            </a:r>
            <a:r>
              <a:rPr lang="en-US" dirty="0" err="1" smtClean="0"/>
              <a:t>RadixSort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eficente</a:t>
            </a:r>
            <a:r>
              <a:rPr lang="en-US" dirty="0" smtClean="0"/>
              <a:t>, </a:t>
            </a:r>
            <a:r>
              <a:rPr lang="en-US" dirty="0" err="1" smtClean="0"/>
              <a:t>performand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/>
              <a:t> </a:t>
            </a:r>
            <a:r>
              <a:rPr lang="en-US" dirty="0" smtClean="0"/>
              <a:t>bine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de </a:t>
            </a:r>
            <a:r>
              <a:rPr lang="en-US" dirty="0" err="1" smtClean="0"/>
              <a:t>numarare</a:t>
            </a:r>
            <a:r>
              <a:rPr lang="en-US" dirty="0" smtClean="0"/>
              <a:t> </a:t>
            </a:r>
            <a:r>
              <a:rPr lang="en-US" dirty="0" err="1" smtClean="0"/>
              <a:t>superioare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12496" y="494284"/>
            <a:ext cx="9229344" cy="2970276"/>
          </a:xfrm>
        </p:spPr>
        <p:txBody>
          <a:bodyPr/>
          <a:lstStyle/>
          <a:p>
            <a:r>
              <a:rPr lang="en-US" u="sng" dirty="0" smtClean="0">
                <a:solidFill>
                  <a:schemeClr val="tx1"/>
                </a:solidFill>
              </a:rPr>
              <a:t>Radix Sort-</a:t>
            </a:r>
            <a:r>
              <a:rPr lang="en-US" u="sng" dirty="0" err="1" smtClean="0">
                <a:solidFill>
                  <a:schemeClr val="tx1"/>
                </a:solidFill>
              </a:rPr>
              <a:t>baza</a:t>
            </a:r>
            <a:r>
              <a:rPr lang="en-US" u="sng" dirty="0" smtClean="0">
                <a:solidFill>
                  <a:schemeClr val="tx1"/>
                </a:solidFill>
              </a:rPr>
              <a:t> 10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Este un </a:t>
            </a:r>
            <a:r>
              <a:rPr lang="en-US" dirty="0" err="1" smtClean="0">
                <a:solidFill>
                  <a:schemeClr val="tx1"/>
                </a:solidFill>
              </a:rPr>
              <a:t>algoritm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sortare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bazat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numarare</a:t>
            </a:r>
            <a:r>
              <a:rPr lang="en-US" dirty="0" smtClean="0">
                <a:solidFill>
                  <a:schemeClr val="tx1"/>
                </a:solidFill>
              </a:rPr>
              <a:t>.  </a:t>
            </a:r>
            <a:r>
              <a:rPr lang="en-US" dirty="0" err="1" smtClean="0">
                <a:solidFill>
                  <a:schemeClr val="tx1"/>
                </a:solidFill>
              </a:rPr>
              <a:t>Acesta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distribuie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valorile</a:t>
            </a:r>
            <a:r>
              <a:rPr lang="en-US" dirty="0" smtClean="0">
                <a:solidFill>
                  <a:schemeClr val="tx1"/>
                </a:solidFill>
              </a:rPr>
              <a:t> in “</a:t>
            </a:r>
            <a:r>
              <a:rPr lang="en-US" dirty="0" err="1" smtClean="0">
                <a:solidFill>
                  <a:schemeClr val="tx1"/>
                </a:solidFill>
              </a:rPr>
              <a:t>galeti</a:t>
            </a:r>
            <a:r>
              <a:rPr lang="en-US" dirty="0" smtClean="0">
                <a:solidFill>
                  <a:schemeClr val="tx1"/>
                </a:solidFill>
              </a:rPr>
              <a:t>” in </a:t>
            </a:r>
            <a:r>
              <a:rPr lang="en-US" dirty="0" err="1" smtClean="0">
                <a:solidFill>
                  <a:schemeClr val="tx1"/>
                </a:solidFill>
              </a:rPr>
              <a:t>functie</a:t>
            </a:r>
            <a:r>
              <a:rPr lang="en-US" dirty="0" smtClean="0">
                <a:solidFill>
                  <a:schemeClr val="tx1"/>
                </a:solidFill>
              </a:rPr>
              <a:t> de ultima </a:t>
            </a:r>
            <a:r>
              <a:rPr lang="en-US" dirty="0" err="1" smtClean="0">
                <a:solidFill>
                  <a:schemeClr val="tx1"/>
                </a:solidFill>
              </a:rPr>
              <a:t>cifra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elemente</a:t>
            </a:r>
            <a:r>
              <a:rPr lang="en-US" dirty="0" smtClean="0">
                <a:solidFill>
                  <a:schemeClr val="tx1"/>
                </a:solidFill>
              </a:rPr>
              <a:t> cu </a:t>
            </a:r>
            <a:r>
              <a:rPr lang="en-US" dirty="0" err="1" smtClean="0">
                <a:solidFill>
                  <a:schemeClr val="tx1"/>
                </a:solidFill>
              </a:rPr>
              <a:t>mai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multe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cifre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procesul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repetat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celelalte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cifre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Worst-case performance:  </a:t>
            </a:r>
            <a:r>
              <a:rPr lang="en-US" i="1" dirty="0" smtClean="0">
                <a:solidFill>
                  <a:schemeClr val="tx1"/>
                </a:solidFill>
              </a:rPr>
              <a:t>O(w*n) </a:t>
            </a:r>
            <a:r>
              <a:rPr lang="en-US" dirty="0" smtClean="0">
                <a:solidFill>
                  <a:schemeClr val="tx1"/>
                </a:solidFill>
              </a:rPr>
              <a:t>, n-</a:t>
            </a:r>
            <a:r>
              <a:rPr lang="en-US" dirty="0" err="1" smtClean="0">
                <a:solidFill>
                  <a:schemeClr val="tx1"/>
                </a:solidFill>
              </a:rPr>
              <a:t>nr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elemente,w-lungimea</a:t>
            </a:r>
            <a:r>
              <a:rPr lang="en-US" dirty="0" smtClean="0">
                <a:solidFill>
                  <a:schemeClr val="tx1"/>
                </a:solidFill>
              </a:rPr>
              <a:t> maxima a </a:t>
            </a:r>
            <a:r>
              <a:rPr lang="en-US" dirty="0" err="1" smtClean="0">
                <a:solidFill>
                  <a:schemeClr val="tx1"/>
                </a:solidFill>
              </a:rPr>
              <a:t>lunui</a:t>
            </a:r>
            <a:r>
              <a:rPr lang="en-US" dirty="0" smtClean="0">
                <a:solidFill>
                  <a:schemeClr val="tx1"/>
                </a:solidFill>
              </a:rPr>
              <a:t> element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Worst-case space complexity: </a:t>
            </a:r>
            <a:r>
              <a:rPr lang="en-US" i="1" dirty="0" smtClean="0">
                <a:solidFill>
                  <a:schemeClr val="tx1"/>
                </a:solidFill>
              </a:rPr>
              <a:t>O(</a:t>
            </a:r>
            <a:r>
              <a:rPr lang="en-US" i="1" dirty="0" err="1" smtClean="0">
                <a:solidFill>
                  <a:schemeClr val="tx1"/>
                </a:solidFill>
              </a:rPr>
              <a:t>w+n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i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u="sng" dirty="0" smtClean="0">
              <a:solidFill>
                <a:schemeClr val="tx1"/>
              </a:solidFill>
            </a:endParaRPr>
          </a:p>
          <a:p>
            <a:endParaRPr lang="en-US" u="sng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 descr="C:\Users\Mihai\Desktop\3C7DDB59DF2D21B287E42A7B908409C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78" y="2949177"/>
            <a:ext cx="6068695" cy="334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524256" y="463804"/>
            <a:ext cx="11149584" cy="3101983"/>
          </a:xfrm>
        </p:spPr>
        <p:txBody>
          <a:bodyPr/>
          <a:lstStyle/>
          <a:p>
            <a:r>
              <a:rPr lang="en-US" u="sng" dirty="0" smtClean="0"/>
              <a:t>Merge Sort (</a:t>
            </a:r>
            <a:r>
              <a:rPr lang="en-US" u="sng" dirty="0" err="1" smtClean="0"/>
              <a:t>sortare</a:t>
            </a:r>
            <a:r>
              <a:rPr lang="en-US" u="sng" dirty="0" smtClean="0"/>
              <a:t> </a:t>
            </a:r>
            <a:r>
              <a:rPr lang="en-US" u="sng" dirty="0" err="1" smtClean="0"/>
              <a:t>prin</a:t>
            </a:r>
            <a:r>
              <a:rPr lang="en-US" u="sng" dirty="0" smtClean="0"/>
              <a:t> </a:t>
            </a:r>
            <a:r>
              <a:rPr lang="en-US" u="sng" dirty="0" err="1" smtClean="0"/>
              <a:t>interclasare</a:t>
            </a:r>
            <a:r>
              <a:rPr lang="en-US" u="sng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Este un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comparare</a:t>
            </a:r>
            <a:r>
              <a:rPr lang="en-US" dirty="0"/>
              <a:t> </a:t>
            </a:r>
            <a:r>
              <a:rPr lang="en-US" dirty="0" err="1" smtClean="0"/>
              <a:t>stabil</a:t>
            </a:r>
            <a:r>
              <a:rPr lang="en-US" dirty="0"/>
              <a:t> </a:t>
            </a:r>
            <a:r>
              <a:rPr lang="en-US" dirty="0" smtClean="0"/>
              <a:t>de tip Divide et </a:t>
            </a:r>
            <a:r>
              <a:rPr lang="en-US" dirty="0" err="1" smtClean="0"/>
              <a:t>Impera</a:t>
            </a:r>
            <a:r>
              <a:rPr lang="en-US" dirty="0" smtClean="0"/>
              <a:t>. 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impartita</a:t>
            </a:r>
            <a:r>
              <a:rPr lang="en-US" dirty="0" smtClean="0"/>
              <a:t> in </a:t>
            </a:r>
            <a:r>
              <a:rPr lang="en-US" i="1" dirty="0" smtClean="0"/>
              <a:t>n </a:t>
            </a:r>
            <a:r>
              <a:rPr lang="en-US" dirty="0" err="1" smtClean="0"/>
              <a:t>subliste</a:t>
            </a:r>
            <a:r>
              <a:rPr lang="en-US" dirty="0"/>
              <a:t> </a:t>
            </a:r>
            <a:r>
              <a:rPr lang="en-US" dirty="0" err="1" smtClean="0"/>
              <a:t>sortate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apoi</a:t>
            </a:r>
            <a:r>
              <a:rPr lang="en-US" dirty="0" smtClean="0"/>
              <a:t> </a:t>
            </a:r>
            <a:r>
              <a:rPr lang="en-US" dirty="0" err="1" smtClean="0"/>
              <a:t>interclasate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Worst-case performance: </a:t>
            </a:r>
            <a:r>
              <a:rPr lang="en-US" i="1" dirty="0" smtClean="0"/>
              <a:t>O(n*log(n)), </a:t>
            </a:r>
            <a:r>
              <a:rPr lang="en-US" dirty="0" smtClean="0"/>
              <a:t> n-</a:t>
            </a:r>
            <a:r>
              <a:rPr lang="en-US" dirty="0" err="1" smtClean="0"/>
              <a:t>nr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Space complexity: </a:t>
            </a:r>
            <a:r>
              <a:rPr lang="en-US" i="1" dirty="0" smtClean="0"/>
              <a:t>O(n)</a:t>
            </a:r>
            <a:endParaRPr lang="en-US" dirty="0"/>
          </a:p>
        </p:txBody>
      </p:sp>
      <p:pic>
        <p:nvPicPr>
          <p:cNvPr id="2050" name="Picture 2" descr="C:\Users\Mihai\Desktop\Merge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330" y="2850514"/>
            <a:ext cx="4951942" cy="297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2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798576" y="534924"/>
            <a:ext cx="10103104" cy="3101983"/>
          </a:xfrm>
        </p:spPr>
        <p:txBody>
          <a:bodyPr/>
          <a:lstStyle/>
          <a:p>
            <a:r>
              <a:rPr lang="en-US" u="sng" dirty="0" smtClean="0"/>
              <a:t>Count Sort (</a:t>
            </a:r>
            <a:r>
              <a:rPr lang="en-US" u="sng" dirty="0" err="1" smtClean="0"/>
              <a:t>sortare</a:t>
            </a:r>
            <a:r>
              <a:rPr lang="en-US" u="sng" dirty="0" smtClean="0"/>
              <a:t> </a:t>
            </a:r>
            <a:r>
              <a:rPr lang="en-US" u="sng" dirty="0" err="1" smtClean="0"/>
              <a:t>prin</a:t>
            </a:r>
            <a:r>
              <a:rPr lang="en-US" u="sng" dirty="0" smtClean="0"/>
              <a:t> </a:t>
            </a:r>
            <a:r>
              <a:rPr lang="en-US" u="sng" dirty="0" err="1" smtClean="0"/>
              <a:t>numarare</a:t>
            </a:r>
            <a:r>
              <a:rPr lang="en-US" u="sng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Este un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key-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vector de </a:t>
            </a:r>
            <a:r>
              <a:rPr lang="en-US" dirty="0" err="1" smtClean="0"/>
              <a:t>frecventa</a:t>
            </a:r>
            <a:r>
              <a:rPr lang="en-US" dirty="0" smtClean="0"/>
              <a:t> in care au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numarate</a:t>
            </a:r>
            <a:r>
              <a:rPr lang="en-US" dirty="0" smtClean="0"/>
              <a:t> </a:t>
            </a:r>
            <a:r>
              <a:rPr lang="en-US" dirty="0" err="1" smtClean="0"/>
              <a:t>elementele</a:t>
            </a:r>
            <a:r>
              <a:rPr lang="en-US" dirty="0" smtClean="0"/>
              <a:t> </a:t>
            </a:r>
            <a:r>
              <a:rPr lang="en-US" dirty="0" err="1" smtClean="0"/>
              <a:t>listei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Worst-case performance: </a:t>
            </a:r>
            <a:r>
              <a:rPr lang="en-US" i="1" dirty="0" smtClean="0"/>
              <a:t>O(</a:t>
            </a:r>
            <a:r>
              <a:rPr lang="en-US" i="1" dirty="0" err="1" smtClean="0"/>
              <a:t>n+k</a:t>
            </a:r>
            <a:r>
              <a:rPr lang="en-US" i="1" dirty="0" smtClean="0"/>
              <a:t>) ,</a:t>
            </a:r>
            <a:r>
              <a:rPr lang="en-US" dirty="0" smtClean="0"/>
              <a:t>n-</a:t>
            </a:r>
            <a:r>
              <a:rPr lang="en-US" dirty="0" err="1" smtClean="0"/>
              <a:t>nr</a:t>
            </a:r>
            <a:r>
              <a:rPr lang="en-US" dirty="0" smtClean="0"/>
              <a:t> de </a:t>
            </a:r>
            <a:r>
              <a:rPr lang="en-US" dirty="0" err="1" smtClean="0"/>
              <a:t>elmente,k-max_value</a:t>
            </a:r>
            <a:r>
              <a:rPr lang="en-US" dirty="0" smtClean="0"/>
              <a:t> a </a:t>
            </a:r>
            <a:r>
              <a:rPr lang="en-US" dirty="0" err="1" smtClean="0"/>
              <a:t>listei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Worst-case space </a:t>
            </a:r>
            <a:r>
              <a:rPr lang="en-US" dirty="0" err="1" smtClean="0"/>
              <a:t>complexity:</a:t>
            </a:r>
            <a:r>
              <a:rPr lang="en-US" i="1" dirty="0" err="1" smtClean="0"/>
              <a:t>O</a:t>
            </a:r>
            <a:r>
              <a:rPr lang="en-US" i="1" dirty="0" smtClean="0"/>
              <a:t>(</a:t>
            </a:r>
            <a:r>
              <a:rPr lang="en-US" i="1" dirty="0" err="1" smtClean="0"/>
              <a:t>k+n</a:t>
            </a:r>
            <a:r>
              <a:rPr lang="en-US" i="1" dirty="0" smtClean="0"/>
              <a:t>)</a:t>
            </a:r>
            <a:endParaRPr lang="en-US" dirty="0" smtClean="0"/>
          </a:p>
        </p:txBody>
      </p:sp>
      <p:pic>
        <p:nvPicPr>
          <p:cNvPr id="4098" name="Picture 2" descr="C:\Users\Mihai\Desktop\counting-sor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78" y="3058160"/>
            <a:ext cx="6096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4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636016" y="606044"/>
            <a:ext cx="10946384" cy="3101983"/>
          </a:xfrm>
        </p:spPr>
        <p:txBody>
          <a:bodyPr/>
          <a:lstStyle/>
          <a:p>
            <a:r>
              <a:rPr lang="en-US" u="sng" dirty="0" smtClean="0"/>
              <a:t>Bubble Sort (</a:t>
            </a:r>
            <a:r>
              <a:rPr lang="en-US" u="sng" dirty="0" err="1" smtClean="0"/>
              <a:t>sortare</a:t>
            </a:r>
            <a:r>
              <a:rPr lang="en-US" u="sng" dirty="0" smtClean="0"/>
              <a:t> </a:t>
            </a:r>
            <a:r>
              <a:rPr lang="en-US" u="sng" dirty="0" err="1" smtClean="0"/>
              <a:t>prin</a:t>
            </a:r>
            <a:r>
              <a:rPr lang="en-US" u="sng" dirty="0" smtClean="0"/>
              <a:t> </a:t>
            </a:r>
            <a:r>
              <a:rPr lang="en-US" u="sng" dirty="0" err="1" smtClean="0"/>
              <a:t>comparare</a:t>
            </a:r>
            <a:r>
              <a:rPr lang="en-US" u="sng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Este un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comparare</a:t>
            </a:r>
            <a:r>
              <a:rPr lang="en-US" dirty="0" smtClean="0"/>
              <a:t> care </a:t>
            </a:r>
            <a:r>
              <a:rPr lang="en-US" dirty="0" err="1" smtClean="0"/>
              <a:t>interschimba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cate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pana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nicio</a:t>
            </a:r>
            <a:r>
              <a:rPr lang="en-US" dirty="0" smtClean="0"/>
              <a:t> </a:t>
            </a:r>
            <a:r>
              <a:rPr lang="en-US" dirty="0" err="1" smtClean="0"/>
              <a:t>interschimbare</a:t>
            </a:r>
            <a:r>
              <a:rPr lang="en-US" dirty="0" smtClean="0"/>
              <a:t> nu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realizata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iterare</a:t>
            </a:r>
            <a:r>
              <a:rPr lang="en-US" dirty="0" smtClean="0"/>
              <a:t> a </a:t>
            </a:r>
            <a:r>
              <a:rPr lang="en-US" dirty="0" err="1" smtClean="0"/>
              <a:t>listei</a:t>
            </a:r>
            <a:r>
              <a:rPr lang="en-US" u="sng" dirty="0" smtClean="0"/>
              <a:t>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 smtClean="0"/>
              <a:t>Worst-case</a:t>
            </a:r>
            <a:r>
              <a:rPr lang="en-US" u="sng" dirty="0" smtClean="0"/>
              <a:t> </a:t>
            </a:r>
            <a:r>
              <a:rPr lang="en-US" dirty="0" smtClean="0"/>
              <a:t>performance</a:t>
            </a:r>
            <a:r>
              <a:rPr lang="en-US" smtClean="0"/>
              <a:t>:</a:t>
            </a:r>
            <a:r>
              <a:rPr lang="en-US" i="1" smtClean="0"/>
              <a:t> </a:t>
            </a:r>
            <a:r>
              <a:rPr lang="en-US" i="1" smtClean="0"/>
              <a:t>O(n</a:t>
            </a:r>
            <a:r>
              <a:rPr lang="en-US" i="1" baseline="30000" smtClean="0"/>
              <a:t>2</a:t>
            </a:r>
            <a:r>
              <a:rPr lang="en-US" i="1" smtClean="0"/>
              <a:t>), </a:t>
            </a:r>
            <a:r>
              <a:rPr lang="en-US" i="1" dirty="0" smtClean="0"/>
              <a:t>n-</a:t>
            </a:r>
            <a:r>
              <a:rPr lang="en-US" i="1" dirty="0" err="1" smtClean="0"/>
              <a:t>nr</a:t>
            </a:r>
            <a:r>
              <a:rPr lang="en-US" i="1" dirty="0" smtClean="0"/>
              <a:t> de </a:t>
            </a:r>
            <a:r>
              <a:rPr lang="en-US" i="1" dirty="0" err="1" smtClean="0"/>
              <a:t>elemente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Space</a:t>
            </a:r>
            <a:r>
              <a:rPr lang="en-US" i="1" u="sng" dirty="0" smtClean="0"/>
              <a:t> </a:t>
            </a:r>
            <a:r>
              <a:rPr lang="en-US" dirty="0" smtClean="0"/>
              <a:t>complexity:  </a:t>
            </a:r>
            <a:r>
              <a:rPr lang="en-US" i="1" dirty="0" smtClean="0"/>
              <a:t>O(1)</a:t>
            </a:r>
            <a:endParaRPr lang="en-US" dirty="0"/>
          </a:p>
        </p:txBody>
      </p:sp>
      <p:pic>
        <p:nvPicPr>
          <p:cNvPr id="3074" name="Picture 2" descr="C:\Users\Mihai\Desktop\ExaltedInconsequentialDwarfrabbit-size_restricte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2762471"/>
            <a:ext cx="5408930" cy="305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3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25856" y="707644"/>
            <a:ext cx="10793984" cy="3101983"/>
          </a:xfrm>
        </p:spPr>
        <p:txBody>
          <a:bodyPr/>
          <a:lstStyle/>
          <a:p>
            <a:r>
              <a:rPr lang="en-US" u="sng" dirty="0" smtClean="0"/>
              <a:t>Shell Sort</a:t>
            </a:r>
          </a:p>
          <a:p>
            <a:pPr marL="0" indent="0">
              <a:buNone/>
            </a:pPr>
            <a:r>
              <a:rPr lang="en-US" dirty="0" smtClean="0"/>
              <a:t>Este un </a:t>
            </a:r>
            <a:r>
              <a:rPr lang="en-US" dirty="0" err="1" smtClean="0"/>
              <a:t>algoritm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/>
              <a:t> </a:t>
            </a:r>
            <a:r>
              <a:rPr lang="en-US" dirty="0" err="1" smtClean="0"/>
              <a:t>comparare</a:t>
            </a:r>
            <a:r>
              <a:rPr lang="en-US" dirty="0" smtClean="0"/>
              <a:t> care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vazut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ca o </a:t>
            </a:r>
            <a:r>
              <a:rPr lang="en-US" dirty="0" err="1" smtClean="0"/>
              <a:t>extensie</a:t>
            </a:r>
            <a:r>
              <a:rPr lang="en-US" dirty="0" smtClean="0"/>
              <a:t> a </a:t>
            </a:r>
            <a:r>
              <a:rPr lang="en-US" dirty="0" err="1" smtClean="0"/>
              <a:t>algoritmului</a:t>
            </a:r>
            <a:r>
              <a:rPr lang="en-US" dirty="0" smtClean="0"/>
              <a:t> Bubble Sort, </a:t>
            </a:r>
            <a:r>
              <a:rPr lang="en-US" dirty="0" err="1" smtClean="0"/>
              <a:t>dar</a:t>
            </a:r>
            <a:r>
              <a:rPr lang="en-US" dirty="0" smtClean="0"/>
              <a:t> nu “gap-</a:t>
            </a:r>
            <a:r>
              <a:rPr lang="en-US" dirty="0" err="1" smtClean="0"/>
              <a:t>ul</a:t>
            </a:r>
            <a:r>
              <a:rPr lang="en-US" dirty="0" smtClean="0"/>
              <a:t>”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,</a:t>
            </a:r>
            <a:r>
              <a:rPr lang="en-US" dirty="0" err="1" smtClean="0"/>
              <a:t>permitand</a:t>
            </a:r>
            <a:r>
              <a:rPr lang="en-US" dirty="0" smtClean="0"/>
              <a:t> </a:t>
            </a:r>
            <a:r>
              <a:rPr lang="en-US" dirty="0" err="1" smtClean="0"/>
              <a:t>elementelor</a:t>
            </a:r>
            <a:r>
              <a:rPr lang="en-US" dirty="0" smtClean="0"/>
              <a:t> </a:t>
            </a:r>
            <a:r>
              <a:rPr lang="en-US" dirty="0" err="1" smtClean="0"/>
              <a:t>departe</a:t>
            </a:r>
            <a:r>
              <a:rPr lang="en-US" dirty="0" smtClean="0"/>
              <a:t> de </a:t>
            </a:r>
            <a:r>
              <a:rPr lang="en-US" dirty="0" err="1" smtClean="0"/>
              <a:t>pozitia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post-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parcurga</a:t>
            </a:r>
            <a:r>
              <a:rPr lang="en-US" dirty="0" smtClean="0"/>
              <a:t> o </a:t>
            </a:r>
            <a:r>
              <a:rPr lang="en-US" dirty="0" err="1" smtClean="0"/>
              <a:t>distanta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mare, gap-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micsorandu</a:t>
            </a:r>
            <a:r>
              <a:rPr lang="en-US" dirty="0" smtClean="0"/>
              <a:t>-se cu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iterare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Worst-case performance: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),n-</a:t>
            </a:r>
            <a:r>
              <a:rPr lang="en-US" i="1" dirty="0" err="1" smtClean="0"/>
              <a:t>nr</a:t>
            </a:r>
            <a:r>
              <a:rPr lang="en-US" i="1" dirty="0" smtClean="0"/>
              <a:t> de </a:t>
            </a:r>
            <a:r>
              <a:rPr lang="en-US" i="1" dirty="0" err="1" smtClean="0"/>
              <a:t>elemente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Best-case </a:t>
            </a:r>
            <a:r>
              <a:rPr lang="en-US" dirty="0" err="1" smtClean="0"/>
              <a:t>performance:</a:t>
            </a:r>
            <a:r>
              <a:rPr lang="en-US" i="1" dirty="0" err="1" smtClean="0"/>
              <a:t>O</a:t>
            </a:r>
            <a:r>
              <a:rPr lang="en-US" i="1" dirty="0" smtClean="0"/>
              <a:t>(n*log</a:t>
            </a:r>
            <a:r>
              <a:rPr lang="en-US" i="1" baseline="30000" dirty="0" smtClean="0"/>
              <a:t>2</a:t>
            </a:r>
            <a:r>
              <a:rPr lang="en-US" i="1" dirty="0" smtClean="0"/>
              <a:t>n)</a:t>
            </a:r>
            <a:r>
              <a:rPr lang="en-US" dirty="0" smtClean="0"/>
              <a:t>-&gt;</a:t>
            </a:r>
            <a:r>
              <a:rPr lang="en-US" dirty="0" err="1" smtClean="0"/>
              <a:t>depinzand</a:t>
            </a:r>
            <a:r>
              <a:rPr lang="en-US" dirty="0" smtClean="0"/>
              <a:t> de gap-</a:t>
            </a:r>
            <a:r>
              <a:rPr lang="en-US" dirty="0" err="1" smtClean="0"/>
              <a:t>ul</a:t>
            </a:r>
            <a:r>
              <a:rPr lang="en-US" dirty="0" smtClean="0"/>
              <a:t> ales</a:t>
            </a:r>
          </a:p>
          <a:p>
            <a:pPr marL="0" indent="0">
              <a:buNone/>
            </a:pPr>
            <a:r>
              <a:rPr lang="en-US" dirty="0" smtClean="0"/>
              <a:t>Worst-case space </a:t>
            </a:r>
            <a:r>
              <a:rPr lang="en-US" dirty="0" err="1" smtClean="0"/>
              <a:t>complexity:</a:t>
            </a:r>
            <a:r>
              <a:rPr lang="en-US" i="1" dirty="0" err="1" smtClean="0"/>
              <a:t>O</a:t>
            </a:r>
            <a:r>
              <a:rPr lang="en-US" i="1" dirty="0" smtClean="0"/>
              <a:t>(1)</a:t>
            </a:r>
            <a:endParaRPr lang="en-US" dirty="0" smtClean="0"/>
          </a:p>
        </p:txBody>
      </p:sp>
      <p:pic>
        <p:nvPicPr>
          <p:cNvPr id="5122" name="Picture 2" descr="C:\Users\Mihai\Desktop\2021070713340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44025"/>
            <a:ext cx="5020628" cy="346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6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25856" y="636524"/>
            <a:ext cx="10418064" cy="3101983"/>
          </a:xfrm>
        </p:spPr>
        <p:txBody>
          <a:bodyPr/>
          <a:lstStyle/>
          <a:p>
            <a:r>
              <a:rPr lang="en-US" u="sng" dirty="0" smtClean="0"/>
              <a:t>Intro Sort</a:t>
            </a:r>
          </a:p>
          <a:p>
            <a:pPr marL="0" indent="0">
              <a:buNone/>
            </a:pPr>
            <a:r>
              <a:rPr lang="en-US" dirty="0" smtClean="0"/>
              <a:t>Este un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hibrid</a:t>
            </a:r>
            <a:r>
              <a:rPr lang="en-US" dirty="0" smtClean="0"/>
              <a:t> de </a:t>
            </a:r>
            <a:r>
              <a:rPr lang="en-US" dirty="0" err="1" smtClean="0"/>
              <a:t>sortare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incepe</a:t>
            </a:r>
            <a:r>
              <a:rPr lang="en-US" dirty="0" smtClean="0"/>
              <a:t> cu un </a:t>
            </a:r>
            <a:r>
              <a:rPr lang="en-US" dirty="0" err="1" smtClean="0"/>
              <a:t>QuickSort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foloseste</a:t>
            </a:r>
            <a:r>
              <a:rPr lang="en-US" dirty="0" smtClean="0"/>
              <a:t> </a:t>
            </a:r>
            <a:r>
              <a:rPr lang="en-US" dirty="0" err="1" smtClean="0"/>
              <a:t>HeapSort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atinge</a:t>
            </a:r>
            <a:r>
              <a:rPr lang="en-US" dirty="0" smtClean="0"/>
              <a:t> un </a:t>
            </a:r>
            <a:r>
              <a:rPr lang="en-US" dirty="0" err="1" smtClean="0"/>
              <a:t>anumit</a:t>
            </a:r>
            <a:r>
              <a:rPr lang="en-US" dirty="0" smtClean="0"/>
              <a:t> </a:t>
            </a:r>
            <a:r>
              <a:rPr lang="en-US" dirty="0" err="1" smtClean="0"/>
              <a:t>numar</a:t>
            </a:r>
            <a:r>
              <a:rPr lang="en-US" dirty="0" smtClean="0"/>
              <a:t> de </a:t>
            </a:r>
            <a:r>
              <a:rPr lang="en-US" dirty="0" err="1" smtClean="0"/>
              <a:t>recursii</a:t>
            </a:r>
            <a:r>
              <a:rPr lang="en-US" dirty="0" smtClean="0"/>
              <a:t> . Este. de </a:t>
            </a:r>
            <a:r>
              <a:rPr lang="en-US" dirty="0" err="1" smtClean="0"/>
              <a:t>asemenea</a:t>
            </a:r>
            <a:r>
              <a:rPr lang="en-US" dirty="0" smtClean="0"/>
              <a:t>, </a:t>
            </a:r>
            <a:r>
              <a:rPr lang="en-US" dirty="0" err="1" smtClean="0"/>
              <a:t>sortarea</a:t>
            </a:r>
            <a:r>
              <a:rPr lang="en-US" dirty="0" smtClean="0"/>
              <a:t> </a:t>
            </a:r>
            <a:r>
              <a:rPr lang="en-US" dirty="0" err="1" smtClean="0"/>
              <a:t>nativa</a:t>
            </a:r>
            <a:r>
              <a:rPr lang="en-US" dirty="0" smtClean="0"/>
              <a:t> a </a:t>
            </a:r>
            <a:r>
              <a:rPr lang="en-US" dirty="0" err="1" smtClean="0"/>
              <a:t>limbajului</a:t>
            </a:r>
            <a:r>
              <a:rPr lang="en-US" dirty="0" smtClean="0"/>
              <a:t> C++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Worst-case performance: </a:t>
            </a:r>
            <a:r>
              <a:rPr lang="en-US" i="1" dirty="0" smtClean="0"/>
              <a:t>O(n *log(n)),</a:t>
            </a:r>
            <a:r>
              <a:rPr lang="en-US" dirty="0" smtClean="0"/>
              <a:t>n-</a:t>
            </a:r>
            <a:r>
              <a:rPr lang="en-US" dirty="0" err="1" smtClean="0"/>
              <a:t>nr</a:t>
            </a:r>
            <a:r>
              <a:rPr lang="en-US" dirty="0" smtClean="0"/>
              <a:t> de </a:t>
            </a:r>
            <a:r>
              <a:rPr lang="en-US" dirty="0" err="1" smtClean="0"/>
              <a:t>elemente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Worst-case space complexity: </a:t>
            </a:r>
            <a:r>
              <a:rPr lang="en-US" i="1" dirty="0" smtClean="0"/>
              <a:t>O(log(n))</a:t>
            </a:r>
          </a:p>
        </p:txBody>
      </p:sp>
      <p:pic>
        <p:nvPicPr>
          <p:cNvPr id="6146" name="Picture 2" descr="C:\Users\Mihai\Desktop\vp91P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017" y="3251200"/>
            <a:ext cx="5265703" cy="296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9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763C8946-125E-5E01-7BB6-2FFDAFC8AC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8333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setăText 4"/>
          <p:cNvSpPr txBox="1"/>
          <p:nvPr/>
        </p:nvSpPr>
        <p:spPr>
          <a:xfrm>
            <a:off x="10190480" y="5567679"/>
            <a:ext cx="104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Nr</a:t>
            </a:r>
            <a:r>
              <a:rPr lang="en-US" sz="1100" dirty="0"/>
              <a:t> </a:t>
            </a:r>
            <a:r>
              <a:rPr lang="en-US" sz="1100" dirty="0" err="1"/>
              <a:t>elemente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458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C34AF466-1A51-ADDF-27FB-0A6DB7E01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310095"/>
              </p:ext>
            </p:extLst>
          </p:nvPr>
        </p:nvGraphicFramePr>
        <p:xfrm>
          <a:off x="2062480" y="67902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setăText 2"/>
          <p:cNvSpPr txBox="1"/>
          <p:nvPr/>
        </p:nvSpPr>
        <p:spPr>
          <a:xfrm>
            <a:off x="10190480" y="5567679"/>
            <a:ext cx="1046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Nr</a:t>
            </a:r>
            <a:r>
              <a:rPr lang="en-US" sz="1100" dirty="0"/>
              <a:t> </a:t>
            </a:r>
            <a:r>
              <a:rPr lang="en-US" sz="1100" dirty="0" err="1"/>
              <a:t>elemente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13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216</TotalTime>
  <Words>437</Words>
  <Application>Microsoft Office PowerPoint</Application>
  <PresentationFormat>Particularizare</PresentationFormat>
  <Paragraphs>59</Paragraphs>
  <Slides>14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5" baseType="lpstr">
      <vt:lpstr>Parcel</vt:lpstr>
      <vt:lpstr>SORTARI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Concluzii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Claudia Dogaru</dc:creator>
  <cp:lastModifiedBy>Mihai</cp:lastModifiedBy>
  <cp:revision>10</cp:revision>
  <dcterms:created xsi:type="dcterms:W3CDTF">2023-03-19T15:39:26Z</dcterms:created>
  <dcterms:modified xsi:type="dcterms:W3CDTF">2023-03-23T10:57:14Z</dcterms:modified>
</cp:coreProperties>
</file>