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62" r:id="rId4"/>
    <p:sldId id="267" r:id="rId5"/>
    <p:sldId id="258" r:id="rId6"/>
    <p:sldId id="259" r:id="rId7"/>
    <p:sldId id="263" r:id="rId8"/>
    <p:sldId id="264" r:id="rId9"/>
    <p:sldId id="265" r:id="rId10"/>
    <p:sldId id="266" r:id="rId11"/>
    <p:sldId id="268" r:id="rId12"/>
    <p:sldId id="269"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sorterViewPr>
    <p:cViewPr>
      <p:scale>
        <a:sx n="100" d="100"/>
        <a:sy n="100" d="100"/>
      </p:scale>
      <p:origin x="0" y="-23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28T13:20:57.882" idx="1">
    <p:pos x="1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CED403-4C0C-4DF8-B1EE-E14C6A64400C}" type="datetimeFigureOut">
              <a:rPr lang="en-US" smtClean="0"/>
              <a:t>2/26/2023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B5E9DEE-437D-46A9-97E1-20BACE328CDF}" type="slidenum">
              <a:rPr lang="en-US" smtClean="0"/>
              <a:t>‹#›</a:t>
            </a:fld>
            <a:endParaRPr lang="en-US"/>
          </a:p>
        </p:txBody>
      </p:sp>
    </p:spTree>
    <p:extLst>
      <p:ext uri="{BB962C8B-B14F-4D97-AF65-F5344CB8AC3E}">
        <p14:creationId xmlns:p14="http://schemas.microsoft.com/office/powerpoint/2010/main" val="3512029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CED403-4C0C-4DF8-B1EE-E14C6A64400C}"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E9DEE-437D-46A9-97E1-20BACE328CDF}" type="slidenum">
              <a:rPr lang="en-US" smtClean="0"/>
              <a:t>‹#›</a:t>
            </a:fld>
            <a:endParaRPr lang="en-US"/>
          </a:p>
        </p:txBody>
      </p:sp>
    </p:spTree>
    <p:extLst>
      <p:ext uri="{BB962C8B-B14F-4D97-AF65-F5344CB8AC3E}">
        <p14:creationId xmlns:p14="http://schemas.microsoft.com/office/powerpoint/2010/main" val="323490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CED403-4C0C-4DF8-B1EE-E14C6A64400C}"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E9DEE-437D-46A9-97E1-20BACE328CDF}" type="slidenum">
              <a:rPr lang="en-US" smtClean="0"/>
              <a:t>‹#›</a:t>
            </a:fld>
            <a:endParaRPr lang="en-US"/>
          </a:p>
        </p:txBody>
      </p:sp>
    </p:spTree>
    <p:extLst>
      <p:ext uri="{BB962C8B-B14F-4D97-AF65-F5344CB8AC3E}">
        <p14:creationId xmlns:p14="http://schemas.microsoft.com/office/powerpoint/2010/main" val="2381858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CED403-4C0C-4DF8-B1EE-E14C6A64400C}"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E9DEE-437D-46A9-97E1-20BACE328CDF}" type="slidenum">
              <a:rPr lang="en-US" smtClean="0"/>
              <a:t>‹#›</a:t>
            </a:fld>
            <a:endParaRPr lang="en-US"/>
          </a:p>
        </p:txBody>
      </p:sp>
    </p:spTree>
    <p:extLst>
      <p:ext uri="{BB962C8B-B14F-4D97-AF65-F5344CB8AC3E}">
        <p14:creationId xmlns:p14="http://schemas.microsoft.com/office/powerpoint/2010/main" val="3043450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CED403-4C0C-4DF8-B1EE-E14C6A64400C}"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E9DEE-437D-46A9-97E1-20BACE328CDF}" type="slidenum">
              <a:rPr lang="en-US" smtClean="0"/>
              <a:t>‹#›</a:t>
            </a:fld>
            <a:endParaRPr lang="en-US"/>
          </a:p>
        </p:txBody>
      </p:sp>
    </p:spTree>
    <p:extLst>
      <p:ext uri="{BB962C8B-B14F-4D97-AF65-F5344CB8AC3E}">
        <p14:creationId xmlns:p14="http://schemas.microsoft.com/office/powerpoint/2010/main" val="1742403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CED403-4C0C-4DF8-B1EE-E14C6A64400C}"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E9DEE-437D-46A9-97E1-20BACE328CDF}" type="slidenum">
              <a:rPr lang="en-US" smtClean="0"/>
              <a:t>‹#›</a:t>
            </a:fld>
            <a:endParaRPr lang="en-US"/>
          </a:p>
        </p:txBody>
      </p:sp>
    </p:spTree>
    <p:extLst>
      <p:ext uri="{BB962C8B-B14F-4D97-AF65-F5344CB8AC3E}">
        <p14:creationId xmlns:p14="http://schemas.microsoft.com/office/powerpoint/2010/main" val="229157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CED403-4C0C-4DF8-B1EE-E14C6A64400C}"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E9DEE-437D-46A9-97E1-20BACE328CDF}" type="slidenum">
              <a:rPr lang="en-US" smtClean="0"/>
              <a:t>‹#›</a:t>
            </a:fld>
            <a:endParaRPr lang="en-US"/>
          </a:p>
        </p:txBody>
      </p:sp>
    </p:spTree>
    <p:extLst>
      <p:ext uri="{BB962C8B-B14F-4D97-AF65-F5344CB8AC3E}">
        <p14:creationId xmlns:p14="http://schemas.microsoft.com/office/powerpoint/2010/main" val="3625145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CED403-4C0C-4DF8-B1EE-E14C6A64400C}"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E9DEE-437D-46A9-97E1-20BACE328CDF}" type="slidenum">
              <a:rPr lang="en-US" smtClean="0"/>
              <a:t>‹#›</a:t>
            </a:fld>
            <a:endParaRPr lang="en-US"/>
          </a:p>
        </p:txBody>
      </p:sp>
    </p:spTree>
    <p:extLst>
      <p:ext uri="{BB962C8B-B14F-4D97-AF65-F5344CB8AC3E}">
        <p14:creationId xmlns:p14="http://schemas.microsoft.com/office/powerpoint/2010/main" val="28621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CED403-4C0C-4DF8-B1EE-E14C6A64400C}"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E9DEE-437D-46A9-97E1-20BACE328CDF}" type="slidenum">
              <a:rPr lang="en-US" smtClean="0"/>
              <a:t>‹#›</a:t>
            </a:fld>
            <a:endParaRPr lang="en-US"/>
          </a:p>
        </p:txBody>
      </p:sp>
    </p:spTree>
    <p:extLst>
      <p:ext uri="{BB962C8B-B14F-4D97-AF65-F5344CB8AC3E}">
        <p14:creationId xmlns:p14="http://schemas.microsoft.com/office/powerpoint/2010/main" val="1859372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CED403-4C0C-4DF8-B1EE-E14C6A64400C}"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B5E9DEE-437D-46A9-97E1-20BACE328CDF}" type="slidenum">
              <a:rPr lang="en-US" smtClean="0"/>
              <a:t>‹#›</a:t>
            </a:fld>
            <a:endParaRPr lang="en-US"/>
          </a:p>
        </p:txBody>
      </p:sp>
    </p:spTree>
    <p:extLst>
      <p:ext uri="{BB962C8B-B14F-4D97-AF65-F5344CB8AC3E}">
        <p14:creationId xmlns:p14="http://schemas.microsoft.com/office/powerpoint/2010/main" val="3866598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CED403-4C0C-4DF8-B1EE-E14C6A64400C}"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E9DEE-437D-46A9-97E1-20BACE328CDF}" type="slidenum">
              <a:rPr lang="en-US" smtClean="0"/>
              <a:t>‹#›</a:t>
            </a:fld>
            <a:endParaRPr lang="en-US"/>
          </a:p>
        </p:txBody>
      </p:sp>
    </p:spTree>
    <p:extLst>
      <p:ext uri="{BB962C8B-B14F-4D97-AF65-F5344CB8AC3E}">
        <p14:creationId xmlns:p14="http://schemas.microsoft.com/office/powerpoint/2010/main" val="291297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CED403-4C0C-4DF8-B1EE-E14C6A64400C}"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E9DEE-437D-46A9-97E1-20BACE328CDF}" type="slidenum">
              <a:rPr lang="en-US" smtClean="0"/>
              <a:t>‹#›</a:t>
            </a:fld>
            <a:endParaRPr lang="en-US"/>
          </a:p>
        </p:txBody>
      </p:sp>
    </p:spTree>
    <p:extLst>
      <p:ext uri="{BB962C8B-B14F-4D97-AF65-F5344CB8AC3E}">
        <p14:creationId xmlns:p14="http://schemas.microsoft.com/office/powerpoint/2010/main" val="3423522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CED403-4C0C-4DF8-B1EE-E14C6A64400C}" type="datetimeFigureOut">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5E9DEE-437D-46A9-97E1-20BACE328CDF}" type="slidenum">
              <a:rPr lang="en-US" smtClean="0"/>
              <a:t>‹#›</a:t>
            </a:fld>
            <a:endParaRPr lang="en-US"/>
          </a:p>
        </p:txBody>
      </p:sp>
    </p:spTree>
    <p:extLst>
      <p:ext uri="{BB962C8B-B14F-4D97-AF65-F5344CB8AC3E}">
        <p14:creationId xmlns:p14="http://schemas.microsoft.com/office/powerpoint/2010/main" val="198427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CED403-4C0C-4DF8-B1EE-E14C6A64400C}" type="datetimeFigureOut">
              <a:rPr lang="en-US" smtClean="0"/>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5E9DEE-437D-46A9-97E1-20BACE328CDF}" type="slidenum">
              <a:rPr lang="en-US" smtClean="0"/>
              <a:t>‹#›</a:t>
            </a:fld>
            <a:endParaRPr lang="en-US"/>
          </a:p>
        </p:txBody>
      </p:sp>
    </p:spTree>
    <p:extLst>
      <p:ext uri="{BB962C8B-B14F-4D97-AF65-F5344CB8AC3E}">
        <p14:creationId xmlns:p14="http://schemas.microsoft.com/office/powerpoint/2010/main" val="2970538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CED403-4C0C-4DF8-B1EE-E14C6A64400C}" type="datetimeFigureOut">
              <a:rPr lang="en-US" smtClean="0"/>
              <a:t>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5E9DEE-437D-46A9-97E1-20BACE328CDF}" type="slidenum">
              <a:rPr lang="en-US" smtClean="0"/>
              <a:t>‹#›</a:t>
            </a:fld>
            <a:endParaRPr lang="en-US"/>
          </a:p>
        </p:txBody>
      </p:sp>
    </p:spTree>
    <p:extLst>
      <p:ext uri="{BB962C8B-B14F-4D97-AF65-F5344CB8AC3E}">
        <p14:creationId xmlns:p14="http://schemas.microsoft.com/office/powerpoint/2010/main" val="2372623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CED403-4C0C-4DF8-B1EE-E14C6A64400C}"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E9DEE-437D-46A9-97E1-20BACE328CDF}" type="slidenum">
              <a:rPr lang="en-US" smtClean="0"/>
              <a:t>‹#›</a:t>
            </a:fld>
            <a:endParaRPr lang="en-US"/>
          </a:p>
        </p:txBody>
      </p:sp>
    </p:spTree>
    <p:extLst>
      <p:ext uri="{BB962C8B-B14F-4D97-AF65-F5344CB8AC3E}">
        <p14:creationId xmlns:p14="http://schemas.microsoft.com/office/powerpoint/2010/main" val="311805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CED403-4C0C-4DF8-B1EE-E14C6A64400C}"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E9DEE-437D-46A9-97E1-20BACE328CDF}" type="slidenum">
              <a:rPr lang="en-US" smtClean="0"/>
              <a:t>‹#›</a:t>
            </a:fld>
            <a:endParaRPr lang="en-US"/>
          </a:p>
        </p:txBody>
      </p:sp>
    </p:spTree>
    <p:extLst>
      <p:ext uri="{BB962C8B-B14F-4D97-AF65-F5344CB8AC3E}">
        <p14:creationId xmlns:p14="http://schemas.microsoft.com/office/powerpoint/2010/main" val="2342235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CED403-4C0C-4DF8-B1EE-E14C6A64400C}" type="datetimeFigureOut">
              <a:rPr lang="en-US" smtClean="0"/>
              <a:t>2/26/2023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5E9DEE-437D-46A9-97E1-20BACE328CDF}" type="slidenum">
              <a:rPr lang="en-US" smtClean="0"/>
              <a:t>‹#›</a:t>
            </a:fld>
            <a:endParaRPr lang="en-US"/>
          </a:p>
        </p:txBody>
      </p:sp>
    </p:spTree>
    <p:extLst>
      <p:ext uri="{BB962C8B-B14F-4D97-AF65-F5344CB8AC3E}">
        <p14:creationId xmlns:p14="http://schemas.microsoft.com/office/powerpoint/2010/main" val="371629079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9786" y="5330209"/>
            <a:ext cx="6406668" cy="54592"/>
          </a:xfrm>
        </p:spPr>
        <p:txBody>
          <a:bodyPr>
            <a:noAutofit/>
          </a:bodyPr>
          <a:lstStyle/>
          <a:p>
            <a:r>
              <a:rPr lang="en-US" sz="8000" dirty="0" smtClean="0">
                <a:ln w="0"/>
                <a:solidFill>
                  <a:schemeClr val="accent1"/>
                </a:solidFill>
                <a:effectLst>
                  <a:outerShdw blurRad="38100" dist="25400" dir="5400000" algn="ctr" rotWithShape="0">
                    <a:srgbClr val="6E747A">
                      <a:alpha val="43000"/>
                    </a:srgbClr>
                  </a:outerShdw>
                </a:effectLst>
              </a:rPr>
              <a:t>Tesla GPL</a:t>
            </a:r>
            <a:br>
              <a:rPr lang="en-US" sz="8000" dirty="0" smtClean="0">
                <a:ln w="0"/>
                <a:solidFill>
                  <a:schemeClr val="accent1"/>
                </a:solidFill>
                <a:effectLst>
                  <a:outerShdw blurRad="38100" dist="25400" dir="5400000" algn="ctr" rotWithShape="0">
                    <a:srgbClr val="6E747A">
                      <a:alpha val="43000"/>
                    </a:srgbClr>
                  </a:outerShdw>
                </a:effectLst>
              </a:rPr>
            </a:br>
            <a:r>
              <a:rPr lang="en-US" sz="8000" dirty="0">
                <a:ln w="0"/>
                <a:solidFill>
                  <a:schemeClr val="accent1"/>
                </a:solidFill>
                <a:effectLst>
                  <a:outerShdw blurRad="38100" dist="25400" dir="5400000" algn="ctr" rotWithShape="0">
                    <a:srgbClr val="6E747A">
                      <a:alpha val="43000"/>
                    </a:srgbClr>
                  </a:outerShdw>
                </a:effectLst>
              </a:rPr>
              <a:t/>
            </a:r>
            <a:br>
              <a:rPr lang="en-US" sz="8000" dirty="0">
                <a:ln w="0"/>
                <a:solidFill>
                  <a:schemeClr val="accent1"/>
                </a:solidFill>
                <a:effectLst>
                  <a:outerShdw blurRad="38100" dist="25400" dir="5400000" algn="ctr" rotWithShape="0">
                    <a:srgbClr val="6E747A">
                      <a:alpha val="43000"/>
                    </a:srgbClr>
                  </a:outerShdw>
                </a:effectLst>
              </a:rPr>
            </a:br>
            <a:endParaRPr lang="en-US" sz="8000" dirty="0"/>
          </a:p>
        </p:txBody>
      </p:sp>
      <p:sp>
        <p:nvSpPr>
          <p:cNvPr id="3" name="Subtitle 2"/>
          <p:cNvSpPr>
            <a:spLocks noGrp="1"/>
          </p:cNvSpPr>
          <p:nvPr>
            <p:ph type="subTitle" idx="1"/>
          </p:nvPr>
        </p:nvSpPr>
        <p:spPr>
          <a:xfrm>
            <a:off x="4515377" y="3996267"/>
            <a:ext cx="7494653" cy="1388534"/>
          </a:xfrm>
        </p:spPr>
        <p:txBody>
          <a:bodyPr>
            <a:normAutofit/>
          </a:bodyPr>
          <a:lstStyle/>
          <a:p>
            <a:r>
              <a:rPr lang="en-US" sz="2800" dirty="0" err="1" smtClean="0">
                <a:ln w="0"/>
                <a:solidFill>
                  <a:schemeClr val="accent1"/>
                </a:solidFill>
                <a:effectLst>
                  <a:outerShdw blurRad="38100" dist="25400" dir="5400000" algn="ctr" rotWithShape="0">
                    <a:srgbClr val="6E747A">
                      <a:alpha val="43000"/>
                    </a:srgbClr>
                  </a:outerShdw>
                </a:effectLst>
              </a:rPr>
              <a:t>Microbit</a:t>
            </a:r>
            <a:r>
              <a:rPr lang="en-US" sz="2800" dirty="0" smtClean="0">
                <a:ln w="0"/>
                <a:solidFill>
                  <a:schemeClr val="accent1"/>
                </a:solidFill>
                <a:effectLst>
                  <a:outerShdw blurRad="38100" dist="25400" dir="5400000" algn="ctr" rotWithShape="0">
                    <a:srgbClr val="6E747A">
                      <a:alpha val="43000"/>
                    </a:srgbClr>
                  </a:outerShdw>
                </a:effectLst>
              </a:rPr>
              <a:t> project with sensors and micro engines</a:t>
            </a:r>
            <a:endParaRPr lang="en-US" sz="2800" dirty="0"/>
          </a:p>
        </p:txBody>
      </p:sp>
    </p:spTree>
    <p:extLst>
      <p:ext uri="{BB962C8B-B14F-4D97-AF65-F5344CB8AC3E}">
        <p14:creationId xmlns:p14="http://schemas.microsoft.com/office/powerpoint/2010/main" val="2789393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056" y="549322"/>
            <a:ext cx="10018713" cy="1752599"/>
          </a:xfrm>
        </p:spPr>
        <p:txBody>
          <a:bodyPr/>
          <a:lstStyle/>
          <a:p>
            <a:r>
              <a:rPr lang="en-US" dirty="0" smtClean="0"/>
              <a:t>L.E.D.</a:t>
            </a:r>
            <a:endParaRPr lang="en-US" dirty="0"/>
          </a:p>
        </p:txBody>
      </p:sp>
      <p:sp>
        <p:nvSpPr>
          <p:cNvPr id="3" name="Content Placeholder 2"/>
          <p:cNvSpPr>
            <a:spLocks noGrp="1"/>
          </p:cNvSpPr>
          <p:nvPr>
            <p:ph idx="1"/>
          </p:nvPr>
        </p:nvSpPr>
        <p:spPr/>
        <p:txBody>
          <a:bodyPr/>
          <a:lstStyle/>
          <a:p>
            <a:r>
              <a:rPr lang="en-US" b="1" dirty="0"/>
              <a:t>L</a:t>
            </a:r>
            <a:r>
              <a:rPr lang="en-US" b="1" dirty="0" smtClean="0"/>
              <a:t>ight-emitting </a:t>
            </a:r>
            <a:r>
              <a:rPr lang="en-US" b="1" dirty="0"/>
              <a:t>diode</a:t>
            </a:r>
            <a:r>
              <a:rPr lang="en-US" dirty="0"/>
              <a:t> (</a:t>
            </a:r>
            <a:r>
              <a:rPr lang="en-US" b="1" dirty="0"/>
              <a:t>LED</a:t>
            </a:r>
            <a:r>
              <a:rPr lang="en-US" dirty="0"/>
              <a:t>) is a </a:t>
            </a:r>
            <a:r>
              <a:rPr lang="en-US" dirty="0" smtClean="0"/>
              <a:t>semiconductor</a:t>
            </a:r>
            <a:r>
              <a:rPr lang="en-US" dirty="0"/>
              <a:t> </a:t>
            </a:r>
            <a:r>
              <a:rPr lang="en-US" dirty="0" smtClean="0"/>
              <a:t>light </a:t>
            </a:r>
            <a:r>
              <a:rPr lang="en-US" dirty="0"/>
              <a:t>source that emits light when current flows through it. Electrons in the semiconductor recombine with electron holes, releasing energy in the form of photons. The color of the light (corresponding to the energy of the photons) is determined by the energy required for electrons to cross the band gap of the semiconductor</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5451" y="385402"/>
            <a:ext cx="3278306" cy="2432292"/>
          </a:xfrm>
          <a:prstGeom prst="rect">
            <a:avLst/>
          </a:prstGeom>
        </p:spPr>
      </p:pic>
    </p:spTree>
    <p:extLst>
      <p:ext uri="{BB962C8B-B14F-4D97-AF65-F5344CB8AC3E}">
        <p14:creationId xmlns:p14="http://schemas.microsoft.com/office/powerpoint/2010/main" val="3453316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5129" y="0"/>
            <a:ext cx="10018713" cy="1752599"/>
          </a:xfrm>
        </p:spPr>
        <p:txBody>
          <a:bodyPr/>
          <a:lstStyle/>
          <a:p>
            <a:r>
              <a:rPr lang="en-US" b="1" dirty="0" smtClean="0">
                <a:ln w="9525">
                  <a:solidFill>
                    <a:schemeClr val="bg1"/>
                  </a:solidFill>
                  <a:prstDash val="solid"/>
                </a:ln>
                <a:effectLst>
                  <a:outerShdw blurRad="12700" dist="38100" dir="2700000" algn="tl" rotWithShape="0">
                    <a:schemeClr val="bg1">
                      <a:lumMod val="50000"/>
                    </a:schemeClr>
                  </a:outerShdw>
                </a:effectLst>
              </a:rPr>
              <a:t>Transmitter                           Receiver</a:t>
            </a:r>
            <a:endParaRPr lang="en-US" b="1" dirty="0">
              <a:ln w="9525">
                <a:solidFill>
                  <a:schemeClr val="bg1"/>
                </a:solidFill>
                <a:prstDash val="solid"/>
              </a:ln>
              <a:effectLst>
                <a:outerShdw blurRad="12700" dist="38100" dir="2700000" algn="tl" rotWithShape="0">
                  <a:schemeClr val="bg1">
                    <a:lumMod val="50000"/>
                  </a:scheme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9641" y="1592237"/>
            <a:ext cx="5201031" cy="469972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643" y="1592237"/>
            <a:ext cx="4637064" cy="4699726"/>
          </a:xfrm>
          <a:prstGeom prst="rect">
            <a:avLst/>
          </a:prstGeom>
        </p:spPr>
      </p:pic>
    </p:spTree>
    <p:extLst>
      <p:ext uri="{BB962C8B-B14F-4D97-AF65-F5344CB8AC3E}">
        <p14:creationId xmlns:p14="http://schemas.microsoft.com/office/powerpoint/2010/main" val="2222191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966" y="-349571"/>
            <a:ext cx="10018713" cy="1752599"/>
          </a:xfrm>
        </p:spPr>
        <p:txBody>
          <a:bodyPr/>
          <a:lstStyle/>
          <a:p>
            <a:r>
              <a:rPr lang="en-US" b="1" dirty="0" smtClean="0">
                <a:ln w="9525">
                  <a:solidFill>
                    <a:schemeClr val="bg1"/>
                  </a:solidFill>
                  <a:prstDash val="solid"/>
                </a:ln>
                <a:effectLst>
                  <a:outerShdw blurRad="12700" dist="38100" dir="2700000" algn="tl" rotWithShape="0">
                    <a:schemeClr val="bg1">
                      <a:lumMod val="50000"/>
                    </a:schemeClr>
                  </a:outerShdw>
                </a:effectLst>
              </a:rPr>
              <a:t>About our driver</a:t>
            </a:r>
            <a:endParaRPr lang="en-US" b="1" dirty="0">
              <a:ln w="9525">
                <a:solidFill>
                  <a:schemeClr val="bg1"/>
                </a:solidFill>
                <a:prstDash val="solid"/>
              </a:ln>
              <a:effectLst>
                <a:outerShdw blurRad="12700" dist="38100" dir="2700000" algn="tl" rotWithShape="0">
                  <a:schemeClr val="bg1">
                    <a:lumMod val="50000"/>
                  </a:schemeClr>
                </a:outerShdw>
              </a:effectLst>
            </a:endParaRP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515808" y="2571614"/>
            <a:ext cx="4043877" cy="312420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273" y="911074"/>
            <a:ext cx="5348372" cy="3087928"/>
          </a:xfrm>
          <a:prstGeom prst="rect">
            <a:avLst/>
          </a:prstGeom>
        </p:spPr>
      </p:pic>
      <p:sp>
        <p:nvSpPr>
          <p:cNvPr id="8" name="TextBox 7"/>
          <p:cNvSpPr txBox="1"/>
          <p:nvPr/>
        </p:nvSpPr>
        <p:spPr>
          <a:xfrm>
            <a:off x="3775488" y="1828705"/>
            <a:ext cx="1505804" cy="369332"/>
          </a:xfrm>
          <a:prstGeom prst="rect">
            <a:avLst/>
          </a:prstGeom>
          <a:noFill/>
        </p:spPr>
        <p:txBody>
          <a:bodyPr wrap="square" rtlCol="0">
            <a:spAutoFit/>
          </a:bodyPr>
          <a:lstStyle/>
          <a:p>
            <a:r>
              <a:rPr lang="en-US" b="1" dirty="0" err="1" smtClean="0"/>
              <a:t>chupacabra</a:t>
            </a:r>
            <a:endParaRPr lang="en-US" b="1" dirty="0"/>
          </a:p>
        </p:txBody>
      </p:sp>
      <p:sp>
        <p:nvSpPr>
          <p:cNvPr id="10" name="TextBox 9"/>
          <p:cNvSpPr txBox="1"/>
          <p:nvPr/>
        </p:nvSpPr>
        <p:spPr>
          <a:xfrm>
            <a:off x="1225949" y="4424679"/>
            <a:ext cx="5841242" cy="1477328"/>
          </a:xfrm>
          <a:prstGeom prst="rect">
            <a:avLst/>
          </a:prstGeom>
          <a:noFill/>
        </p:spPr>
        <p:txBody>
          <a:bodyPr wrap="square" rtlCol="0">
            <a:spAutoFit/>
          </a:bodyPr>
          <a:lstStyle/>
          <a:p>
            <a:r>
              <a:rPr lang="en-US" sz="2400" dirty="0" err="1"/>
              <a:t>Proffesional</a:t>
            </a:r>
            <a:r>
              <a:rPr lang="en-US" sz="2400" dirty="0"/>
              <a:t> driver ,now sponsored by Tesla</a:t>
            </a:r>
          </a:p>
          <a:p>
            <a:r>
              <a:rPr lang="en-US" sz="2400" dirty="0"/>
              <a:t>Likes eating goats</a:t>
            </a:r>
          </a:p>
          <a:p>
            <a:r>
              <a:rPr lang="en-US" sz="2400" dirty="0"/>
              <a:t>Lovely white hair</a:t>
            </a:r>
          </a:p>
          <a:p>
            <a:endParaRPr lang="en-US" dirty="0"/>
          </a:p>
        </p:txBody>
      </p:sp>
    </p:spTree>
    <p:extLst>
      <p:ext uri="{BB962C8B-B14F-4D97-AF65-F5344CB8AC3E}">
        <p14:creationId xmlns:p14="http://schemas.microsoft.com/office/powerpoint/2010/main" val="3002954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n w="0"/>
                <a:solidFill>
                  <a:schemeClr val="accent1"/>
                </a:solidFill>
                <a:effectLst>
                  <a:outerShdw blurRad="38100" dist="25400" dir="5400000" algn="ctr" rotWithShape="0">
                    <a:srgbClr val="6E747A">
                      <a:alpha val="43000"/>
                    </a:srgbClr>
                  </a:outerShdw>
                </a:effectLst>
              </a:rPr>
              <a:t>Team Members</a:t>
            </a:r>
            <a:endParaRPr lang="en-US" sz="5400" dirty="0"/>
          </a:p>
        </p:txBody>
      </p:sp>
      <p:sp>
        <p:nvSpPr>
          <p:cNvPr id="3" name="Content Placeholder 2"/>
          <p:cNvSpPr>
            <a:spLocks noGrp="1"/>
          </p:cNvSpPr>
          <p:nvPr>
            <p:ph idx="1"/>
          </p:nvPr>
        </p:nvSpPr>
        <p:spPr/>
        <p:txBody>
          <a:bodyPr>
            <a:normAutofit fontScale="85000" lnSpcReduction="20000"/>
          </a:bodyPr>
          <a:lstStyle/>
          <a:p>
            <a:r>
              <a:rPr lang="en-US" dirty="0" err="1" smtClean="0">
                <a:ln w="0"/>
                <a:effectLst>
                  <a:outerShdw blurRad="38100" dist="25400" dir="5400000" algn="ctr" rotWithShape="0">
                    <a:srgbClr val="6E747A">
                      <a:alpha val="43000"/>
                    </a:srgbClr>
                  </a:outerShdw>
                </a:effectLst>
              </a:rPr>
              <a:t>Avram</a:t>
            </a:r>
            <a:r>
              <a:rPr lang="en-US" dirty="0" smtClean="0">
                <a:ln w="0"/>
                <a:effectLst>
                  <a:outerShdw blurRad="38100" dist="25400" dir="5400000" algn="ctr" rotWithShape="0">
                    <a:srgbClr val="6E747A">
                      <a:alpha val="43000"/>
                    </a:srgbClr>
                  </a:outerShdw>
                </a:effectLst>
              </a:rPr>
              <a:t> </a:t>
            </a:r>
            <a:r>
              <a:rPr lang="en-US" dirty="0" err="1" smtClean="0">
                <a:ln w="0"/>
                <a:effectLst>
                  <a:outerShdw blurRad="38100" dist="25400" dir="5400000" algn="ctr" rotWithShape="0">
                    <a:srgbClr val="6E747A">
                      <a:alpha val="43000"/>
                    </a:srgbClr>
                  </a:outerShdw>
                </a:effectLst>
              </a:rPr>
              <a:t>Alin</a:t>
            </a:r>
            <a:r>
              <a:rPr lang="en-US" dirty="0" smtClean="0">
                <a:ln w="0"/>
                <a:effectLst>
                  <a:outerShdw blurRad="38100" dist="25400" dir="5400000" algn="ctr" rotWithShape="0">
                    <a:srgbClr val="6E747A">
                      <a:alpha val="43000"/>
                    </a:srgbClr>
                  </a:outerShdw>
                </a:effectLst>
              </a:rPr>
              <a:t> </a:t>
            </a:r>
            <a:r>
              <a:rPr lang="en-US" dirty="0" err="1" smtClean="0">
                <a:ln w="0"/>
                <a:effectLst>
                  <a:outerShdw blurRad="38100" dist="25400" dir="5400000" algn="ctr" rotWithShape="0">
                    <a:srgbClr val="6E747A">
                      <a:alpha val="43000"/>
                    </a:srgbClr>
                  </a:outerShdw>
                </a:effectLst>
              </a:rPr>
              <a:t>Ioan</a:t>
            </a:r>
            <a:endParaRPr lang="en-US" dirty="0" smtClean="0">
              <a:ln w="0"/>
              <a:effectLst>
                <a:outerShdw blurRad="38100" dist="25400" dir="5400000" algn="ctr" rotWithShape="0">
                  <a:srgbClr val="6E747A">
                    <a:alpha val="43000"/>
                  </a:srgbClr>
                </a:outerShdw>
              </a:effectLst>
            </a:endParaRPr>
          </a:p>
          <a:p>
            <a:r>
              <a:rPr lang="en-US" dirty="0" err="1" smtClean="0">
                <a:ln w="0"/>
                <a:effectLst>
                  <a:outerShdw blurRad="38100" dist="25400" dir="5400000" algn="ctr" rotWithShape="0">
                    <a:srgbClr val="6E747A">
                      <a:alpha val="43000"/>
                    </a:srgbClr>
                  </a:outerShdw>
                </a:effectLst>
              </a:rPr>
              <a:t>Tartau</a:t>
            </a:r>
            <a:r>
              <a:rPr lang="en-US" dirty="0" smtClean="0">
                <a:ln w="0"/>
                <a:effectLst>
                  <a:outerShdw blurRad="38100" dist="25400" dir="5400000" algn="ctr" rotWithShape="0">
                    <a:srgbClr val="6E747A">
                      <a:alpha val="43000"/>
                    </a:srgbClr>
                  </a:outerShdw>
                </a:effectLst>
              </a:rPr>
              <a:t> </a:t>
            </a:r>
            <a:r>
              <a:rPr lang="en-US" dirty="0" err="1" smtClean="0">
                <a:ln w="0"/>
                <a:effectLst>
                  <a:outerShdw blurRad="38100" dist="25400" dir="5400000" algn="ctr" rotWithShape="0">
                    <a:srgbClr val="6E747A">
                      <a:alpha val="43000"/>
                    </a:srgbClr>
                  </a:outerShdw>
                </a:effectLst>
              </a:rPr>
              <a:t>Bogdan</a:t>
            </a:r>
            <a:r>
              <a:rPr lang="en-US" dirty="0" smtClean="0">
                <a:ln w="0"/>
                <a:effectLst>
                  <a:outerShdw blurRad="38100" dist="25400" dir="5400000" algn="ctr" rotWithShape="0">
                    <a:srgbClr val="6E747A">
                      <a:alpha val="43000"/>
                    </a:srgbClr>
                  </a:outerShdw>
                </a:effectLst>
              </a:rPr>
              <a:t> </a:t>
            </a:r>
            <a:r>
              <a:rPr lang="en-US" dirty="0" err="1" smtClean="0">
                <a:ln w="0"/>
                <a:effectLst>
                  <a:outerShdw blurRad="38100" dist="25400" dir="5400000" algn="ctr" rotWithShape="0">
                    <a:srgbClr val="6E747A">
                      <a:alpha val="43000"/>
                    </a:srgbClr>
                  </a:outerShdw>
                </a:effectLst>
              </a:rPr>
              <a:t>Mihai</a:t>
            </a:r>
            <a:endParaRPr lang="en-US" dirty="0" smtClean="0">
              <a:ln w="0"/>
              <a:effectLst>
                <a:outerShdw blurRad="38100" dist="25400" dir="5400000" algn="ctr" rotWithShape="0">
                  <a:srgbClr val="6E747A">
                    <a:alpha val="43000"/>
                  </a:srgbClr>
                </a:outerShdw>
              </a:effectLst>
            </a:endParaRPr>
          </a:p>
          <a:p>
            <a:r>
              <a:rPr lang="en-US" dirty="0" err="1" smtClean="0">
                <a:ln w="0"/>
                <a:effectLst>
                  <a:outerShdw blurRad="38100" dist="25400" dir="5400000" algn="ctr" rotWithShape="0">
                    <a:srgbClr val="6E747A">
                      <a:alpha val="43000"/>
                    </a:srgbClr>
                  </a:outerShdw>
                </a:effectLst>
              </a:rPr>
              <a:t>Constantin</a:t>
            </a:r>
            <a:r>
              <a:rPr lang="en-US" dirty="0" smtClean="0">
                <a:ln w="0"/>
                <a:effectLst>
                  <a:outerShdw blurRad="38100" dist="25400" dir="5400000" algn="ctr" rotWithShape="0">
                    <a:srgbClr val="6E747A">
                      <a:alpha val="43000"/>
                    </a:srgbClr>
                  </a:outerShdw>
                </a:effectLst>
              </a:rPr>
              <a:t> Emil Marian</a:t>
            </a:r>
          </a:p>
          <a:p>
            <a:r>
              <a:rPr lang="en-US" dirty="0" err="1" smtClean="0">
                <a:ln w="0"/>
                <a:effectLst>
                  <a:outerShdw blurRad="38100" dist="25400" dir="5400000" algn="ctr" rotWithShape="0">
                    <a:srgbClr val="6E747A">
                      <a:alpha val="43000"/>
                    </a:srgbClr>
                  </a:outerShdw>
                </a:effectLst>
              </a:rPr>
              <a:t>Farcasi</a:t>
            </a:r>
            <a:r>
              <a:rPr lang="en-US" dirty="0" smtClean="0">
                <a:ln w="0"/>
                <a:effectLst>
                  <a:outerShdw blurRad="38100" dist="25400" dir="5400000" algn="ctr" rotWithShape="0">
                    <a:srgbClr val="6E747A">
                      <a:alpha val="43000"/>
                    </a:srgbClr>
                  </a:outerShdw>
                </a:effectLst>
              </a:rPr>
              <a:t> George Octavian</a:t>
            </a:r>
          </a:p>
          <a:p>
            <a:r>
              <a:rPr lang="en-US" dirty="0" err="1" smtClean="0">
                <a:ln w="0"/>
                <a:effectLst>
                  <a:outerShdw blurRad="38100" dist="25400" dir="5400000" algn="ctr" rotWithShape="0">
                    <a:srgbClr val="6E747A">
                      <a:alpha val="43000"/>
                    </a:srgbClr>
                  </a:outerShdw>
                </a:effectLst>
              </a:rPr>
              <a:t>Savu</a:t>
            </a:r>
            <a:r>
              <a:rPr lang="en-US" dirty="0" smtClean="0">
                <a:ln w="0"/>
                <a:effectLst>
                  <a:outerShdw blurRad="38100" dist="25400" dir="5400000" algn="ctr" rotWithShape="0">
                    <a:srgbClr val="6E747A">
                      <a:alpha val="43000"/>
                    </a:srgbClr>
                  </a:outerShdw>
                </a:effectLst>
              </a:rPr>
              <a:t> Victor Stefan</a:t>
            </a:r>
          </a:p>
          <a:p>
            <a:r>
              <a:rPr lang="en-US" dirty="0" err="1" smtClean="0">
                <a:ln w="0"/>
                <a:effectLst>
                  <a:outerShdw blurRad="38100" dist="25400" dir="5400000" algn="ctr" rotWithShape="0">
                    <a:srgbClr val="6E747A">
                      <a:alpha val="43000"/>
                    </a:srgbClr>
                  </a:outerShdw>
                </a:effectLst>
              </a:rPr>
              <a:t>Straseschi-Boboc</a:t>
            </a:r>
            <a:r>
              <a:rPr lang="en-US" dirty="0" smtClean="0">
                <a:ln w="0"/>
                <a:effectLst>
                  <a:outerShdw blurRad="38100" dist="25400" dir="5400000" algn="ctr" rotWithShape="0">
                    <a:srgbClr val="6E747A">
                      <a:alpha val="43000"/>
                    </a:srgbClr>
                  </a:outerShdw>
                </a:effectLst>
              </a:rPr>
              <a:t> </a:t>
            </a:r>
            <a:r>
              <a:rPr lang="en-US" dirty="0" err="1" smtClean="0">
                <a:ln w="0"/>
                <a:effectLst>
                  <a:outerShdw blurRad="38100" dist="25400" dir="5400000" algn="ctr" rotWithShape="0">
                    <a:srgbClr val="6E747A">
                      <a:alpha val="43000"/>
                    </a:srgbClr>
                  </a:outerShdw>
                </a:effectLst>
              </a:rPr>
              <a:t>Andreea</a:t>
            </a:r>
            <a:r>
              <a:rPr lang="en-US" dirty="0" smtClean="0">
                <a:ln w="0"/>
                <a:effectLst>
                  <a:outerShdw blurRad="38100" dist="25400" dir="5400000" algn="ctr" rotWithShape="0">
                    <a:srgbClr val="6E747A">
                      <a:alpha val="43000"/>
                    </a:srgbClr>
                  </a:outerShdw>
                </a:effectLst>
              </a:rPr>
              <a:t> Alina</a:t>
            </a:r>
          </a:p>
          <a:p>
            <a:r>
              <a:rPr lang="en-US" dirty="0" err="1" smtClean="0">
                <a:ln w="0"/>
                <a:effectLst>
                  <a:outerShdw blurRad="38100" dist="25400" dir="5400000" algn="ctr" rotWithShape="0">
                    <a:srgbClr val="6E747A">
                      <a:alpha val="43000"/>
                    </a:srgbClr>
                  </a:outerShdw>
                </a:effectLst>
              </a:rPr>
              <a:t>Nedelcu</a:t>
            </a:r>
            <a:r>
              <a:rPr lang="en-US" dirty="0" smtClean="0">
                <a:ln w="0"/>
                <a:effectLst>
                  <a:outerShdw blurRad="38100" dist="25400" dir="5400000" algn="ctr" rotWithShape="0">
                    <a:srgbClr val="6E747A">
                      <a:alpha val="43000"/>
                    </a:srgbClr>
                  </a:outerShdw>
                </a:effectLst>
              </a:rPr>
              <a:t> Sebastian</a:t>
            </a:r>
          </a:p>
          <a:p>
            <a:r>
              <a:rPr lang="en-US" dirty="0" err="1" smtClean="0">
                <a:ln w="0"/>
                <a:effectLst>
                  <a:outerShdw blurRad="38100" dist="25400" dir="5400000" algn="ctr" rotWithShape="0">
                    <a:srgbClr val="6E747A">
                      <a:alpha val="43000"/>
                    </a:srgbClr>
                  </a:outerShdw>
                </a:effectLst>
              </a:rPr>
              <a:t>Dogaru</a:t>
            </a:r>
            <a:r>
              <a:rPr lang="en-US" dirty="0" smtClean="0">
                <a:ln w="0"/>
                <a:effectLst>
                  <a:outerShdw blurRad="38100" dist="25400" dir="5400000" algn="ctr" rotWithShape="0">
                    <a:srgbClr val="6E747A">
                      <a:alpha val="43000"/>
                    </a:srgbClr>
                  </a:outerShdw>
                </a:effectLst>
              </a:rPr>
              <a:t> </a:t>
            </a:r>
            <a:r>
              <a:rPr lang="en-US" dirty="0" err="1" smtClean="0">
                <a:ln w="0"/>
                <a:effectLst>
                  <a:outerShdw blurRad="38100" dist="25400" dir="5400000" algn="ctr" rotWithShape="0">
                    <a:srgbClr val="6E747A">
                      <a:alpha val="43000"/>
                    </a:srgbClr>
                  </a:outerShdw>
                </a:effectLst>
              </a:rPr>
              <a:t>Mihail</a:t>
            </a:r>
            <a:r>
              <a:rPr lang="en-US" dirty="0" smtClean="0">
                <a:ln w="0"/>
                <a:effectLst>
                  <a:outerShdw blurRad="38100" dist="25400" dir="5400000" algn="ctr" rotWithShape="0">
                    <a:srgbClr val="6E747A">
                      <a:alpha val="43000"/>
                    </a:srgbClr>
                  </a:outerShdw>
                </a:effectLst>
              </a:rPr>
              <a:t> </a:t>
            </a:r>
            <a:r>
              <a:rPr lang="en-US" dirty="0" err="1" smtClean="0">
                <a:ln w="0"/>
                <a:effectLst>
                  <a:outerShdw blurRad="38100" dist="25400" dir="5400000" algn="ctr" rotWithShape="0">
                    <a:srgbClr val="6E747A">
                      <a:alpha val="43000"/>
                    </a:srgbClr>
                  </a:outerShdw>
                </a:effectLst>
              </a:rPr>
              <a:t>Danut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9578" y="2274057"/>
            <a:ext cx="5213445" cy="3910084"/>
          </a:xfrm>
          <a:prstGeom prst="rect">
            <a:avLst/>
          </a:prstGeom>
        </p:spPr>
      </p:pic>
    </p:spTree>
    <p:extLst>
      <p:ext uri="{BB962C8B-B14F-4D97-AF65-F5344CB8AC3E}">
        <p14:creationId xmlns:p14="http://schemas.microsoft.com/office/powerpoint/2010/main" val="2124483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911" y="-25021"/>
            <a:ext cx="10018713" cy="1752599"/>
          </a:xfrm>
        </p:spPr>
        <p:txBody>
          <a:bodyPr>
            <a:normAutofit/>
          </a:bodyPr>
          <a:lstStyle/>
          <a:p>
            <a:r>
              <a:rPr lang="en-US" sz="5400" b="1" dirty="0" smtClean="0">
                <a:ln w="9525">
                  <a:solidFill>
                    <a:schemeClr val="bg1"/>
                  </a:solidFill>
                  <a:prstDash val="solid"/>
                </a:ln>
                <a:effectLst>
                  <a:outerShdw blurRad="12700" dist="38100" dir="2700000" algn="tl" rotWithShape="0">
                    <a:schemeClr val="bg1">
                      <a:lumMod val="50000"/>
                    </a:schemeClr>
                  </a:outerShdw>
                </a:effectLst>
              </a:rPr>
              <a:t>Project Description</a:t>
            </a:r>
            <a:endParaRPr lang="en-US" sz="5400" dirty="0"/>
          </a:p>
        </p:txBody>
      </p:sp>
      <p:sp>
        <p:nvSpPr>
          <p:cNvPr id="3" name="Content Placeholder 2"/>
          <p:cNvSpPr>
            <a:spLocks noGrp="1"/>
          </p:cNvSpPr>
          <p:nvPr>
            <p:ph idx="1"/>
          </p:nvPr>
        </p:nvSpPr>
        <p:spPr>
          <a:xfrm>
            <a:off x="782527" y="2274058"/>
            <a:ext cx="6458687" cy="3124201"/>
          </a:xfrm>
        </p:spPr>
        <p:txBody>
          <a:bodyPr/>
          <a:lstStyle/>
          <a:p>
            <a:r>
              <a:rPr lang="en-US" dirty="0" smtClean="0"/>
              <a:t>Considering everything we have learned during our lessons, we have decided to design a radio controlled car, using three micro controllers, one to send the commends, while the other one would execute them.</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6748" y="2024418"/>
            <a:ext cx="4511175" cy="3623480"/>
          </a:xfrm>
          <a:prstGeom prst="rect">
            <a:avLst/>
          </a:prstGeom>
        </p:spPr>
      </p:pic>
    </p:spTree>
    <p:extLst>
      <p:ext uri="{BB962C8B-B14F-4D97-AF65-F5344CB8AC3E}">
        <p14:creationId xmlns:p14="http://schemas.microsoft.com/office/powerpoint/2010/main" val="2767960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n w="9525">
                  <a:solidFill>
                    <a:schemeClr val="bg1"/>
                  </a:solidFill>
                  <a:prstDash val="solid"/>
                </a:ln>
                <a:effectLst>
                  <a:outerShdw blurRad="12700" dist="38100" dir="2700000" algn="tl" rotWithShape="0">
                    <a:schemeClr val="bg1">
                      <a:lumMod val="50000"/>
                    </a:schemeClr>
                  </a:outerShdw>
                </a:effectLst>
              </a:rPr>
              <a:t>Why a radio controlled car?</a:t>
            </a:r>
            <a:endParaRPr lang="en-US" sz="5400" b="1"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lstStyle/>
          <a:p>
            <a:r>
              <a:rPr lang="en-US" dirty="0" smtClean="0"/>
              <a:t>We have chosen this project because electric cars represent the future of transports due to them producing less pollution. </a:t>
            </a:r>
            <a:endParaRPr lang="en-US" dirty="0"/>
          </a:p>
          <a:p>
            <a:r>
              <a:rPr lang="en-US" dirty="0" smtClean="0"/>
              <a:t>We consider this project our introduction to a future career in engineering and robotics, since this has been a dream for us ever since childhood.</a:t>
            </a:r>
          </a:p>
          <a:p>
            <a:r>
              <a:rPr lang="en-US" dirty="0" smtClean="0"/>
              <a:t>Cars are also cool :)</a:t>
            </a:r>
            <a:endParaRPr lang="en-US" dirty="0"/>
          </a:p>
        </p:txBody>
      </p:sp>
    </p:spTree>
    <p:extLst>
      <p:ext uri="{BB962C8B-B14F-4D97-AF65-F5344CB8AC3E}">
        <p14:creationId xmlns:p14="http://schemas.microsoft.com/office/powerpoint/2010/main" val="4163563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9525">
                  <a:solidFill>
                    <a:schemeClr val="bg1"/>
                  </a:solidFill>
                  <a:prstDash val="solid"/>
                </a:ln>
                <a:effectLst>
                  <a:outerShdw blurRad="12700" dist="38100" dir="2700000" algn="tl" rotWithShape="0">
                    <a:schemeClr val="bg1">
                      <a:lumMod val="50000"/>
                    </a:schemeClr>
                  </a:outerShdw>
                </a:effectLst>
              </a:rPr>
              <a:t>What it does?</a:t>
            </a:r>
            <a:endParaRPr lang="en-US" b="1"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lstStyle/>
          <a:p>
            <a:r>
              <a:rPr lang="en-US" dirty="0" smtClean="0"/>
              <a:t>The controller emits radio signals to the car</a:t>
            </a:r>
            <a:r>
              <a:rPr lang="en-US" dirty="0" smtClean="0"/>
              <a:t>, </a:t>
            </a:r>
            <a:r>
              <a:rPr lang="en-US" dirty="0" err="1" smtClean="0"/>
              <a:t>determing</a:t>
            </a:r>
            <a:r>
              <a:rPr lang="en-US" dirty="0" smtClean="0"/>
              <a:t> </a:t>
            </a:r>
            <a:r>
              <a:rPr lang="en-US" dirty="0" smtClean="0"/>
              <a:t>it’s movements(left</a:t>
            </a:r>
            <a:r>
              <a:rPr lang="en-US" dirty="0" smtClean="0"/>
              <a:t>, right, front </a:t>
            </a:r>
            <a:r>
              <a:rPr lang="en-US" dirty="0" smtClean="0"/>
              <a:t>and back</a:t>
            </a:r>
            <a:r>
              <a:rPr lang="en-US" dirty="0" smtClean="0"/>
              <a:t>), also </a:t>
            </a:r>
            <a:r>
              <a:rPr lang="en-US" dirty="0" smtClean="0"/>
              <a:t>displaying the arrows of the movements</a:t>
            </a:r>
          </a:p>
          <a:p>
            <a:r>
              <a:rPr lang="en-US" dirty="0" smtClean="0"/>
              <a:t>In addition</a:t>
            </a:r>
            <a:r>
              <a:rPr lang="en-US" dirty="0" smtClean="0"/>
              <a:t>, it </a:t>
            </a:r>
            <a:r>
              <a:rPr lang="en-US" dirty="0" smtClean="0"/>
              <a:t>has implemented a siren and a blue-red alternation of </a:t>
            </a:r>
            <a:r>
              <a:rPr lang="en-US" dirty="0" err="1" smtClean="0"/>
              <a:t>colours</a:t>
            </a:r>
            <a:endParaRPr lang="en-US" dirty="0"/>
          </a:p>
        </p:txBody>
      </p:sp>
    </p:spTree>
    <p:extLst>
      <p:ext uri="{BB962C8B-B14F-4D97-AF65-F5344CB8AC3E}">
        <p14:creationId xmlns:p14="http://schemas.microsoft.com/office/powerpoint/2010/main" val="370087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084" y="-108044"/>
            <a:ext cx="10018713" cy="1752599"/>
          </a:xfrm>
        </p:spPr>
        <p:txBody>
          <a:bodyPr>
            <a:normAutofit/>
          </a:bodyPr>
          <a:lstStyle/>
          <a:p>
            <a:r>
              <a:rPr lang="en-US" sz="5400" b="1" dirty="0" smtClean="0">
                <a:ln w="9525">
                  <a:solidFill>
                    <a:schemeClr val="bg1"/>
                  </a:solidFill>
                  <a:prstDash val="solid"/>
                </a:ln>
                <a:effectLst>
                  <a:outerShdw blurRad="12700" dist="38100" dir="2700000" algn="tl" rotWithShape="0">
                    <a:schemeClr val="bg1">
                      <a:lumMod val="50000"/>
                    </a:schemeClr>
                  </a:outerShdw>
                </a:effectLst>
              </a:rPr>
              <a:t>Project development</a:t>
            </a:r>
            <a:endParaRPr lang="en-US" sz="5400" b="1"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a:xfrm>
            <a:off x="1129469" y="2374710"/>
            <a:ext cx="6294914" cy="3124201"/>
          </a:xfrm>
        </p:spPr>
        <p:txBody>
          <a:bodyPr>
            <a:noAutofit/>
          </a:bodyPr>
          <a:lstStyle/>
          <a:p>
            <a:r>
              <a:rPr lang="en-US" dirty="0"/>
              <a:t>We started by establishing what materials we need, such as sensors, </a:t>
            </a:r>
            <a:r>
              <a:rPr lang="en-US" dirty="0" err="1"/>
              <a:t>microbits</a:t>
            </a:r>
            <a:r>
              <a:rPr lang="en-US" dirty="0"/>
              <a:t>, plenty of cables and many more.</a:t>
            </a:r>
          </a:p>
          <a:p>
            <a:r>
              <a:rPr lang="en-US" dirty="0"/>
              <a:t>After that, we gathered everything and made sure they all worked.</a:t>
            </a:r>
          </a:p>
          <a:p>
            <a:r>
              <a:rPr lang="en-US" dirty="0"/>
              <a:t>Then the real work started: we began by writing the codes and assembling the key parts of our device, while also writing this presentation.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7639" y="2374710"/>
            <a:ext cx="4478615" cy="3708778"/>
          </a:xfrm>
          <a:prstGeom prst="rect">
            <a:avLst/>
          </a:prstGeom>
        </p:spPr>
      </p:pic>
    </p:spTree>
    <p:extLst>
      <p:ext uri="{BB962C8B-B14F-4D97-AF65-F5344CB8AC3E}">
        <p14:creationId xmlns:p14="http://schemas.microsoft.com/office/powerpoint/2010/main" val="2876258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n w="9525">
                  <a:solidFill>
                    <a:schemeClr val="bg1"/>
                  </a:solidFill>
                  <a:prstDash val="solid"/>
                </a:ln>
                <a:effectLst>
                  <a:outerShdw blurRad="12700" dist="38100" dir="2700000" algn="tl" rotWithShape="0">
                    <a:schemeClr val="bg1">
                      <a:lumMod val="50000"/>
                    </a:schemeClr>
                  </a:outerShdw>
                </a:effectLst>
              </a:rPr>
              <a:t>Components We Used</a:t>
            </a:r>
            <a:endParaRPr lang="en-US" sz="5400" b="1"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a:xfrm>
            <a:off x="1484310" y="3390330"/>
            <a:ext cx="10018713" cy="3124201"/>
          </a:xfrm>
        </p:spPr>
        <p:txBody>
          <a:bodyPr>
            <a:normAutofit fontScale="92500" lnSpcReduction="20000"/>
          </a:bodyPr>
          <a:lstStyle/>
          <a:p>
            <a:r>
              <a:rPr lang="en-US" sz="2600" dirty="0" smtClean="0"/>
              <a:t>3 </a:t>
            </a:r>
            <a:r>
              <a:rPr lang="en-US" sz="2600" dirty="0"/>
              <a:t>Micro controllers</a:t>
            </a:r>
          </a:p>
          <a:p>
            <a:r>
              <a:rPr lang="en-US" sz="2600" dirty="0"/>
              <a:t>A multitude of cables</a:t>
            </a:r>
          </a:p>
          <a:p>
            <a:r>
              <a:rPr lang="en-US" sz="2600" dirty="0"/>
              <a:t>2 Servomotors</a:t>
            </a:r>
          </a:p>
          <a:p>
            <a:r>
              <a:rPr lang="en-US" sz="2600" dirty="0"/>
              <a:t>1 </a:t>
            </a:r>
            <a:r>
              <a:rPr lang="en-US" sz="2600" dirty="0" err="1"/>
              <a:t>Keystudio</a:t>
            </a:r>
            <a:endParaRPr lang="en-US" sz="2600" dirty="0"/>
          </a:p>
          <a:p>
            <a:r>
              <a:rPr lang="en-US" sz="2600" dirty="0"/>
              <a:t>Batteries</a:t>
            </a:r>
          </a:p>
          <a:p>
            <a:r>
              <a:rPr lang="en-US" sz="2600" dirty="0"/>
              <a:t>1Ultrasonic Sensor</a:t>
            </a:r>
          </a:p>
          <a:p>
            <a:r>
              <a:rPr lang="en-US" sz="2600" dirty="0"/>
              <a:t>2Ledlight</a:t>
            </a:r>
          </a:p>
          <a:p>
            <a:endParaRPr lang="en-US"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8597" y="2438399"/>
            <a:ext cx="3745189" cy="2962791"/>
          </a:xfrm>
          <a:prstGeom prst="rect">
            <a:avLst/>
          </a:prstGeom>
        </p:spPr>
      </p:pic>
    </p:spTree>
    <p:extLst>
      <p:ext uri="{BB962C8B-B14F-4D97-AF65-F5344CB8AC3E}">
        <p14:creationId xmlns:p14="http://schemas.microsoft.com/office/powerpoint/2010/main" val="1629896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n w="9525">
                  <a:solidFill>
                    <a:schemeClr val="bg1"/>
                  </a:solidFill>
                  <a:prstDash val="solid"/>
                </a:ln>
                <a:effectLst>
                  <a:outerShdw blurRad="12700" dist="38100" dir="2700000" algn="tl" rotWithShape="0">
                    <a:schemeClr val="bg1">
                      <a:lumMod val="50000"/>
                    </a:schemeClr>
                  </a:outerShdw>
                </a:effectLst>
              </a:rPr>
              <a:t>Microbit</a:t>
            </a:r>
            <a:endParaRPr lang="en-US" b="1" dirty="0">
              <a:ln w="9525">
                <a:solidFill>
                  <a:schemeClr val="bg1"/>
                </a:solidFill>
                <a:prstDash val="solid"/>
              </a:ln>
              <a:effectLst>
                <a:outerShdw blurRad="12700" dist="38100" dir="2700000" algn="tl" rotWithShape="0">
                  <a:schemeClr val="bg1">
                    <a:lumMod val="50000"/>
                  </a:schemeClr>
                </a:outerShdw>
              </a:effectLst>
            </a:endParaRPr>
          </a:p>
        </p:txBody>
      </p:sp>
      <p:sp>
        <p:nvSpPr>
          <p:cNvPr id="5" name="Content Placeholder 4"/>
          <p:cNvSpPr>
            <a:spLocks noGrp="1"/>
          </p:cNvSpPr>
          <p:nvPr>
            <p:ph idx="1"/>
          </p:nvPr>
        </p:nvSpPr>
        <p:spPr>
          <a:xfrm>
            <a:off x="1484311" y="2666999"/>
            <a:ext cx="6608812" cy="3124201"/>
          </a:xfrm>
        </p:spPr>
        <p:txBody>
          <a:bodyPr/>
          <a:lstStyle/>
          <a:p>
            <a:r>
              <a:rPr lang="en-US" dirty="0"/>
              <a:t>The Micro Bit </a:t>
            </a:r>
            <a:r>
              <a:rPr lang="en-US" dirty="0" smtClean="0"/>
              <a:t> </a:t>
            </a:r>
            <a:r>
              <a:rPr lang="en-US" dirty="0"/>
              <a:t>is an embedded system of free hardware based on </a:t>
            </a:r>
            <a:r>
              <a:rPr lang="en-US" dirty="0" smtClean="0"/>
              <a:t>ARM</a:t>
            </a:r>
            <a:r>
              <a:rPr lang="en-US" dirty="0"/>
              <a:t> designed by the BBC for use in computer education in the </a:t>
            </a:r>
            <a:r>
              <a:rPr lang="en-US" dirty="0" smtClean="0"/>
              <a:t>UK</a:t>
            </a:r>
          </a:p>
          <a:p>
            <a:r>
              <a:rPr lang="en-US" dirty="0"/>
              <a:t>he Micro Bit was designed to encourage children to be actively involved in writing computer software and building new things, rather than being consumers of media</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4311" y="1243615"/>
            <a:ext cx="3228713" cy="238956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2544" y="3633182"/>
            <a:ext cx="2480480" cy="3044225"/>
          </a:xfrm>
          <a:prstGeom prst="rect">
            <a:avLst/>
          </a:prstGeom>
        </p:spPr>
      </p:pic>
    </p:spTree>
    <p:extLst>
      <p:ext uri="{BB962C8B-B14F-4D97-AF65-F5344CB8AC3E}">
        <p14:creationId xmlns:p14="http://schemas.microsoft.com/office/powerpoint/2010/main" val="444059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9525">
                  <a:solidFill>
                    <a:schemeClr val="bg1"/>
                  </a:solidFill>
                  <a:prstDash val="solid"/>
                </a:ln>
                <a:effectLst>
                  <a:outerShdw blurRad="12700" dist="38100" dir="2700000" algn="tl" rotWithShape="0">
                    <a:schemeClr val="bg1">
                      <a:lumMod val="50000"/>
                    </a:schemeClr>
                  </a:outerShdw>
                </a:effectLst>
              </a:rPr>
              <a:t>Servomotors</a:t>
            </a:r>
            <a:endParaRPr lang="en-US" b="1"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a:xfrm>
            <a:off x="1484311" y="2666999"/>
            <a:ext cx="6540574" cy="3124201"/>
          </a:xfrm>
        </p:spPr>
        <p:txBody>
          <a:bodyPr/>
          <a:lstStyle/>
          <a:p>
            <a:r>
              <a:rPr lang="en-US" dirty="0"/>
              <a:t>A servomotor is a rotary actuator or linear actuator that allows for precise control of angular or linear position, velocity and acceleration</a:t>
            </a:r>
            <a:r>
              <a:rPr lang="en-US" dirty="0" smtClean="0"/>
              <a:t>.</a:t>
            </a:r>
            <a:r>
              <a:rPr lang="en-US" dirty="0"/>
              <a:t> It consists of a suitable motor coupled to a sensor for position feedback. It also requires a relatively sophisticated controller, often a dedicated module designed specifically for use with servomotors.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8371" y="2327867"/>
            <a:ext cx="2932919" cy="2781403"/>
          </a:xfrm>
          <a:prstGeom prst="rect">
            <a:avLst/>
          </a:prstGeom>
        </p:spPr>
      </p:pic>
    </p:spTree>
    <p:extLst>
      <p:ext uri="{BB962C8B-B14F-4D97-AF65-F5344CB8AC3E}">
        <p14:creationId xmlns:p14="http://schemas.microsoft.com/office/powerpoint/2010/main" val="4097279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98913"/>
            <a:ext cx="10018713" cy="1752599"/>
          </a:xfrm>
        </p:spPr>
        <p:txBody>
          <a:bodyPr/>
          <a:lstStyle/>
          <a:p>
            <a:r>
              <a:rPr lang="en-US" b="1" dirty="0" smtClean="0">
                <a:ln w="9525">
                  <a:solidFill>
                    <a:schemeClr val="bg1"/>
                  </a:solidFill>
                  <a:prstDash val="solid"/>
                </a:ln>
                <a:effectLst>
                  <a:outerShdw blurRad="12700" dist="38100" dir="2700000" algn="tl" rotWithShape="0">
                    <a:schemeClr val="bg1">
                      <a:lumMod val="50000"/>
                    </a:schemeClr>
                  </a:outerShdw>
                </a:effectLst>
              </a:rPr>
              <a:t>Ultrasonic Sensor</a:t>
            </a:r>
            <a:endParaRPr lang="en-US" b="1"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a:xfrm>
            <a:off x="1484310" y="1370462"/>
            <a:ext cx="10018713" cy="3124201"/>
          </a:xfrm>
        </p:spPr>
        <p:txBody>
          <a:bodyPr/>
          <a:lstStyle/>
          <a:p>
            <a:r>
              <a:rPr lang="en-US" dirty="0"/>
              <a:t>It emits an ultrasound at 40 000 Hz which travels through the air and if there is an object or obstacle on its path It will bounce back to the module. Considering the travel time and the speed of the sound you can calculate the distance.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0311" y="3405827"/>
            <a:ext cx="6296025" cy="3219450"/>
          </a:xfrm>
          <a:prstGeom prst="rect">
            <a:avLst/>
          </a:prstGeom>
        </p:spPr>
      </p:pic>
    </p:spTree>
    <p:extLst>
      <p:ext uri="{BB962C8B-B14F-4D97-AF65-F5344CB8AC3E}">
        <p14:creationId xmlns:p14="http://schemas.microsoft.com/office/powerpoint/2010/main" val="56402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245</TotalTime>
  <Words>288</Words>
  <Application>Microsoft Office PowerPoint</Application>
  <PresentationFormat>Particularizare</PresentationFormat>
  <Paragraphs>49</Paragraphs>
  <Slides>13</Slides>
  <Notes>0</Notes>
  <HiddenSlides>0</HiddenSlides>
  <MMClips>0</MMClips>
  <ScaleCrop>false</ScaleCrop>
  <HeadingPairs>
    <vt:vector size="4" baseType="variant">
      <vt:variant>
        <vt:lpstr>Temă</vt:lpstr>
      </vt:variant>
      <vt:variant>
        <vt:i4>1</vt:i4>
      </vt:variant>
      <vt:variant>
        <vt:lpstr>Titluri diapozitive</vt:lpstr>
      </vt:variant>
      <vt:variant>
        <vt:i4>13</vt:i4>
      </vt:variant>
    </vt:vector>
  </HeadingPairs>
  <TitlesOfParts>
    <vt:vector size="14" baseType="lpstr">
      <vt:lpstr>Parallax</vt:lpstr>
      <vt:lpstr>Tesla GPL  </vt:lpstr>
      <vt:lpstr>Project Description</vt:lpstr>
      <vt:lpstr>Why a radio controlled car?</vt:lpstr>
      <vt:lpstr>What it does?</vt:lpstr>
      <vt:lpstr>Project development</vt:lpstr>
      <vt:lpstr>Components We Used</vt:lpstr>
      <vt:lpstr>Microbit</vt:lpstr>
      <vt:lpstr>Servomotors</vt:lpstr>
      <vt:lpstr>Ultrasonic Sensor</vt:lpstr>
      <vt:lpstr>L.E.D.</vt:lpstr>
      <vt:lpstr>Transmitter                           Receiver</vt:lpstr>
      <vt:lpstr>About our driver</vt:lpstr>
      <vt:lpstr>Team Members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Tesla GPL  </dc:title>
  <dc:creator>Windows User</dc:creator>
  <cp:lastModifiedBy>Mihai</cp:lastModifiedBy>
  <cp:revision>20</cp:revision>
  <dcterms:created xsi:type="dcterms:W3CDTF">2021-10-27T09:28:22Z</dcterms:created>
  <dcterms:modified xsi:type="dcterms:W3CDTF">2023-02-26T20:14:09Z</dcterms:modified>
</cp:coreProperties>
</file>