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8AAC1-4128-6DB2-A58C-76EAB8BF0689}" v="1428" dt="2020-07-26T02:56:22.751"/>
    <p1510:client id="{B9276F05-1EA6-F5AF-F88A-57715F4E480B}" v="27" dt="2020-07-26T02:58:3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5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err="1">
                <a:solidFill>
                  <a:schemeClr val="lt1"/>
                </a:solidFill>
                <a:ea typeface="Arial" charset="0"/>
                <a:sym typeface="Cabin"/>
              </a:rPr>
              <a:t>Capítulo</a:t>
            </a:r>
            <a:r>
              <a:rPr lang="en-US" sz="48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  <a:buFont typeface="Cabin"/>
            </a:pPr>
            <a:r>
              <a:rPr lang="en-US" sz="3200" u="none" strike="noStrike" cap="none">
                <a:solidFill>
                  <a:srgbClr val="FFFF00"/>
                </a:solidFill>
                <a:ea typeface="Arial" charset="0"/>
                <a:sym typeface="Cabin"/>
              </a:rPr>
              <a:t>Python </a:t>
            </a:r>
            <a:r>
              <a:rPr lang="en-US" sz="3200">
                <a:solidFill>
                  <a:srgbClr val="FFFF00"/>
                </a:solidFill>
                <a:ea typeface="Arial" charset="0"/>
                <a:sym typeface="Cabin"/>
              </a:rPr>
              <a:t>for Everybody</a:t>
            </a:r>
            <a:endParaRPr lang="en-US" sz="3200" u="none" strike="noStrike" cap="none">
              <a:solidFill>
                <a:srgbClr val="FFFF00"/>
              </a:solidFill>
              <a:ea typeface="Arial" charset="0"/>
              <a:cs typeface="Arial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indent="-609600">
              <a:spcBef>
                <a:spcPts val="0"/>
              </a:spcBef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Podemos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nos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aproveitar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habilidade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ordenar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7F00"/>
                </a:solidFill>
                <a:ea typeface="Arial" charset="0"/>
                <a:sym typeface="Cabin"/>
              </a:rPr>
              <a:t>tuples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para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obter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versão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ordenada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um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dicionário</a:t>
            </a:r>
            <a:endParaRPr lang="en-US" sz="3600" u="none" strike="noStrike" cap="none" err="1">
              <a:solidFill>
                <a:schemeClr val="lt1"/>
              </a:solidFill>
              <a:ea typeface="Arial" charset="0"/>
              <a:sym typeface="Cabin"/>
            </a:endParaRPr>
          </a:p>
          <a:p>
            <a:pPr indent="-609600">
              <a:spcBef>
                <a:spcPts val="2300"/>
              </a:spcBef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Primeiro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ordenamos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o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dicionário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pela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chave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utilizando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o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método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>
                <a:solidFill>
                  <a:srgbClr val="FF00FF"/>
                </a:solidFill>
                <a:ea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()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e 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função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>
                <a:solidFill>
                  <a:srgbClr val="FFFF00"/>
                </a:solidFill>
                <a:ea typeface="Arial" charset="0"/>
                <a:sym typeface="Cabin"/>
              </a:rPr>
              <a:t>sorted</a:t>
            </a:r>
            <a:r>
              <a:rPr lang="en-US" sz="3600" u="none" strike="noStrike" cap="none">
                <a:solidFill>
                  <a:srgbClr val="FFFF00"/>
                </a:solidFill>
                <a:ea typeface="Arial" charset="0"/>
                <a:sym typeface="Cabin"/>
              </a:rPr>
              <a:t>()</a:t>
            </a:r>
            <a:endParaRPr lang="en-US" sz="3600" u="none" strike="noStrike" cap="none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Utilizando</a:t>
            </a:r>
            <a:r>
              <a:rPr lang="en-US" sz="7800" u="none" strike="noStrike" cap="none">
                <a:solidFill>
                  <a:srgbClr val="FFFF00"/>
                </a:solidFill>
                <a:ea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40FF"/>
                </a:solidFill>
                <a:ea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indent="0">
              <a:buNone/>
            </a:pP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Podemos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fazer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isto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de forma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ainda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mais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diretamente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utilizando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função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>
                <a:solidFill>
                  <a:srgbClr val="FF00FF"/>
                </a:solidFill>
                <a:ea typeface="Arial" charset="0"/>
                <a:sym typeface="Cabin"/>
              </a:rPr>
              <a:t>sorted()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, que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toma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sequência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como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parâmetro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e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retorna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 a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sequência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ordenada</a:t>
            </a:r>
            <a:endParaRPr lang="en-US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400" err="1">
                <a:solidFill>
                  <a:srgbClr val="FFD966"/>
                </a:solidFill>
                <a:ea typeface="Arial" charset="0"/>
                <a:sym typeface="Cabin"/>
              </a:rPr>
              <a:t>Ordenar</a:t>
            </a:r>
            <a:r>
              <a:rPr lang="en-US" sz="54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5400">
                <a:solidFill>
                  <a:srgbClr val="FFD966"/>
                </a:solidFill>
                <a:ea typeface="Arial" charset="0"/>
                <a:sym typeface="Cabin"/>
              </a:rPr>
              <a:t>por Valores </a:t>
            </a:r>
            <a:r>
              <a:rPr lang="en-US" sz="5400" err="1">
                <a:solidFill>
                  <a:srgbClr val="FFD966"/>
                </a:solidFill>
                <a:ea typeface="Arial" charset="0"/>
                <a:sym typeface="Cabin"/>
              </a:rPr>
              <a:t>ao</a:t>
            </a:r>
            <a:r>
              <a:rPr lang="en-US" sz="540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5400" err="1">
                <a:solidFill>
                  <a:srgbClr val="FFD966"/>
                </a:solidFill>
                <a:ea typeface="Arial" charset="0"/>
                <a:sym typeface="Cabin"/>
              </a:rPr>
              <a:t>invés</a:t>
            </a:r>
            <a:r>
              <a:rPr lang="en-US" sz="5400">
                <a:solidFill>
                  <a:srgbClr val="FFD966"/>
                </a:solidFill>
                <a:ea typeface="Arial" charset="0"/>
                <a:sym typeface="Cabin"/>
              </a:rPr>
              <a:t> de Chaves </a:t>
            </a:r>
            <a:endParaRPr lang="en-US" u="none" strike="noStrike" cap="none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indent="-609600" algn="just">
              <a:spcBef>
                <a:spcPts val="0"/>
              </a:spcBef>
              <a:buFont typeface="Cabin"/>
              <a:buChar char="•"/>
            </a:pP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Se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pudermos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construir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de </a:t>
            </a:r>
            <a:r>
              <a:rPr lang="en-US">
                <a:solidFill>
                  <a:srgbClr val="FF7F00"/>
                </a:solidFill>
                <a:ea typeface="Arial" charset="0"/>
                <a:sym typeface="Cabin"/>
              </a:rPr>
              <a:t>tuples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na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 forma </a:t>
            </a:r>
            <a:r>
              <a:rPr lang="en-US" u="none" strike="noStrike" cap="none">
                <a:solidFill>
                  <a:srgbClr val="FF7F00"/>
                </a:solidFill>
                <a:ea typeface="Arial" charset="0"/>
                <a:sym typeface="Cabin"/>
              </a:rPr>
              <a:t>(value, key</a:t>
            </a:r>
            <a:r>
              <a:rPr lang="en-US">
                <a:solidFill>
                  <a:srgbClr val="FF7F00"/>
                </a:solidFill>
                <a:ea typeface="Arial" charset="0"/>
                <a:sym typeface="Cabin"/>
              </a:rPr>
              <a:t>) 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poderemos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err="1">
                <a:solidFill>
                  <a:srgbClr val="FF00FF"/>
                </a:solidFill>
                <a:ea typeface="Arial" charset="0"/>
                <a:sym typeface="Cabin"/>
              </a:rPr>
              <a:t>ordernar</a:t>
            </a:r>
            <a:r>
              <a:rPr lang="en-US">
                <a:solidFill>
                  <a:schemeClr val="lt1"/>
                </a:solidFill>
                <a:ea typeface="Arial" charset="0"/>
                <a:sym typeface="Cabin"/>
              </a:rPr>
              <a:t> por </a:t>
            </a:r>
            <a:r>
              <a:rPr lang="en-US" err="1">
                <a:solidFill>
                  <a:schemeClr val="lt1"/>
                </a:solidFill>
                <a:ea typeface="Arial" charset="0"/>
                <a:sym typeface="Cabin"/>
              </a:rPr>
              <a:t>valores</a:t>
            </a:r>
            <a:endParaRPr lang="en-US" err="1">
              <a:solidFill>
                <a:schemeClr val="lt1"/>
              </a:solidFill>
            </a:endParaRPr>
          </a:p>
          <a:p>
            <a:pPr indent="-609600">
              <a:spcBef>
                <a:spcPts val="2300"/>
              </a:spcBef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Fazemos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isto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com um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laço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ea typeface="Arial" charset="0"/>
                <a:sym typeface="Cabin"/>
              </a:rPr>
              <a:t>for</a:t>
            </a:r>
            <a:r>
              <a:rPr lang="en-US" sz="3600">
                <a:solidFill>
                  <a:srgbClr val="FFFF00"/>
                </a:solidFill>
                <a:ea typeface="Arial" charset="0"/>
                <a:sym typeface="Cabin"/>
              </a:rPr>
              <a:t>,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que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cria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tuples  </a:t>
            </a:r>
            <a:endParaRPr lang="en-US" sz="3600" u="none" strike="noStrike" cap="none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4400">
                <a:solidFill>
                  <a:srgbClr val="FFFF00"/>
                </a:solidFill>
                <a:ea typeface="Arial" charset="0"/>
                <a:sym typeface="Cabin"/>
              </a:rPr>
              <a:t>As 10 </a:t>
            </a:r>
            <a:r>
              <a:rPr lang="en-US" sz="4400" err="1">
                <a:solidFill>
                  <a:srgbClr val="FFFF00"/>
                </a:solidFill>
                <a:ea typeface="Arial" charset="0"/>
                <a:sym typeface="Cabin"/>
              </a:rPr>
              <a:t>palavras</a:t>
            </a:r>
            <a:r>
              <a:rPr lang="en-US" sz="4400">
                <a:solidFill>
                  <a:srgbClr val="FFFF00"/>
                </a:solidFill>
                <a:ea typeface="Arial" charset="0"/>
                <a:sym typeface="Cabin"/>
              </a:rPr>
              <a:t> </a:t>
            </a:r>
            <a:r>
              <a:rPr lang="en-US" sz="4400" err="1">
                <a:solidFill>
                  <a:srgbClr val="FFFF00"/>
                </a:solidFill>
                <a:ea typeface="Arial" charset="0"/>
                <a:sym typeface="Cabin"/>
              </a:rPr>
              <a:t>mais</a:t>
            </a:r>
            <a:r>
              <a:rPr lang="en-US" sz="4400">
                <a:solidFill>
                  <a:srgbClr val="FFFF00"/>
                </a:solidFill>
                <a:ea typeface="Arial" charset="0"/>
                <a:sym typeface="Cabin"/>
              </a:rPr>
              <a:t> </a:t>
            </a:r>
            <a:r>
              <a:rPr lang="en-US" sz="4400" err="1">
                <a:solidFill>
                  <a:srgbClr val="FFFF00"/>
                </a:solidFill>
                <a:ea typeface="Arial" charset="0"/>
                <a:sym typeface="Cabin"/>
              </a:rPr>
              <a:t>frequentes</a:t>
            </a:r>
            <a:endParaRPr lang="en-US" sz="4400" u="none" strike="noStrike" cap="none" err="1">
              <a:solidFill>
                <a:srgbClr val="FFFF00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800" err="1">
                <a:solidFill>
                  <a:srgbClr val="FFD966"/>
                </a:solidFill>
                <a:ea typeface="Arial" charset="0"/>
              </a:rPr>
              <a:t>Versão</a:t>
            </a:r>
            <a:r>
              <a:rPr lang="en-US" sz="7800">
                <a:solidFill>
                  <a:srgbClr val="FFD966"/>
                </a:solidFill>
                <a:ea typeface="Arial" charset="0"/>
              </a:rPr>
              <a:t> </a:t>
            </a:r>
            <a:r>
              <a:rPr lang="en-US" sz="7800" err="1">
                <a:solidFill>
                  <a:srgbClr val="FFD966"/>
                </a:solidFill>
                <a:ea typeface="Arial" charset="0"/>
              </a:rPr>
              <a:t>ainda</a:t>
            </a:r>
            <a:r>
              <a:rPr lang="en-US" sz="7800">
                <a:solidFill>
                  <a:srgbClr val="FFD966"/>
                </a:solidFill>
                <a:ea typeface="Arial" charset="0"/>
              </a:rPr>
              <a:t> Menor</a:t>
            </a:r>
            <a:endParaRPr lang="en-US" sz="7800" u="none" strike="noStrike" cap="none">
              <a:solidFill>
                <a:srgbClr val="FFD966"/>
              </a:solidFill>
              <a:ea typeface="Arial" charset="0"/>
              <a:cs typeface="Arial" charset="0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600" err="1">
                <a:solidFill>
                  <a:srgbClr val="00FF00"/>
                </a:solidFill>
                <a:ea typeface="Arial" charset="0"/>
                <a:sym typeface="Cabin"/>
              </a:rPr>
              <a:t>Compreensão</a:t>
            </a:r>
            <a:r>
              <a:rPr lang="en-US" sz="3600">
                <a:solidFill>
                  <a:srgbClr val="00FF00"/>
                </a:solidFill>
                <a:ea typeface="Arial" charset="0"/>
                <a:sym typeface="Cabin"/>
              </a:rPr>
              <a:t> de 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cria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dinâmica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Neste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caso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criamos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reversa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tuples 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então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ordenamos</a:t>
            </a:r>
            <a:endParaRPr lang="en-US" sz="3600" u="none" strike="noStrike" cap="none">
              <a:solidFill>
                <a:schemeClr val="lt1"/>
              </a:solidFill>
              <a:ea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err="1">
                <a:solidFill>
                  <a:srgbClr val="FFD966"/>
                </a:solidFill>
                <a:ea typeface="Arial" charset="0"/>
                <a:sym typeface="Cabin"/>
              </a:rPr>
              <a:t>Sumário</a:t>
            </a:r>
            <a:endParaRPr lang="en-US" sz="7600" u="none" strike="noStrike" cap="none" err="1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indent="-609600">
              <a:spcBef>
                <a:spcPts val="0"/>
              </a:spcBef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Sintaxe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de Tuple</a:t>
            </a:r>
            <a:endParaRPr lang="en-US" sz="3600" u="none" strike="noStrike" cap="none">
              <a:solidFill>
                <a:schemeClr val="lt1"/>
              </a:solidFill>
              <a:ea typeface="Arial" charset="0"/>
              <a:sym typeface="Cabin"/>
            </a:endParaRP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Imutabilidade</a:t>
            </a:r>
            <a:endParaRPr lang="en-US" sz="3600" u="none" strike="noStrike" cap="none" err="1">
              <a:solidFill>
                <a:schemeClr val="lt1"/>
              </a:solidFill>
              <a:ea typeface="Arial" charset="0"/>
              <a:cs typeface="Arial" charset="0"/>
            </a:endParaRPr>
          </a:p>
          <a:p>
            <a:pPr indent="-609600">
              <a:spcBef>
                <a:spcPts val="2300"/>
              </a:spcBef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Comparabilidade</a:t>
            </a:r>
            <a:endParaRPr lang="en-US" sz="3600" err="1">
              <a:solidFill>
                <a:schemeClr val="lt1"/>
              </a:solidFill>
              <a:ea typeface="Arial" charset="0"/>
              <a:cs typeface="Arial" charset="0"/>
              <a:sym typeface="Cabin"/>
            </a:endParaRPr>
          </a:p>
          <a:p>
            <a:pPr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</a:rPr>
              <a:t>Ordenação</a:t>
            </a:r>
            <a:endParaRPr lang="en-US" sz="3600" u="none" strike="noStrike" cap="none" err="1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indent="-609600" algn="l"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Tuples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expressões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atribuição</a:t>
            </a:r>
            <a:endParaRPr lang="en-US" sz="3600" err="1">
              <a:solidFill>
                <a:schemeClr val="lt1"/>
              </a:solidFill>
              <a:ea typeface="Arial" charset="0"/>
              <a:cs typeface="Arial" charset="0"/>
              <a:sym typeface="Cabin"/>
            </a:endParaRPr>
          </a:p>
          <a:p>
            <a:pPr marL="1104900" indent="-609600" algn="l"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Ordenando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dicionários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pela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chave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ou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valor </a:t>
            </a:r>
            <a:endParaRPr lang="en-US" sz="3600" u="none" strike="noStrike" cap="none">
              <a:solidFill>
                <a:schemeClr val="lt1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Tuples </a:t>
            </a: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São Como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Listas</a:t>
            </a:r>
            <a:endParaRPr lang="en-US" sz="7800" u="none" strike="noStrike" cap="none" err="1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indent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ea typeface="Arial" charset="0"/>
              </a:rPr>
              <a:t>Tuples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são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outro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tipo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de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sequência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que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funcionam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como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–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elas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possuem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elementos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que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são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indexados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a </a:t>
            </a:r>
            <a:r>
              <a:rPr lang="en-US" sz="3600" err="1">
                <a:solidFill>
                  <a:schemeClr val="lt1"/>
                </a:solidFill>
                <a:ea typeface="Arial" charset="0"/>
              </a:rPr>
              <a:t>partir</a:t>
            </a:r>
            <a:r>
              <a:rPr lang="en-US" sz="3600">
                <a:solidFill>
                  <a:schemeClr val="lt1"/>
                </a:solidFill>
                <a:ea typeface="Arial" charset="0"/>
              </a:rPr>
              <a:t> de 0.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err="1">
                <a:solidFill>
                  <a:srgbClr val="FFD966"/>
                </a:solidFill>
                <a:ea typeface="Arial" charset="0"/>
                <a:sym typeface="Cabin"/>
              </a:rPr>
              <a:t>porém</a:t>
            </a:r>
            <a:r>
              <a:rPr lang="en-US" sz="72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... Tuples </a:t>
            </a:r>
            <a:r>
              <a:rPr lang="en-US" sz="7200" err="1">
                <a:solidFill>
                  <a:srgbClr val="FFD966"/>
                </a:solidFill>
                <a:ea typeface="Arial" charset="0"/>
                <a:sym typeface="Cabin"/>
              </a:rPr>
              <a:t>são</a:t>
            </a:r>
            <a:r>
              <a:rPr lang="en-US" sz="72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 “</a:t>
            </a:r>
            <a:r>
              <a:rPr lang="en-US" sz="7200" err="1">
                <a:solidFill>
                  <a:srgbClr val="FFD966"/>
                </a:solidFill>
                <a:ea typeface="Arial" charset="0"/>
                <a:sym typeface="Cabin"/>
              </a:rPr>
              <a:t>immutáveis</a:t>
            </a:r>
            <a:r>
              <a:rPr lang="en-US" sz="72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36847" y="2622353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indent="0">
              <a:spcBef>
                <a:spcPts val="0"/>
              </a:spcBef>
              <a:buSzPct val="171000"/>
              <a:buNone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Diferentemente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você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crie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>
                <a:solidFill>
                  <a:srgbClr val="FF00FF"/>
                </a:solidFill>
                <a:ea typeface="Arial" charset="0"/>
                <a:sym typeface="Cabin"/>
              </a:rPr>
              <a:t>tuple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você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rgbClr val="FF7F00"/>
                </a:solidFill>
                <a:ea typeface="Arial" charset="0"/>
                <a:sym typeface="Cabin"/>
              </a:rPr>
              <a:t>não</a:t>
            </a:r>
            <a:r>
              <a:rPr lang="en-US" sz="3600">
                <a:solidFill>
                  <a:srgbClr val="FF7F00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rgbClr val="FF7F00"/>
                </a:solidFill>
                <a:ea typeface="Arial" charset="0"/>
                <a:sym typeface="Cabin"/>
              </a:rPr>
              <a:t>pode</a:t>
            </a:r>
            <a:r>
              <a:rPr lang="en-US" sz="3600">
                <a:solidFill>
                  <a:srgbClr val="FF7F00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rgbClr val="FF7F00"/>
                </a:solidFill>
                <a:ea typeface="Arial" charset="0"/>
                <a:sym typeface="Cabin"/>
              </a:rPr>
              <a:t>alterar</a:t>
            </a:r>
            <a:r>
              <a:rPr lang="en-US" sz="3600">
                <a:solidFill>
                  <a:srgbClr val="FF7F00"/>
                </a:solidFill>
                <a:ea typeface="Arial" charset="0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o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seu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conteúdo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- similar 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string</a:t>
            </a:r>
            <a:endParaRPr lang="en-US" sz="3600" u="none" strike="noStrike" cap="none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O que </a:t>
            </a:r>
            <a:r>
              <a:rPr lang="en-US" sz="7800" err="1">
                <a:solidFill>
                  <a:srgbClr val="FF66FF"/>
                </a:solidFill>
                <a:ea typeface="Arial" charset="0"/>
                <a:sym typeface="Cabin"/>
              </a:rPr>
              <a:t>não</a:t>
            </a: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fazer</a:t>
            </a: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 com </a:t>
            </a: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Tuples</a:t>
            </a:r>
            <a:endParaRPr lang="en-US" sz="7800" u="none" strike="noStrike" cap="none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600">
                <a:solidFill>
                  <a:srgbClr val="FFD966"/>
                </a:solidFill>
                <a:ea typeface="Arial" charset="0"/>
                <a:sym typeface="Cabin"/>
              </a:rPr>
              <a:t>Um </a:t>
            </a:r>
            <a:r>
              <a:rPr lang="en-US" sz="6600" err="1">
                <a:solidFill>
                  <a:srgbClr val="FFD966"/>
                </a:solidFill>
                <a:ea typeface="Arial" charset="0"/>
                <a:sym typeface="Cabin"/>
              </a:rPr>
              <a:t>Conto</a:t>
            </a:r>
            <a:r>
              <a:rPr lang="en-US" sz="660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6600" err="1">
                <a:solidFill>
                  <a:srgbClr val="FFD966"/>
                </a:solidFill>
                <a:ea typeface="Arial" charset="0"/>
                <a:sym typeface="Cabin"/>
              </a:rPr>
              <a:t>sobre</a:t>
            </a:r>
            <a:r>
              <a:rPr lang="en-US" sz="660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6600" err="1">
                <a:solidFill>
                  <a:srgbClr val="FFD966"/>
                </a:solidFill>
                <a:ea typeface="Arial" charset="0"/>
                <a:sym typeface="Cabin"/>
              </a:rPr>
              <a:t>Duas</a:t>
            </a:r>
            <a:r>
              <a:rPr lang="en-US" sz="660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6600" err="1">
                <a:solidFill>
                  <a:srgbClr val="FFD966"/>
                </a:solidFill>
                <a:ea typeface="Arial" charset="0"/>
                <a:sym typeface="Cabin"/>
              </a:rPr>
              <a:t>Sequências</a:t>
            </a:r>
            <a:endParaRPr lang="en-US" sz="6600" u="none" strike="noStrike" cap="none" err="1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Tuples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são</a:t>
            </a: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 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Mais</a:t>
            </a: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Eficientes</a:t>
            </a:r>
            <a:endParaRPr lang="en-US" sz="7800" u="none" strike="noStrike" cap="none" err="1">
              <a:solidFill>
                <a:srgbClr val="FFD966"/>
              </a:solidFill>
              <a:ea typeface="Arial" charset="0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indent="-609600">
              <a:spcBef>
                <a:spcPts val="0"/>
              </a:spcBef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Uma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vez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que Python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não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precisa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construir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estruturas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tuple para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serem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modificáveis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elas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são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mais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simples 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eficientes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do que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termos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uso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memória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e performance</a:t>
            </a:r>
            <a:endParaRPr lang="en-US" sz="3600">
              <a:solidFill>
                <a:schemeClr val="lt1"/>
              </a:solidFill>
              <a:ea typeface="Arial" charset="0"/>
            </a:endParaRPr>
          </a:p>
          <a:p>
            <a:pPr indent="-609600">
              <a:spcBef>
                <a:spcPts val="0"/>
              </a:spcBef>
              <a:buFont typeface="Cabin"/>
              <a:buChar char="•"/>
            </a:pP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Assim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nosso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programa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criarmos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"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variáveis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temporárias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"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preferimos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tuples a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  <a:endParaRPr lang="en-US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indent="-609600">
              <a:spcBef>
                <a:spcPts val="0"/>
              </a:spcBef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Podemos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pôr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7F00"/>
                </a:solidFill>
                <a:ea typeface="Arial" charset="0"/>
                <a:sym typeface="Cabin"/>
              </a:rPr>
              <a:t>tuple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no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rgbClr val="00FFFF"/>
                </a:solidFill>
                <a:ea typeface="Arial" charset="0"/>
                <a:sym typeface="Cabin"/>
              </a:rPr>
              <a:t>lado</a:t>
            </a:r>
            <a:r>
              <a:rPr lang="en-US" sz="3600">
                <a:solidFill>
                  <a:srgbClr val="00FFFF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rgbClr val="00FFFF"/>
                </a:solidFill>
                <a:ea typeface="Arial" charset="0"/>
                <a:sym typeface="Cabin"/>
              </a:rPr>
              <a:t>esquerdo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expressão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atribuição</a:t>
            </a:r>
            <a:endParaRPr lang="en-US" sz="3600" u="none" strike="noStrike" cap="none" err="1">
              <a:solidFill>
                <a:schemeClr val="lt1"/>
              </a:solidFill>
              <a:ea typeface="Arial" charset="0"/>
            </a:endParaRPr>
          </a:p>
          <a:p>
            <a:pPr indent="-609600">
              <a:spcBef>
                <a:spcPts val="2300"/>
              </a:spcBef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Podemos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até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omitir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parênteses</a:t>
            </a:r>
            <a:endParaRPr lang="en-US" sz="3600" u="none" strike="noStrike" cap="none" err="1">
              <a:solidFill>
                <a:schemeClr val="lt1"/>
              </a:solidFill>
              <a:ea typeface="Arial" charset="0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Tuples </a:t>
            </a:r>
            <a:r>
              <a:rPr lang="en-US" sz="7800">
                <a:solidFill>
                  <a:srgbClr val="FFD966"/>
                </a:solidFill>
                <a:ea typeface="Arial" charset="0"/>
                <a:sym typeface="Cabin"/>
              </a:rPr>
              <a:t>e</a:t>
            </a: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Dicionários</a:t>
            </a:r>
            <a:endParaRPr lang="en-US" sz="7800" u="none" strike="noStrike" cap="none" err="1">
              <a:solidFill>
                <a:srgbClr val="FFD966"/>
              </a:solidFill>
              <a:ea typeface="Arial" charset="0"/>
              <a:sym typeface="Cabi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indent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O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método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u="none" strike="noStrike" cap="none">
                <a:solidFill>
                  <a:srgbClr val="FF00FF"/>
                </a:solidFill>
                <a:ea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()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dicionários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retornar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lista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de 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(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chave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valor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) </a:t>
            </a:r>
            <a:r>
              <a:rPr lang="en-US" sz="3600" u="none" strike="noStrike" cap="none">
                <a:solidFill>
                  <a:srgbClr val="FF7F00"/>
                </a:solidFill>
                <a:ea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Tuples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são</a:t>
            </a:r>
            <a:r>
              <a:rPr lang="en-US" sz="7800" u="none" strike="noStrike" cap="none">
                <a:solidFill>
                  <a:srgbClr val="FFD966"/>
                </a:solidFill>
                <a:ea typeface="Arial" charset="0"/>
                <a:sym typeface="Cabin"/>
              </a:rPr>
              <a:t> </a:t>
            </a:r>
            <a:r>
              <a:rPr lang="en-US" sz="7800" err="1">
                <a:solidFill>
                  <a:srgbClr val="FFD966"/>
                </a:solidFill>
                <a:ea typeface="Arial" charset="0"/>
                <a:sym typeface="Cabin"/>
              </a:rPr>
              <a:t>Comparáveis</a:t>
            </a:r>
            <a:endParaRPr lang="en-US" sz="7800" u="none" strike="noStrike" cap="none" err="1">
              <a:solidFill>
                <a:srgbClr val="FFD966"/>
              </a:solidFill>
              <a:ea typeface="Arial" charset="0"/>
              <a:sym typeface="Cabin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829743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indent="0">
              <a:spcBef>
                <a:spcPts val="0"/>
              </a:spcBef>
              <a:buSzPct val="171000"/>
              <a:buNone/>
            </a:pP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O </a:t>
            </a:r>
            <a:r>
              <a:rPr lang="en-US" sz="3600" err="1">
                <a:solidFill>
                  <a:srgbClr val="00FFFF"/>
                </a:solidFill>
                <a:ea typeface="Arial" charset="0"/>
                <a:sym typeface="Cabin"/>
              </a:rPr>
              <a:t>operador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de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comparação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funciona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7F00"/>
                </a:solidFill>
                <a:ea typeface="Arial" charset="0"/>
                <a:sym typeface="Cabin"/>
              </a:rPr>
              <a:t>tuples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outras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sequências</a:t>
            </a:r>
            <a:r>
              <a:rPr lang="en-US" sz="3600" u="none" strike="noStrike" cap="none">
                <a:solidFill>
                  <a:schemeClr val="lt1"/>
                </a:solidFill>
                <a:ea typeface="Arial" charset="0"/>
                <a:sym typeface="Cabin"/>
              </a:rPr>
              <a:t>. 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Se o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primeiro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item for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igual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Python segue para o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próximo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elemento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assim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por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diante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,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até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 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encontrar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uma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elemento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que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seja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 </a:t>
            </a:r>
            <a:r>
              <a:rPr lang="en-US" sz="3600" err="1">
                <a:solidFill>
                  <a:schemeClr val="lt1"/>
                </a:solidFill>
                <a:ea typeface="Arial" charset="0"/>
                <a:sym typeface="Cabin"/>
              </a:rPr>
              <a:t>diferente</a:t>
            </a:r>
            <a:r>
              <a:rPr lang="en-US" sz="3600">
                <a:solidFill>
                  <a:schemeClr val="lt1"/>
                </a:solidFill>
                <a:ea typeface="Arial" charset="0"/>
                <a:sym typeface="Cabin"/>
              </a:rPr>
              <a:t>.</a:t>
            </a:r>
            <a:endParaRPr lang="en-US" sz="3600" u="none" strike="noStrike" cap="none">
              <a:solidFill>
                <a:schemeClr val="lt1"/>
              </a:solidFill>
              <a:ea typeface="Arial" charset="0"/>
              <a:sym typeface="Cabin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607641" y="4979629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16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Title &amp; Subtitle</vt:lpstr>
      <vt:lpstr>Tuples</vt:lpstr>
      <vt:lpstr>Tuples São Como Listas</vt:lpstr>
      <vt:lpstr>porém... Tuples são “immutáveis”</vt:lpstr>
      <vt:lpstr>O que não fazer com Tuples</vt:lpstr>
      <vt:lpstr>Um Conto sobre Duas Sequências</vt:lpstr>
      <vt:lpstr>Tuples são Mais Eficientes</vt:lpstr>
      <vt:lpstr>Tuples and Assignment</vt:lpstr>
      <vt:lpstr>Tuples e Dicionários</vt:lpstr>
      <vt:lpstr>Tuples são Comparáveis</vt:lpstr>
      <vt:lpstr>Sorting Lists of Tuples</vt:lpstr>
      <vt:lpstr>Utilizando sorted()</vt:lpstr>
      <vt:lpstr>Ordenar por Valores ao invés de Chaves </vt:lpstr>
      <vt:lpstr>Apresentação do PowerPoint</vt:lpstr>
      <vt:lpstr>Versão ainda Menor</vt:lpstr>
      <vt:lpstr>Sumário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revision>2</cp:revision>
  <dcterms:modified xsi:type="dcterms:W3CDTF">2020-08-14T03:07:13Z</dcterms:modified>
</cp:coreProperties>
</file>