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320" r:id="rId7"/>
    <p:sldId id="262" r:id="rId8"/>
    <p:sldId id="263" r:id="rId9"/>
    <p:sldId id="321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F2EA8-6A38-DCAA-BE2A-552A7C8BDFCA}" v="3259" dt="2020-08-17T04:02:40.527"/>
    <p1510:client id="{30307951-FF43-326B-6CB7-B0B40F3B6674}" v="32" dt="2020-07-28T11:12:20.176"/>
    <p1510:client id="{A93F9FD0-066E-1161-F4EE-4477C132B9B9}" v="49" dt="2020-07-28T11:14:5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51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00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81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>
              <a:buClr>
                <a:srgbClr val="FF00FF"/>
              </a:buClr>
              <a:buSzPct val="25000"/>
              <a:buFont typeface="Cabin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Laços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e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Iterações</a:t>
            </a:r>
            <a:endParaRPr lang="pt-BR" dirty="0" err="1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4800" err="1">
                <a:solidFill>
                  <a:schemeClr val="lt1"/>
                </a:solidFill>
                <a:ea typeface="Arial" charset="0"/>
                <a:sym typeface="Cabin"/>
              </a:rPr>
              <a:t>Capítulo</a:t>
            </a:r>
            <a:r>
              <a:rPr lang="en-US" sz="48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 5</a:t>
            </a:r>
            <a:endParaRPr lang="pt-BR">
              <a:solidFill>
                <a:schemeClr val="lt1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9900"/>
                </a:solidFill>
                <a:ea typeface="Arial" charset="0"/>
                <a:sym typeface="Cabin"/>
              </a:rPr>
              <a:t>True</a:t>
            </a:r>
            <a:r>
              <a:rPr lang="en-US" sz="24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916589" cy="6572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dirty="0" err="1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ea typeface="Arial" charset="0"/>
                <a:sym typeface="Cabin"/>
              </a:rPr>
              <a:t>'Feito</a:t>
            </a: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Sim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300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Laços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Indefinidos</a:t>
            </a:r>
            <a:endParaRPr lang="pt-BR" dirty="0" err="1"/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370840">
              <a:spcBef>
                <a:spcPts val="0"/>
              </a:spcBef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While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são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chamados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“</a:t>
            </a:r>
            <a:r>
              <a:rPr lang="en-US" sz="3600" dirty="0" err="1">
                <a:solidFill>
                  <a:srgbClr val="FFFF00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FFFF00"/>
                </a:solidFill>
                <a:ea typeface="Arial" charset="0"/>
                <a:sym typeface="Cabin"/>
              </a:rPr>
              <a:t>Indefinidos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”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porque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eles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continuam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executando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até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condição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lógica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se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tornar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FF7F00"/>
                </a:solidFill>
                <a:ea typeface="Arial" charset="0"/>
                <a:sym typeface="Cabin"/>
              </a:rPr>
              <a:t>Falsa</a:t>
            </a:r>
            <a:endParaRPr lang="pt-BR" dirty="0"/>
          </a:p>
          <a:p>
            <a:pPr marL="749300" indent="-370840"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vimos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até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agora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são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bem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fáceis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examinar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ver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se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eles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terminarão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ou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se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irão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ser "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infinitos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"</a:t>
            </a:r>
          </a:p>
          <a:p>
            <a:pPr marL="749300" indent="-370840"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Algumas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vezes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é um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pouco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mais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difícil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de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ter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certeza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se um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irá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terminar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D966"/>
                </a:solidFill>
              </a:rPr>
              <a:t>Laços</a:t>
            </a:r>
            <a:r>
              <a:rPr lang="en-US" dirty="0">
                <a:solidFill>
                  <a:srgbClr val="FFD966"/>
                </a:solidFill>
              </a:rPr>
              <a:t> </a:t>
            </a:r>
            <a:r>
              <a:rPr lang="en-US" dirty="0" err="1">
                <a:solidFill>
                  <a:srgbClr val="FFD966"/>
                </a:solidFill>
              </a:rPr>
              <a:t>Definidos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err="1"/>
              <a:t>Iterando</a:t>
            </a:r>
            <a:r>
              <a:rPr lang="is-IS" dirty="0"/>
              <a:t> </a:t>
            </a:r>
            <a:r>
              <a:rPr lang="is-IS" dirty="0" err="1"/>
              <a:t>sobre</a:t>
            </a:r>
            <a:r>
              <a:rPr lang="is-IS" dirty="0"/>
              <a:t> um </a:t>
            </a:r>
            <a:r>
              <a:rPr lang="is-IS" dirty="0" err="1"/>
              <a:t>conjunto</a:t>
            </a:r>
            <a:r>
              <a:rPr lang="is-IS" dirty="0"/>
              <a:t> de </a:t>
            </a:r>
            <a:r>
              <a:rPr lang="is-IS" dirty="0" err="1"/>
              <a:t>itens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Laços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Definidos</a:t>
            </a:r>
            <a:endParaRPr lang="pt-BR" dirty="0" err="1"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370840">
              <a:spcBef>
                <a:spcPts val="0"/>
              </a:spcBef>
              <a:buSzPct val="100000"/>
            </a:pP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Com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bastante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frequência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temos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rgbClr val="FF7F00"/>
                </a:solidFill>
                <a:ea typeface="Arial" charset="0"/>
                <a:sym typeface="Cabin"/>
              </a:rPr>
              <a:t>lista</a:t>
            </a:r>
            <a:r>
              <a:rPr lang="en-US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de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itens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vindos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de </a:t>
            </a:r>
            <a:r>
              <a:rPr lang="en-US" err="1">
                <a:solidFill>
                  <a:srgbClr val="FF7F00"/>
                </a:solidFill>
                <a:ea typeface="Arial" charset="0"/>
                <a:sym typeface="Cabin"/>
              </a:rPr>
              <a:t>linhas</a:t>
            </a:r>
            <a:r>
              <a:rPr lang="en-US" dirty="0">
                <a:solidFill>
                  <a:srgbClr val="FF7F00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rgbClr val="FF7F00"/>
                </a:solidFill>
                <a:ea typeface="Arial" charset="0"/>
                <a:sym typeface="Cabin"/>
              </a:rPr>
              <a:t>em</a:t>
            </a:r>
            <a:r>
              <a:rPr lang="en-US" dirty="0">
                <a:solidFill>
                  <a:srgbClr val="FF7F00"/>
                </a:solidFill>
                <a:ea typeface="Arial" charset="0"/>
                <a:sym typeface="Cabin"/>
              </a:rPr>
              <a:t> um </a:t>
            </a:r>
            <a:r>
              <a:rPr lang="en-US" err="1">
                <a:solidFill>
                  <a:srgbClr val="FF7F00"/>
                </a:solidFill>
                <a:ea typeface="Arial" charset="0"/>
                <a:sym typeface="Cabin"/>
              </a:rPr>
              <a:t>arquivo</a:t>
            </a:r>
            <a:r>
              <a:rPr lang="en-US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–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efetivamente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um </a:t>
            </a:r>
            <a:r>
              <a:rPr lang="en-US" dirty="0">
                <a:solidFill>
                  <a:srgbClr val="FFFF00"/>
                </a:solidFill>
                <a:ea typeface="Arial" charset="0"/>
                <a:sym typeface="Cabin"/>
              </a:rPr>
              <a:t>conjunto </a:t>
            </a:r>
            <a:r>
              <a:rPr lang="en-US" err="1">
                <a:solidFill>
                  <a:srgbClr val="FFFF00"/>
                </a:solidFill>
                <a:ea typeface="Arial" charset="0"/>
                <a:sym typeface="Cabin"/>
              </a:rPr>
              <a:t>finito</a:t>
            </a:r>
            <a:r>
              <a:rPr lang="en-US" dirty="0">
                <a:solidFill>
                  <a:srgbClr val="FFFF00"/>
                </a:solidFill>
                <a:ea typeface="Arial" charset="0"/>
                <a:sym typeface="Cabin"/>
              </a:rPr>
              <a:t> 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de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coisas</a:t>
            </a:r>
            <a:endParaRPr lang="en-US">
              <a:solidFill>
                <a:schemeClr val="lt1"/>
              </a:solidFill>
            </a:endParaRPr>
          </a:p>
          <a:p>
            <a:pPr marL="749300" indent="-370840">
              <a:buSzPct val="100000"/>
            </a:pP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Podemos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escrever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um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para ser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executado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um dos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itens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do conjunto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usando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a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construção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dirty="0">
                <a:solidFill>
                  <a:srgbClr val="FFFF00"/>
                </a:solidFill>
                <a:ea typeface="Arial" charset="0"/>
                <a:sym typeface="Cabin"/>
              </a:rPr>
              <a:t>for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da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linguagem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Python</a:t>
            </a:r>
            <a:endParaRPr lang="en-US" u="none" strike="noStrike" cap="none" dirty="0">
              <a:solidFill>
                <a:schemeClr val="lt1"/>
              </a:solidFill>
              <a:ea typeface="Arial" charset="0"/>
            </a:endParaRPr>
          </a:p>
          <a:p>
            <a:pPr marL="749300" indent="-370840">
              <a:buSzPct val="100000"/>
            </a:pP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Esses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são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chamados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de 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“</a:t>
            </a:r>
            <a:r>
              <a:rPr lang="en-US" dirty="0" err="1">
                <a:solidFill>
                  <a:srgbClr val="00FF00"/>
                </a:solidFill>
                <a:ea typeface="Arial" charset="0"/>
                <a:sym typeface="Cabin"/>
              </a:rPr>
              <a:t>laços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ea typeface="Arial" charset="0"/>
                <a:sym typeface="Cabin"/>
              </a:rPr>
              <a:t>definidos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”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porque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eles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são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executados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um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número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exato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dirty="0" err="1">
                <a:solidFill>
                  <a:schemeClr val="lt1"/>
                </a:solidFill>
                <a:ea typeface="Arial" charset="0"/>
                <a:sym typeface="Cabin"/>
              </a:rPr>
              <a:t>vezes</a:t>
            </a:r>
            <a:endParaRPr lang="en-US" dirty="0">
              <a:solidFill>
                <a:schemeClr val="lt1"/>
              </a:solidFill>
              <a:ea typeface="Arial" charset="0"/>
            </a:endParaRPr>
          </a:p>
          <a:p>
            <a:pPr marL="749300" indent="-370840">
              <a:buSzPct val="100000"/>
            </a:pP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dizemos</a:t>
            </a:r>
            <a:r>
              <a:rPr lang="en-US" dirty="0">
                <a:solidFill>
                  <a:schemeClr val="lt1"/>
                </a:solidFill>
                <a:ea typeface="Arial" charset="0"/>
                <a:sym typeface="Cabin"/>
              </a:rPr>
              <a:t> que 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“</a:t>
            </a:r>
            <a:r>
              <a:rPr lang="en-US" err="1">
                <a:solidFill>
                  <a:srgbClr val="00FF00"/>
                </a:solidFill>
                <a:ea typeface="Arial" charset="0"/>
                <a:sym typeface="Cabin"/>
              </a:rPr>
              <a:t>laços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rgbClr val="00FF00"/>
                </a:solidFill>
                <a:ea typeface="Arial" charset="0"/>
                <a:sym typeface="Cabin"/>
              </a:rPr>
              <a:t>definidos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rgbClr val="00FF00"/>
                </a:solidFill>
                <a:ea typeface="Arial" charset="0"/>
                <a:sym typeface="Cabin"/>
              </a:rPr>
              <a:t>iteram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rgbClr val="00FF00"/>
                </a:solidFill>
                <a:ea typeface="Arial" charset="0"/>
                <a:sym typeface="Cabin"/>
              </a:rPr>
              <a:t>através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 de </a:t>
            </a:r>
            <a:r>
              <a:rPr lang="en-US" err="1">
                <a:solidFill>
                  <a:srgbClr val="00FF00"/>
                </a:solidFill>
                <a:ea typeface="Arial" charset="0"/>
                <a:sym typeface="Cabin"/>
              </a:rPr>
              <a:t>membros</a:t>
            </a:r>
            <a:r>
              <a:rPr lang="en-US" dirty="0">
                <a:solidFill>
                  <a:srgbClr val="00FF00"/>
                </a:solidFill>
                <a:ea typeface="Arial" charset="0"/>
                <a:sym typeface="Cabin"/>
              </a:rPr>
              <a:t> de um conjunto”</a:t>
            </a:r>
            <a:endParaRPr lang="en-US" dirty="0">
              <a:solidFill>
                <a:srgbClr val="00FF00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sym typeface="Cabin"/>
              </a:rPr>
              <a:t>Um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Laço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Definido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Simples</a:t>
            </a:r>
            <a:endParaRPr lang="pt-BR" dirty="0"/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Decolar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4</a:t>
            </a:r>
            <a:endParaRPr lang="en-US" sz="48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3</a:t>
            </a:r>
            <a:endParaRPr lang="en-US" sz="48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2</a:t>
            </a:r>
            <a:endParaRPr lang="en-US" sz="48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1</a:t>
            </a:r>
            <a:endParaRPr lang="en-US" sz="48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dirty="0" err="1">
                <a:solidFill>
                  <a:srgbClr val="FFFFFF"/>
                </a:solidFill>
                <a:ea typeface="Arial" charset="0"/>
                <a:sym typeface="Cabin"/>
              </a:rPr>
              <a:t>Decolar</a:t>
            </a:r>
            <a:r>
              <a:rPr lang="en-US" sz="48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!</a:t>
            </a:r>
            <a:endParaRPr lang="en-US" sz="4800" u="none" strike="noStrike" cap="none" dirty="0">
              <a:solidFill>
                <a:srgbClr val="FFFFFF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</a:rPr>
              <a:t>Um </a:t>
            </a:r>
            <a:r>
              <a:rPr lang="en-US" sz="7600" dirty="0" err="1">
                <a:solidFill>
                  <a:srgbClr val="FFD966"/>
                </a:solidFill>
              </a:rPr>
              <a:t>Laço</a:t>
            </a:r>
            <a:r>
              <a:rPr lang="en-US" sz="7600" dirty="0">
                <a:solidFill>
                  <a:srgbClr val="FFD966"/>
                </a:solidFill>
              </a:rPr>
              <a:t> </a:t>
            </a:r>
            <a:r>
              <a:rPr lang="en-US" sz="7600" dirty="0" err="1">
                <a:solidFill>
                  <a:srgbClr val="FFD966"/>
                </a:solidFill>
              </a:rPr>
              <a:t>Definido</a:t>
            </a:r>
            <a:r>
              <a:rPr lang="en-US" sz="7600" dirty="0">
                <a:solidFill>
                  <a:srgbClr val="FFD966"/>
                </a:solidFill>
              </a:rPr>
              <a:t> com </a:t>
            </a:r>
            <a:r>
              <a:rPr lang="en-US" sz="7600" i="1" dirty="0">
                <a:solidFill>
                  <a:srgbClr val="FFD966"/>
                </a:solidFill>
              </a:rPr>
              <a:t>Strings</a:t>
            </a:r>
            <a:endParaRPr lang="en-US" sz="7600" dirty="0">
              <a:solidFill>
                <a:srgbClr val="FFD966"/>
              </a:solidFill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  <a:buFont typeface="Cabin"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amigos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  <a:endParaRPr lang="pt-BR"/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amigo 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amigos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'Feliz Ano Novo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amigo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'Feito!'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ea typeface="Arial" charset="0"/>
                <a:sym typeface="Cabin"/>
              </a:rPr>
              <a:t>Feliz Ano Novo</a:t>
            </a:r>
            <a:r>
              <a:rPr lang="en-US" sz="36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: Joseph</a:t>
            </a:r>
            <a:br>
              <a:rPr lang="en-US" sz="3600" u="none" strike="noStrike" cap="none" dirty="0">
                <a:latin typeface="Arial" charset="0"/>
                <a:ea typeface="Arial" charset="0"/>
                <a:cs typeface="Arial" charset="0"/>
              </a:rPr>
            </a:br>
            <a:r>
              <a:rPr lang="en-US" sz="3600" dirty="0">
                <a:solidFill>
                  <a:srgbClr val="FFFFFF"/>
                </a:solidFill>
                <a:ea typeface="Arial" charset="0"/>
                <a:sym typeface="Cabin"/>
              </a:rPr>
              <a:t>Feliz Ano Novo</a:t>
            </a:r>
            <a:r>
              <a:rPr lang="en-US" sz="36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: Glenn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ea typeface="Arial" charset="0"/>
                <a:sym typeface="Cabin"/>
              </a:rPr>
              <a:t>Feliz Ano Novo</a:t>
            </a:r>
            <a:r>
              <a:rPr lang="en-US" sz="36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: Sally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ea typeface="Arial" charset="0"/>
                <a:sym typeface="Cabin"/>
              </a:rPr>
              <a:t>Feito</a:t>
            </a:r>
            <a:r>
              <a:rPr lang="en-US" sz="36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!</a:t>
            </a:r>
            <a:endParaRPr lang="en-US" sz="3600" u="none" strike="noStrike" cap="none" dirty="0">
              <a:solidFill>
                <a:srgbClr val="FFFFFF"/>
              </a:solidFill>
              <a:ea typeface="Arial" charset="0"/>
            </a:endParaRP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sym typeface="Cabin"/>
              </a:rPr>
              <a:t>Um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Laço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Definido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Simples</a:t>
            </a:r>
            <a:endParaRPr lang="pt-BR" dirty="0"/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Decolar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4</a:t>
            </a:r>
            <a:endParaRPr lang="en-US" sz="30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3</a:t>
            </a:r>
            <a:endParaRPr lang="en-US" sz="30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2</a:t>
            </a:r>
            <a:endParaRPr lang="en-US" sz="30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1</a:t>
            </a:r>
            <a:endParaRPr lang="en-US" sz="3000" u="none" strike="noStrike" cap="none" dirty="0">
              <a:solidFill>
                <a:srgbClr val="FF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FFFF"/>
                </a:solidFill>
                <a:ea typeface="Arial" charset="0"/>
                <a:sym typeface="Cabin"/>
              </a:rPr>
              <a:t>Decolar</a:t>
            </a:r>
            <a:r>
              <a:rPr lang="en-US" sz="3000" u="none" strike="noStrike" cap="none" dirty="0">
                <a:solidFill>
                  <a:srgbClr val="FFFFFF"/>
                </a:solidFill>
                <a:ea typeface="Arial" charset="0"/>
                <a:sym typeface="Cabin"/>
              </a:rPr>
              <a:t>!</a:t>
            </a:r>
            <a:endParaRPr lang="en-US" sz="3000" u="none" strike="noStrike" cap="none" dirty="0">
              <a:solidFill>
                <a:srgbClr val="FFFFFF"/>
              </a:solidFill>
              <a:ea typeface="Arial" charset="0"/>
            </a:endParaRP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rgbClr val="FF9900"/>
                </a:solidFill>
                <a:ea typeface="Arial" charset="0"/>
                <a:sym typeface="Cabin"/>
              </a:rPr>
              <a:t>Acabou</a:t>
            </a:r>
            <a:r>
              <a:rPr lang="en-US" sz="28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Sim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chemeClr val="lt1"/>
                </a:solidFill>
                <a:ea typeface="Arial" charset="0"/>
                <a:sym typeface="Cabin"/>
              </a:rPr>
              <a:t>Decolar</a:t>
            </a: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93410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dirty="0" err="1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Avançe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 com </a:t>
            </a:r>
            <a:r>
              <a:rPr lang="en-US" sz="3500" u="none" strike="noStrike" cap="none" dirty="0" err="1">
                <a:solidFill>
                  <a:srgbClr val="00FF00"/>
                </a:solidFill>
                <a:ea typeface="Arial" charset="0"/>
                <a:sym typeface="Cabin"/>
              </a:rPr>
              <a:t>i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 </a:t>
            </a:r>
            <a:endParaRPr lang="en-US" sz="3500" u="none" strike="noStrike" cap="none">
              <a:solidFill>
                <a:srgbClr val="FF9900"/>
              </a:solidFill>
              <a:ea typeface="Arial" charset="0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definidos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(for)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possuem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variáveis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de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200" u="none" strike="noStrike" cap="none" dirty="0">
                <a:solidFill>
                  <a:srgbClr val="FF00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explícitas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a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passagem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pelo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.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Essas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variáveis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se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movem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através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sequência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ou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conjunto.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Olhando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para o </a:t>
            </a:r>
            <a:r>
              <a:rPr lang="en-US" sz="7600" i="1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in...</a:t>
            </a:r>
            <a:endParaRPr lang="en-US" sz="7600" i="1" u="none" strike="noStrike" cap="none" dirty="0">
              <a:solidFill>
                <a:srgbClr val="FFFF00"/>
              </a:solidFill>
              <a:ea typeface="Arial" charset="0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94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358140">
              <a:spcBef>
                <a:spcPts val="0"/>
              </a:spcBef>
              <a:buSzPct val="100000"/>
            </a:pP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A 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variável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 de 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 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dirty="0" err="1">
                <a:solidFill>
                  <a:schemeClr val="lt1"/>
                </a:solidFill>
                <a:sym typeface="Cabin"/>
              </a:rPr>
              <a:t>itera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através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da </a:t>
            </a:r>
            <a:r>
              <a:rPr lang="en-US" sz="3400" dirty="0" err="1">
                <a:solidFill>
                  <a:srgbClr val="FF7F00"/>
                </a:solidFill>
                <a:ea typeface="Arial" charset="0"/>
                <a:sym typeface="Cabin"/>
              </a:rPr>
              <a:t>sequência</a:t>
            </a:r>
            <a:r>
              <a:rPr lang="en-US" sz="34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(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conjunto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ordenado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)</a:t>
            </a:r>
            <a:endParaRPr lang="pt-BR" dirty="0">
              <a:solidFill>
                <a:schemeClr val="lt1"/>
              </a:solidFill>
            </a:endParaRPr>
          </a:p>
          <a:p>
            <a:pPr marL="749300" indent="-358140">
              <a:buSzPct val="100000"/>
            </a:pP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O </a:t>
            </a:r>
            <a:r>
              <a:rPr lang="en-US" sz="3400" dirty="0" err="1">
                <a:solidFill>
                  <a:srgbClr val="FF00FF"/>
                </a:solidFill>
                <a:ea typeface="Arial" charset="0"/>
                <a:sym typeface="Cabin"/>
              </a:rPr>
              <a:t>bloco</a:t>
            </a:r>
            <a:r>
              <a:rPr lang="en-US" sz="34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(</a:t>
            </a:r>
            <a:r>
              <a:rPr lang="en-US" sz="3400" dirty="0" err="1">
                <a:solidFill>
                  <a:srgbClr val="FF00FF"/>
                </a:solidFill>
                <a:ea typeface="Arial" charset="0"/>
                <a:sym typeface="Cabin"/>
              </a:rPr>
              <a:t>corpo</a:t>
            </a:r>
            <a:r>
              <a:rPr lang="en-US" sz="34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)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do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código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é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executado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valor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na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(</a:t>
            </a:r>
            <a:r>
              <a:rPr lang="en-US" sz="3400" dirty="0">
                <a:solidFill>
                  <a:srgbClr val="FFFF00"/>
                </a:solidFill>
                <a:ea typeface="Arial" charset="0"/>
                <a:sym typeface="Cabin"/>
              </a:rPr>
              <a:t>in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) </a:t>
            </a:r>
            <a:r>
              <a:rPr lang="en-US" sz="3400" dirty="0" err="1">
                <a:solidFill>
                  <a:srgbClr val="FF7F00"/>
                </a:solidFill>
                <a:ea typeface="Arial" charset="0"/>
                <a:sym typeface="Cabin"/>
              </a:rPr>
              <a:t>sequência</a:t>
            </a:r>
            <a:endParaRPr lang="en-US" sz="3400" u="none" strike="noStrike" cap="none" dirty="0" err="1">
              <a:solidFill>
                <a:srgbClr val="FF7F00"/>
              </a:solidFill>
              <a:ea typeface="Arial" charset="0"/>
            </a:endParaRPr>
          </a:p>
          <a:p>
            <a:pPr marL="749300" indent="-358140">
              <a:buSzPct val="100000"/>
            </a:pP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A 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variável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 de 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 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se move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através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todos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valores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na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(</a:t>
            </a:r>
            <a:r>
              <a:rPr lang="en-US" sz="34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in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)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ea typeface="Arial" charset="0"/>
                <a:sym typeface="Cabin"/>
              </a:rPr>
              <a:t>sequência</a:t>
            </a:r>
            <a:endParaRPr lang="en-US" sz="3400" u="none" strike="noStrike" cap="none" dirty="0" err="1">
              <a:solidFill>
                <a:srgbClr val="FF7F00"/>
              </a:solidFill>
              <a:ea typeface="Arial" charset="0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41152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600" dirty="0" err="1">
                <a:solidFill>
                  <a:srgbClr val="00FF00"/>
                </a:solidFill>
                <a:sym typeface="Cabin"/>
              </a:rPr>
              <a:t>Variável</a:t>
            </a:r>
            <a:r>
              <a:rPr lang="en-US" sz="3600" dirty="0">
                <a:solidFill>
                  <a:srgbClr val="00FF00"/>
                </a:solidFill>
                <a:sym typeface="Cabin"/>
              </a:rPr>
              <a:t> de </a:t>
            </a:r>
            <a:r>
              <a:rPr lang="en-US" sz="3600" dirty="0" err="1">
                <a:solidFill>
                  <a:srgbClr val="00FF00"/>
                </a:solidFill>
                <a:sym typeface="Cabin"/>
              </a:rPr>
              <a:t>iteração</a:t>
            </a:r>
            <a:endParaRPr lang="pt-BR" dirty="0" err="1"/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600" dirty="0" err="1">
                <a:solidFill>
                  <a:srgbClr val="FF7F00"/>
                </a:solidFill>
                <a:sym typeface="Cabin"/>
              </a:rPr>
              <a:t>Sequência</a:t>
            </a:r>
            <a:r>
              <a:rPr lang="en-US" sz="3600" dirty="0">
                <a:solidFill>
                  <a:srgbClr val="FF7F00"/>
                </a:solidFill>
                <a:sym typeface="Cabin"/>
              </a:rPr>
              <a:t> de 5 </a:t>
            </a:r>
            <a:r>
              <a:rPr lang="en-US" sz="3600" dirty="0" err="1">
                <a:solidFill>
                  <a:srgbClr val="FF7F00"/>
                </a:solidFill>
                <a:sym typeface="Cabin"/>
              </a:rPr>
              <a:t>elementos</a:t>
            </a:r>
            <a:endParaRPr lang="pt-BR" dirty="0" err="1"/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err="1">
                <a:solidFill>
                  <a:srgbClr val="FF9900"/>
                </a:solidFill>
                <a:ea typeface="Arial" charset="0"/>
                <a:sym typeface="Cabin"/>
              </a:rPr>
              <a:t>Acabou</a:t>
            </a:r>
            <a:r>
              <a:rPr lang="en-US" sz="28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?</a:t>
            </a:r>
            <a:endParaRPr lang="en-US" sz="2800" u="none" strike="noStrike" cap="none" dirty="0">
              <a:solidFill>
                <a:srgbClr val="FF9900"/>
              </a:solidFill>
              <a:ea typeface="Arial" charset="0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Sim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951624" cy="63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Avançe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 com </a:t>
            </a:r>
            <a:r>
              <a:rPr lang="en-US" sz="3500" dirty="0" err="1">
                <a:solidFill>
                  <a:srgbClr val="00FF00"/>
                </a:solidFill>
                <a:ea typeface="Arial" charset="0"/>
                <a:sym typeface="Cabin"/>
              </a:rPr>
              <a:t>i</a:t>
            </a:r>
            <a:endParaRPr lang="en-US" sz="3500" u="none" strike="noStrike" cap="none" dirty="0" err="1">
              <a:solidFill>
                <a:srgbClr val="FF9900"/>
              </a:solidFill>
              <a:ea typeface="Arial" charset="0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3" name="Shape 441">
            <a:extLst>
              <a:ext uri="{FF2B5EF4-FFF2-40B4-BE49-F238E27FC236}">
                <a16:creationId xmlns:a16="http://schemas.microsoft.com/office/drawing/2014/main" id="{26EE706A-E5CC-4559-974E-35F45DCB7344}"/>
              </a:ext>
            </a:extLst>
          </p:cNvPr>
          <p:cNvSpPr txBox="1">
            <a:spLocks/>
          </p:cNvSpPr>
          <p:nvPr/>
        </p:nvSpPr>
        <p:spPr>
          <a:xfrm>
            <a:off x="8317921" y="1473538"/>
            <a:ext cx="729747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8360" indent="-457200">
              <a:buSzPct val="100000"/>
              <a:buFont typeface="Arial"/>
              <a:buChar char="•"/>
            </a:pP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A 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variável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 de 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 </a:t>
            </a:r>
            <a:r>
              <a:rPr lang="en-US" sz="3400" dirty="0">
                <a:solidFill>
                  <a:schemeClr val="lt1"/>
                </a:solidFill>
              </a:rPr>
              <a:t>“</a:t>
            </a:r>
            <a:r>
              <a:rPr lang="en-US" sz="3400" dirty="0" err="1">
                <a:solidFill>
                  <a:schemeClr val="lt1"/>
                </a:solidFill>
                <a:sym typeface="Cabin"/>
              </a:rPr>
              <a:t>itera</a:t>
            </a:r>
            <a:r>
              <a:rPr lang="en-US" sz="3400" dirty="0">
                <a:solidFill>
                  <a:schemeClr val="lt1"/>
                </a:solidFill>
              </a:rPr>
              <a:t>”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através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da </a:t>
            </a:r>
            <a:r>
              <a:rPr lang="en-US" sz="3400" dirty="0" err="1">
                <a:solidFill>
                  <a:srgbClr val="FF7F00"/>
                </a:solidFill>
                <a:ea typeface="Arial" charset="0"/>
                <a:sym typeface="Cabin"/>
              </a:rPr>
              <a:t>sequência</a:t>
            </a:r>
            <a:r>
              <a:rPr lang="en-US" sz="34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(conjunto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ordenado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)</a:t>
            </a:r>
            <a:endParaRPr lang="pt-BR" dirty="0">
              <a:solidFill>
                <a:schemeClr val="lt1"/>
              </a:solidFill>
            </a:endParaRPr>
          </a:p>
          <a:p>
            <a:pPr marL="391160">
              <a:buSzPct val="100000"/>
            </a:pPr>
            <a:endParaRPr lang="en-US" sz="3400" dirty="0">
              <a:solidFill>
                <a:schemeClr val="lt1"/>
              </a:solidFill>
              <a:ea typeface="Arial" charset="0"/>
            </a:endParaRPr>
          </a:p>
          <a:p>
            <a:pPr marL="848360" indent="-457200">
              <a:buSzPct val="100000"/>
              <a:buFont typeface="Arial"/>
              <a:buChar char="•"/>
            </a:pP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O </a:t>
            </a:r>
            <a:r>
              <a:rPr lang="en-US" sz="3400" dirty="0" err="1">
                <a:solidFill>
                  <a:srgbClr val="FF00FF"/>
                </a:solidFill>
                <a:ea typeface="Arial" charset="0"/>
                <a:sym typeface="Cabin"/>
              </a:rPr>
              <a:t>bloco</a:t>
            </a:r>
            <a:r>
              <a:rPr lang="en-US" sz="3400" dirty="0">
                <a:solidFill>
                  <a:srgbClr val="FF00FF"/>
                </a:solidFill>
                <a:ea typeface="Arial" charset="0"/>
                <a:sym typeface="Cabin"/>
              </a:rPr>
              <a:t>(</a:t>
            </a:r>
            <a:r>
              <a:rPr lang="en-US" sz="3400" dirty="0" err="1">
                <a:solidFill>
                  <a:srgbClr val="FF00FF"/>
                </a:solidFill>
                <a:ea typeface="Arial" charset="0"/>
                <a:sym typeface="Cabin"/>
              </a:rPr>
              <a:t>corpo</a:t>
            </a:r>
            <a:r>
              <a:rPr lang="en-US" sz="3400" dirty="0">
                <a:solidFill>
                  <a:srgbClr val="FF00FF"/>
                </a:solidFill>
                <a:ea typeface="Arial" charset="0"/>
                <a:sym typeface="Cabin"/>
              </a:rPr>
              <a:t>)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do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código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é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executado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valor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na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(</a:t>
            </a:r>
            <a:r>
              <a:rPr lang="en-US" sz="3400" dirty="0">
                <a:solidFill>
                  <a:srgbClr val="FFFF00"/>
                </a:solidFill>
                <a:ea typeface="Arial" charset="0"/>
                <a:sym typeface="Cabin"/>
              </a:rPr>
              <a:t>in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) </a:t>
            </a:r>
            <a:r>
              <a:rPr lang="en-US" sz="3400" dirty="0" err="1">
                <a:solidFill>
                  <a:srgbClr val="FF7F00"/>
                </a:solidFill>
                <a:ea typeface="Arial" charset="0"/>
                <a:sym typeface="Cabin"/>
              </a:rPr>
              <a:t>sequência</a:t>
            </a:r>
            <a:endParaRPr lang="en-US" sz="3400" dirty="0" err="1">
              <a:solidFill>
                <a:srgbClr val="FF7F00"/>
              </a:solidFill>
              <a:ea typeface="Arial" charset="0"/>
            </a:endParaRPr>
          </a:p>
          <a:p>
            <a:pPr marL="391160">
              <a:buSzPct val="100000"/>
            </a:pPr>
            <a:endParaRPr lang="en-US" sz="3400" dirty="0">
              <a:solidFill>
                <a:srgbClr val="FF7F00"/>
              </a:solidFill>
              <a:ea typeface="Arial" charset="0"/>
            </a:endParaRPr>
          </a:p>
          <a:p>
            <a:pPr marL="848360" indent="-457200">
              <a:buSzPct val="100000"/>
              <a:buFont typeface="Arial"/>
              <a:buChar char="•"/>
            </a:pP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A 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variável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 de </a:t>
            </a:r>
            <a:r>
              <a:rPr lang="en-US" sz="34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400" dirty="0">
                <a:solidFill>
                  <a:srgbClr val="00FF00"/>
                </a:solidFill>
                <a:ea typeface="Arial" charset="0"/>
                <a:sym typeface="Cabin"/>
              </a:rPr>
              <a:t> 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se move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através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todos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valores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na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(</a:t>
            </a:r>
            <a:r>
              <a:rPr lang="en-US" sz="3400" dirty="0">
                <a:solidFill>
                  <a:srgbClr val="FFFF00"/>
                </a:solidFill>
                <a:ea typeface="Arial" charset="0"/>
                <a:sym typeface="Cabin"/>
              </a:rPr>
              <a:t>in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) </a:t>
            </a:r>
            <a:r>
              <a:rPr lang="en-US" sz="3400" dirty="0" err="1">
                <a:solidFill>
                  <a:srgbClr val="FF7F00"/>
                </a:solidFill>
                <a:ea typeface="Arial" charset="0"/>
                <a:sym typeface="Cabin"/>
              </a:rPr>
              <a:t>sequência</a:t>
            </a:r>
            <a:endParaRPr lang="en-US" sz="3400" dirty="0" err="1">
              <a:solidFill>
                <a:srgbClr val="FF7F00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err="1">
                <a:solidFill>
                  <a:srgbClr val="FF9900"/>
                </a:solidFill>
                <a:ea typeface="Arial" charset="0"/>
                <a:sym typeface="Cabin"/>
              </a:rPr>
              <a:t>Acabou</a:t>
            </a:r>
            <a:r>
              <a:rPr lang="en-US" sz="28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Sim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986658" cy="63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dirty="0" err="1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Avançe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 com </a:t>
            </a:r>
            <a:r>
              <a:rPr lang="en-US" sz="3500" dirty="0" err="1">
                <a:solidFill>
                  <a:srgbClr val="00FF00"/>
                </a:solidFill>
                <a:ea typeface="Arial" charset="0"/>
                <a:sym typeface="Cabin"/>
              </a:rPr>
              <a:t>i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 </a:t>
            </a:r>
            <a:endParaRPr lang="en-US" sz="3500" u="none" strike="noStrike" cap="none">
              <a:solidFill>
                <a:srgbClr val="FF9900"/>
              </a:solidFill>
              <a:ea typeface="Arial" charset="0"/>
            </a:endParaRP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rgbClr val="FFD966"/>
                </a:solidFill>
                <a:sym typeface="Cabin"/>
              </a:rPr>
              <a:t>Passos </a:t>
            </a:r>
            <a:r>
              <a:rPr lang="en-US" dirty="0" err="1">
                <a:solidFill>
                  <a:srgbClr val="FFD966"/>
                </a:solidFill>
                <a:sym typeface="Cabin"/>
              </a:rPr>
              <a:t>Repetidos</a:t>
            </a:r>
            <a:r>
              <a:rPr lang="en-US" dirty="0">
                <a:solidFill>
                  <a:srgbClr val="FFD966"/>
                </a:solidFill>
                <a:sym typeface="Cabin"/>
              </a:rPr>
              <a:t>:</a:t>
            </a:r>
            <a:endParaRPr lang="pt-BR" dirty="0"/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Programa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Decolar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(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Passos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repetidos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)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têm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variáveis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de</a:t>
            </a:r>
            <a:r>
              <a:rPr lang="en-US" sz="32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passagem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pelo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.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Frequentemente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essas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variáveis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de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iteração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 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percorrem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sequência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números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89907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err="1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'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Decolar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!')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Sim</a:t>
            </a: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Saída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:</a:t>
            </a:r>
            <a:endParaRPr lang="pt-BR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4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3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2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1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3600" dirty="0" err="1">
                <a:solidFill>
                  <a:srgbClr val="FFFF00"/>
                </a:solidFill>
                <a:ea typeface="Arial" charset="0"/>
                <a:sym typeface="Cabin"/>
              </a:rPr>
              <a:t>Decolar</a:t>
            </a: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!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0</a:t>
            </a:r>
            <a:endParaRPr lang="en-US" sz="3600" u="none" strike="noStrike" cap="none" dirty="0">
              <a:solidFill>
                <a:srgbClr val="FFFF00"/>
              </a:solidFill>
              <a:ea typeface="Arial" charset="0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Expressões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Idiomáticas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dos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laços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:</a:t>
            </a:r>
            <a:br>
              <a:rPr lang="en-US" sz="7600" u="none" strike="noStrike" cap="none" dirty="0">
                <a:latin typeface="Arial" charset="0"/>
                <a:ea typeface="Arial" charset="0"/>
                <a:cs typeface="Arial" charset="0"/>
              </a:rPr>
            </a:b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O que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Fazemos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em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Laços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ea typeface="Arial" charset="0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br>
              <a:rPr lang="en-US" sz="7600" u="none" strike="noStrike" cap="none" dirty="0">
                <a:latin typeface="Arial" charset="0"/>
                <a:ea typeface="Arial" charset="0"/>
                <a:cs typeface="Arial" charset="0"/>
              </a:rPr>
            </a:b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Nota</a:t>
            </a:r>
            <a:r>
              <a:rPr lang="en-US" sz="48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: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   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Apesar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desses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exemplos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serem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simples,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padrões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se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aplicam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todos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tipos</a:t>
            </a:r>
            <a:r>
              <a:rPr lang="en-US" sz="4800" dirty="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48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endParaRPr lang="en-US" sz="4800" u="none" strike="noStrike" cap="none" dirty="0" err="1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Fazendo</a:t>
            </a:r>
            <a:r>
              <a:rPr lang="en-US" sz="7600" dirty="0">
                <a:solidFill>
                  <a:srgbClr val="FFD966"/>
                </a:solidFill>
              </a:rPr>
              <a:t> </a:t>
            </a:r>
            <a:r>
              <a:rPr lang="en-US" sz="7600" dirty="0" err="1">
                <a:solidFill>
                  <a:srgbClr val="FFD966"/>
                </a:solidFill>
              </a:rPr>
              <a:t>Laços</a:t>
            </a:r>
            <a:r>
              <a:rPr lang="en-US" sz="7600" dirty="0">
                <a:solidFill>
                  <a:srgbClr val="FFD966"/>
                </a:solidFill>
              </a:rPr>
              <a:t> 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Inteligentes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 </a:t>
            </a:r>
            <a:endParaRPr lang="en-US" sz="7600" u="none" strike="noStrike" cap="none" dirty="0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truque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é 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saber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 algo 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sobre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o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inteiro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quando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você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está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preso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programando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 algo que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enxerga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apenas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uma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entrada por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vez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300" dirty="0" err="1">
                <a:solidFill>
                  <a:schemeClr val="lt1"/>
                </a:solidFill>
              </a:rPr>
              <a:t>Atribua</a:t>
            </a:r>
            <a:r>
              <a:rPr lang="en-US" sz="3300" dirty="0">
                <a:solidFill>
                  <a:schemeClr val="lt1"/>
                </a:solidFill>
              </a:rPr>
              <a:t> </a:t>
            </a:r>
            <a:r>
              <a:rPr lang="en-US" sz="3300" dirty="0" err="1">
                <a:solidFill>
                  <a:schemeClr val="lt1"/>
                </a:solidFill>
              </a:rPr>
              <a:t>valores</a:t>
            </a:r>
            <a:r>
              <a:rPr lang="en-US" sz="3300" dirty="0">
                <a:solidFill>
                  <a:schemeClr val="lt1"/>
                </a:solidFill>
              </a:rPr>
              <a:t> </a:t>
            </a:r>
            <a:r>
              <a:rPr lang="en-US" sz="3300" dirty="0" err="1">
                <a:solidFill>
                  <a:schemeClr val="lt1"/>
                </a:solidFill>
              </a:rPr>
              <a:t>iniciais</a:t>
            </a:r>
            <a:r>
              <a:rPr lang="en-US" sz="3300" dirty="0">
                <a:solidFill>
                  <a:schemeClr val="lt1"/>
                </a:solidFill>
              </a:rPr>
              <a:t> para </a:t>
            </a:r>
            <a:r>
              <a:rPr lang="en-US" sz="3300" dirty="0" err="1">
                <a:solidFill>
                  <a:schemeClr val="lt1"/>
                </a:solidFill>
              </a:rPr>
              <a:t>algumas</a:t>
            </a:r>
            <a:r>
              <a:rPr lang="en-US" sz="3300" dirty="0">
                <a:solidFill>
                  <a:schemeClr val="lt1"/>
                </a:solidFill>
              </a:rPr>
              <a:t> </a:t>
            </a:r>
            <a:r>
              <a:rPr lang="en-US" sz="3300" dirty="0" err="1">
                <a:solidFill>
                  <a:schemeClr val="lt1"/>
                </a:solidFill>
              </a:rPr>
              <a:t>variáveis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Procure por algo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ou</a:t>
            </a: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faça</a:t>
            </a: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 algo para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 entrada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separadamente</a:t>
            </a: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atualizando</a:t>
            </a: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28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2800" dirty="0" err="1">
                <a:solidFill>
                  <a:schemeClr val="lt1"/>
                </a:solidFill>
                <a:ea typeface="Arial" charset="0"/>
                <a:sym typeface="Cabin"/>
              </a:rPr>
              <a:t>variável</a:t>
            </a:r>
            <a:endParaRPr lang="en-US" sz="28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for </a:t>
            </a:r>
            <a:r>
              <a:rPr lang="en-US" sz="3600" dirty="0" err="1">
                <a:solidFill>
                  <a:srgbClr val="00FFFF"/>
                </a:solidFill>
                <a:ea typeface="Arial" charset="0"/>
                <a:sym typeface="Cabin"/>
              </a:rPr>
              <a:t>coisa</a:t>
            </a:r>
            <a:r>
              <a:rPr lang="en-US" sz="36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300" dirty="0" err="1">
                <a:solidFill>
                  <a:schemeClr val="lt1"/>
                </a:solidFill>
                <a:sym typeface="Cabin"/>
              </a:rPr>
              <a:t>Olhe</a:t>
            </a:r>
            <a:r>
              <a:rPr lang="en-US" sz="3300" dirty="0">
                <a:solidFill>
                  <a:schemeClr val="lt1"/>
                </a:solidFill>
                <a:sym typeface="Cabin"/>
              </a:rPr>
              <a:t> para as </a:t>
            </a:r>
            <a:r>
              <a:rPr lang="en-US" sz="3300" dirty="0" err="1">
                <a:solidFill>
                  <a:schemeClr val="lt1"/>
                </a:solidFill>
                <a:sym typeface="Cabin"/>
              </a:rPr>
              <a:t>variáveis</a:t>
            </a:r>
            <a:endParaRPr lang="pt-BR" dirty="0" err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Executando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Laços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em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um Conjunto</a:t>
            </a:r>
            <a:endParaRPr lang="en-US" sz="7600" u="none" strike="noStrike" cap="none" dirty="0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'Antes'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$ python basicloop.py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7F00"/>
                </a:solidFill>
                <a:ea typeface="Arial" charset="0"/>
                <a:sym typeface="Cabin"/>
              </a:rPr>
              <a:t>Antes</a:t>
            </a:r>
            <a:endParaRPr lang="en-US" sz="3600" u="none" strike="noStrike" cap="none" dirty="0">
              <a:solidFill>
                <a:srgbClr val="FF7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9</a:t>
            </a:r>
            <a:endParaRPr lang="en-US" sz="36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41</a:t>
            </a:r>
            <a:endParaRPr lang="en-US" sz="36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12</a:t>
            </a:r>
            <a:endParaRPr lang="en-US" sz="36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3</a:t>
            </a:r>
            <a:endParaRPr lang="en-US" sz="36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74</a:t>
            </a:r>
            <a:endParaRPr lang="en-US" sz="36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15</a:t>
            </a:r>
            <a:endParaRPr lang="en-US" sz="36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endParaRPr lang="en-US" sz="3600" u="none" strike="noStrike" cap="none" dirty="0" err="1">
              <a:solidFill>
                <a:srgbClr val="FF7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D966"/>
                </a:solidFill>
                <a:sym typeface="Cabin"/>
              </a:rPr>
              <a:t>Um </a:t>
            </a:r>
            <a:r>
              <a:rPr lang="en-US" dirty="0" err="1">
                <a:solidFill>
                  <a:srgbClr val="FFD966"/>
                </a:solidFill>
                <a:sym typeface="Cabin"/>
              </a:rPr>
              <a:t>Laço</a:t>
            </a:r>
            <a:r>
              <a:rPr lang="en-US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dirty="0" err="1">
                <a:solidFill>
                  <a:srgbClr val="FFD966"/>
                </a:solidFill>
                <a:sym typeface="Cabin"/>
              </a:rPr>
              <a:t>Infinito</a:t>
            </a:r>
            <a:endParaRPr lang="pt-BR" dirty="0" err="1"/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Espumar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chemeClr val="bg1"/>
                </a:solidFill>
                <a:ea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ea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Enxaguar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Secar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16138"/>
            <a:ext cx="934106" cy="67485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dirty="0" err="1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chemeClr val="lt1"/>
                </a:solidFill>
                <a:ea typeface="Arial" charset="0"/>
                <a:sym typeface="Cabin"/>
              </a:rPr>
              <a:t>Secar</a:t>
            </a: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Sim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Espumar</a:t>
            </a:r>
            <a:r>
              <a:rPr lang="en-US" sz="35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bg1"/>
                </a:solidFill>
                <a:ea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Enxaguar</a:t>
            </a:r>
            <a:r>
              <a:rPr lang="en-US" sz="35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dirty="0">
                <a:solidFill>
                  <a:schemeClr val="bg1"/>
                </a:solidFill>
                <a:ea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O que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há</a:t>
            </a: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 de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errado</a:t>
            </a: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 com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esse</a:t>
            </a: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laço</a:t>
            </a:r>
            <a:r>
              <a:rPr lang="en-US" sz="36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>
              <a:ea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maior_ate_agora</a:t>
            </a:r>
            <a:endParaRPr lang="en-US" sz="3200" u="none" strike="noStrike" cap="none" err="1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maior_ate_agora</a:t>
            </a:r>
            <a:endParaRPr lang="en-US" sz="3200" u="none" strike="noStrike" cap="none" dirty="0" err="1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maior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ate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agora</a:t>
            </a:r>
            <a:endParaRPr lang="pt-BR" dirty="0" err="1">
              <a:solidFill>
                <a:schemeClr val="lt1"/>
              </a:solidFill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>
              <a:ea typeface="Arial" charset="0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maior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ate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agora</a:t>
            </a:r>
            <a:endParaRPr lang="pt-BR" sz="3200" dirty="0" err="1">
              <a:solidFill>
                <a:schemeClr val="lt1"/>
              </a:solidFill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maior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ate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agora</a:t>
            </a:r>
            <a:endParaRPr lang="en-US" sz="3200" dirty="0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>
              <a:ea typeface="Arial" charset="0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maior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ate</a:t>
            </a:r>
            <a:r>
              <a:rPr lang="en-US" sz="3200" u="none" strike="noStrike" cap="none" dirty="0" err="1">
                <a:solidFill>
                  <a:schemeClr val="lt1"/>
                </a:solidFill>
                <a:ea typeface="Arial" charset="0"/>
                <a:sym typeface="Cabin"/>
              </a:rPr>
              <a:t>_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agora</a:t>
            </a:r>
            <a:endParaRPr lang="pt-BR" sz="3200" err="1">
              <a:solidFill>
                <a:schemeClr val="lt1"/>
              </a:solidFill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u="none" strike="noStrike" cap="none" dirty="0">
              <a:ea typeface="Arial" charset="0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Qual é o Maior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Número</a:t>
            </a:r>
            <a:r>
              <a:rPr lang="en-US" sz="7600" u="none" strike="noStrike" cap="none" dirty="0">
                <a:solidFill>
                  <a:srgbClr val="FFD966"/>
                </a:solidFill>
                <a:ea typeface="Arial" charset="0"/>
                <a:sym typeface="Cabin"/>
              </a:rPr>
              <a:t>?</a:t>
            </a:r>
            <a:endParaRPr lang="en-US" sz="7600" dirty="0">
              <a:ea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D966"/>
                </a:solidFill>
                <a:sym typeface="Cabin"/>
              </a:rPr>
              <a:t>Outro </a:t>
            </a:r>
            <a:r>
              <a:rPr lang="en-US" dirty="0" err="1">
                <a:solidFill>
                  <a:srgbClr val="FFD966"/>
                </a:solidFill>
                <a:sym typeface="Cabin"/>
              </a:rPr>
              <a:t>Laço</a:t>
            </a:r>
            <a:endParaRPr lang="pt-BR" dirty="0" err="1"/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Espumar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chemeClr val="bg1"/>
                </a:solidFill>
                <a:ea typeface="Arial" charset="0"/>
                <a:sym typeface="Cabin"/>
              </a:rPr>
              <a:t>)</a:t>
            </a:r>
            <a:endParaRPr lang="en-US" sz="3000" i="0" u="none" strike="noStrike" cap="none">
              <a:solidFill>
                <a:schemeClr val="bg1"/>
              </a:solidFill>
              <a:ea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Enxaguar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Secar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16138"/>
            <a:ext cx="899072" cy="67485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endParaRPr lang="en-US" sz="3600" u="none" strike="noStrike" cap="none" dirty="0" err="1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chemeClr val="lt1"/>
                </a:solidFill>
                <a:ea typeface="Arial" charset="0"/>
                <a:sym typeface="Cabin"/>
              </a:rPr>
              <a:t>Secar</a:t>
            </a: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sym typeface="Cabin"/>
              </a:rPr>
              <a:t>Sim</a:t>
            </a:r>
            <a:endParaRPr lang="pt-BR" dirty="0"/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Espumar</a:t>
            </a:r>
            <a:r>
              <a:rPr lang="en-US" sz="35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bg1"/>
                </a:solidFill>
                <a:ea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dirty="0" err="1">
                <a:solidFill>
                  <a:srgbClr val="FF9900"/>
                </a:solidFill>
                <a:ea typeface="Arial" charset="0"/>
                <a:sym typeface="Cabin"/>
              </a:rPr>
              <a:t>Enxaguar</a:t>
            </a:r>
            <a:r>
              <a:rPr lang="en-US" sz="35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'</a:t>
            </a:r>
            <a:r>
              <a:rPr lang="en-US" sz="3500" dirty="0">
                <a:solidFill>
                  <a:schemeClr val="bg1"/>
                </a:solidFill>
                <a:ea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O que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esse</a:t>
            </a: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está</a:t>
            </a:r>
            <a:r>
              <a:rPr lang="en-US" sz="36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ea typeface="Arial" charset="0"/>
                <a:sym typeface="Cabin"/>
              </a:rPr>
              <a:t>fazendo</a:t>
            </a:r>
            <a:r>
              <a:rPr lang="en-US" sz="36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Encontrando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o Maior Valor</a:t>
            </a:r>
            <a:endParaRPr lang="pt-BR" dirty="0"/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  <a:endParaRPr lang="pt-B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Antes,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: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  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ea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-1</a:t>
            </a:r>
            <a:endParaRPr lang="en-US" sz="3000" dirty="0">
              <a:solidFill>
                <a:srgbClr val="00FF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41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41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74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74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74</a:t>
            </a:r>
            <a:endParaRPr lang="en-US" sz="3000" dirty="0">
              <a:solidFill>
                <a:srgbClr val="00FFFF"/>
              </a:solidFill>
              <a:ea typeface="Arial" charset="0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fizemos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ea typeface="Arial" charset="0"/>
                <a:sym typeface="Cabin"/>
              </a:rPr>
              <a:t>variável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que </a:t>
            </a: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contém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000" dirty="0" err="1">
                <a:solidFill>
                  <a:schemeClr val="accent1"/>
                </a:solidFill>
                <a:ea typeface="Arial" charset="0"/>
                <a:sym typeface="Cabin"/>
              </a:rPr>
              <a:t>maior</a:t>
            </a:r>
            <a:r>
              <a:rPr lang="en-US" sz="3000" dirty="0">
                <a:solidFill>
                  <a:schemeClr val="accent1"/>
                </a:solidFill>
                <a:ea typeface="Arial" charset="0"/>
                <a:sym typeface="Cabin"/>
              </a:rPr>
              <a:t> valor que </a:t>
            </a:r>
            <a:r>
              <a:rPr lang="en-US" sz="3000" dirty="0" err="1">
                <a:solidFill>
                  <a:schemeClr val="accent1"/>
                </a:solidFill>
                <a:ea typeface="Arial" charset="0"/>
                <a:sym typeface="Cabin"/>
              </a:rPr>
              <a:t>temos</a:t>
            </a:r>
            <a:r>
              <a:rPr lang="en-US" sz="3000" dirty="0">
                <a:solidFill>
                  <a:schemeClr val="accent1"/>
                </a:solidFill>
                <a:ea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ea typeface="Arial" charset="0"/>
                <a:sym typeface="Cabin"/>
              </a:rPr>
              <a:t>até</a:t>
            </a:r>
            <a:r>
              <a:rPr lang="en-US" sz="3000" dirty="0">
                <a:solidFill>
                  <a:schemeClr val="accent1"/>
                </a:solidFill>
                <a:ea typeface="Arial" charset="0"/>
                <a:sym typeface="Cabin"/>
              </a:rPr>
              <a:t> o </a:t>
            </a:r>
            <a:r>
              <a:rPr lang="en-US" sz="3000" dirty="0" err="1">
                <a:solidFill>
                  <a:schemeClr val="accent1"/>
                </a:solidFill>
                <a:ea typeface="Arial" charset="0"/>
                <a:sym typeface="Cabin"/>
              </a:rPr>
              <a:t>momento</a:t>
            </a:r>
            <a:r>
              <a:rPr lang="en-US" sz="3000" dirty="0">
                <a:solidFill>
                  <a:schemeClr val="accent1"/>
                </a:solidFill>
                <a:ea typeface="Arial" charset="0"/>
                <a:sym typeface="Cabin"/>
              </a:rPr>
              <a:t>.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Se o 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 </a:t>
            </a:r>
            <a:r>
              <a:rPr lang="en-US" sz="3000" dirty="0" err="1">
                <a:solidFill>
                  <a:srgbClr val="FF00FF"/>
                </a:solidFill>
                <a:ea typeface="Arial" charset="0"/>
                <a:sym typeface="Cabin"/>
              </a:rPr>
              <a:t>número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ea typeface="Arial" charset="0"/>
                <a:sym typeface="Cabin"/>
              </a:rPr>
              <a:t>atual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 que </a:t>
            </a:r>
            <a:r>
              <a:rPr lang="en-US" sz="3000" dirty="0" err="1">
                <a:solidFill>
                  <a:srgbClr val="FF00FF"/>
                </a:solidFill>
                <a:ea typeface="Arial" charset="0"/>
                <a:sym typeface="Cabin"/>
              </a:rPr>
              <a:t>estamos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ea typeface="Arial" charset="0"/>
                <a:sym typeface="Cabin"/>
              </a:rPr>
              <a:t>observando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for </a:t>
            </a: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maior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ele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se </a:t>
            </a:r>
            <a:r>
              <a:rPr lang="en-US" sz="3000" dirty="0" err="1">
                <a:solidFill>
                  <a:schemeClr val="lt1"/>
                </a:solidFill>
                <a:ea typeface="Arial" charset="0"/>
                <a:sym typeface="Cabin"/>
              </a:rPr>
              <a:t>torna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 o novo  </a:t>
            </a:r>
            <a:r>
              <a:rPr lang="en-US" sz="3000" dirty="0" err="1">
                <a:solidFill>
                  <a:srgbClr val="00FF00"/>
                </a:solidFill>
                <a:ea typeface="Arial" charset="0"/>
                <a:sym typeface="Cabin"/>
              </a:rPr>
              <a:t>maior</a:t>
            </a: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 valor visto </a:t>
            </a:r>
            <a:r>
              <a:rPr lang="en-US" sz="3000" dirty="0" err="1">
                <a:solidFill>
                  <a:srgbClr val="00FF00"/>
                </a:solidFill>
                <a:ea typeface="Arial" charset="0"/>
                <a:sym typeface="Cabin"/>
              </a:rPr>
              <a:t>até</a:t>
            </a: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 o </a:t>
            </a:r>
            <a:r>
              <a:rPr lang="en-US" sz="3000" dirty="0" err="1">
                <a:solidFill>
                  <a:srgbClr val="00FF00"/>
                </a:solidFill>
                <a:ea typeface="Arial" charset="0"/>
                <a:sym typeface="Cabin"/>
              </a:rPr>
              <a:t>momento</a:t>
            </a: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.</a:t>
            </a:r>
            <a:endParaRPr lang="en-US" sz="3000" dirty="0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Mais </a:t>
            </a:r>
            <a:r>
              <a:rPr lang="en-US" dirty="0" err="1">
                <a:solidFill>
                  <a:srgbClr val="FFD966"/>
                </a:solidFill>
              </a:rPr>
              <a:t>Padrões</a:t>
            </a:r>
            <a:r>
              <a:rPr lang="en-US" dirty="0">
                <a:solidFill>
                  <a:srgbClr val="FFD966"/>
                </a:solidFill>
              </a:rPr>
              <a:t> de </a:t>
            </a:r>
            <a:r>
              <a:rPr lang="en-US" dirty="0" err="1">
                <a:solidFill>
                  <a:srgbClr val="FFD966"/>
                </a:solidFill>
              </a:rPr>
              <a:t>Laços</a:t>
            </a:r>
            <a:r>
              <a:rPr lang="en-US" dirty="0">
                <a:solidFill>
                  <a:srgbClr val="FFD966"/>
                </a:solidFill>
              </a:rPr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Contando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em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um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Laço</a:t>
            </a:r>
            <a:endParaRPr lang="pt-BR" dirty="0" err="1"/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'Antes',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python countloop.py</a:t>
            </a:r>
          </a:p>
          <a:p>
            <a:pPr>
              <a:buClr>
                <a:srgbClr val="FF7F00"/>
              </a:buClr>
              <a:buSzPct val="25000"/>
              <a:buFont typeface="Cabin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 0</a:t>
            </a:r>
            <a:endParaRPr lang="en-US" sz="3000" u="none" strike="noStrike" cap="none" dirty="0">
              <a:solidFill>
                <a:srgbClr val="FF7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1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4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5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6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6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Para 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contar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quantas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vezes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executamos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um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introduzimos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variável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de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contagem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que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inicia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em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0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adicionamos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1 para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cada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vez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percorremos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executamos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 o 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.</a:t>
            </a:r>
            <a:endParaRPr lang="en-US" sz="3200" u="none" strike="noStrike" cap="none" dirty="0">
              <a:solidFill>
                <a:srgbClr val="00FFFF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Somando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em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um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Laço</a:t>
            </a:r>
            <a:endParaRPr lang="pt-BR" dirty="0" err="1"/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('Antes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  <a:buFont typeface="Cabin"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endParaRPr lang="en-US" sz="2600" i="0" u="none" strike="noStrike" cap="none" dirty="0" err="1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coisa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python countloop.py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endParaRPr lang="en-US" sz="3000" u="none" strike="noStrike" cap="none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  <a:buFont typeface="Cabin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 </a:t>
            </a: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0</a:t>
            </a:r>
            <a:endParaRPr lang="en-US" sz="3000" u="none" strike="noStrike" cap="none" dirty="0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9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41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12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3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15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154</a:t>
            </a:r>
            <a:endParaRPr lang="en-US" sz="3000" u="none" strike="noStrike" cap="none" dirty="0">
              <a:solidFill>
                <a:srgbClr val="00FF00"/>
              </a:solidFill>
              <a:ea typeface="Arial" charset="0"/>
            </a:endParaRP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  <a:buFont typeface="Cabin"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Para 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adicionar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um 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valor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wque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encontramos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no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introduzimos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variável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de soma que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inicia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em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0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adicionamos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o  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valor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à soma a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cada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percorremos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Encontrando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a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Média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em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um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Laço</a:t>
            </a:r>
            <a:endParaRPr lang="pt-BR" dirty="0" err="1"/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soma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'Antes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soma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 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  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soma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soma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soma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soma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soma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26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contagem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python averageloop.py</a:t>
            </a:r>
            <a:r>
              <a:rPr lang="en-US" sz="3000" dirty="0">
                <a:solidFill>
                  <a:srgbClr val="FFFF00"/>
                </a:solidFill>
                <a:ea typeface="Arial" charset="0"/>
                <a:sym typeface="Cabin"/>
              </a:rPr>
              <a:t> 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  <a:buFont typeface="Cabin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0</a:t>
            </a:r>
            <a:endParaRPr lang="en-US" sz="3000" u="none" strike="noStrike" cap="none" dirty="0">
              <a:solidFill>
                <a:srgbClr val="00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7F00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25.666</a:t>
            </a:r>
            <a:endParaRPr lang="en-US" sz="3000" u="none" strike="noStrike" cap="none" dirty="0">
              <a:solidFill>
                <a:srgbClr val="FFFF00"/>
              </a:solidFill>
              <a:ea typeface="Arial" charset="0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Uma </a:t>
            </a:r>
            <a:r>
              <a:rPr lang="en-US" sz="3200" dirty="0" err="1">
                <a:solidFill>
                  <a:srgbClr val="FFFF00"/>
                </a:solidFill>
                <a:ea typeface="Arial" charset="0"/>
                <a:sym typeface="Cabin"/>
              </a:rPr>
              <a:t>média</a:t>
            </a:r>
            <a:r>
              <a:rPr lang="en-US" sz="3200" dirty="0">
                <a:solidFill>
                  <a:srgbClr val="FFFF00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apenas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combina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padrões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de </a:t>
            </a:r>
            <a:r>
              <a:rPr lang="en-US" sz="3200" dirty="0" err="1">
                <a:solidFill>
                  <a:srgbClr val="00FFFF"/>
                </a:solidFill>
                <a:ea typeface="Arial" charset="0"/>
                <a:sym typeface="Cabin"/>
              </a:rPr>
              <a:t>contagem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e de 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soma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e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>
                <a:solidFill>
                  <a:srgbClr val="FFFF00"/>
                </a:solidFill>
                <a:ea typeface="Arial" charset="0"/>
                <a:sym typeface="Cabin"/>
              </a:rPr>
              <a:t>divide </a:t>
            </a:r>
            <a:r>
              <a:rPr lang="en-US" sz="3200" dirty="0" err="1">
                <a:solidFill>
                  <a:srgbClr val="FFFF00"/>
                </a:solidFill>
                <a:ea typeface="Arial" charset="0"/>
                <a:sym typeface="Cabin"/>
              </a:rPr>
              <a:t>quando</a:t>
            </a:r>
            <a:r>
              <a:rPr lang="en-US" sz="3200" dirty="0">
                <a:solidFill>
                  <a:srgbClr val="FFFF00"/>
                </a:solidFill>
                <a:ea typeface="Arial" charset="0"/>
                <a:sym typeface="Cabin"/>
              </a:rPr>
              <a:t> o </a:t>
            </a:r>
            <a:r>
              <a:rPr lang="en-US" sz="3200" dirty="0" err="1">
                <a:solidFill>
                  <a:srgbClr val="FFFF00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rgbClr val="FFFF00"/>
                </a:solidFill>
                <a:ea typeface="Arial" charset="0"/>
                <a:sym typeface="Cabin"/>
              </a:rPr>
              <a:t> termina.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Filtrando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em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um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Laço</a:t>
            </a:r>
            <a:endParaRPr lang="pt-BR" dirty="0" err="1"/>
          </a:p>
        </p:txBody>
      </p:sp>
      <p:sp>
        <p:nvSpPr>
          <p:cNvPr id="705" name="Shape 705"/>
          <p:cNvSpPr txBox="1"/>
          <p:nvPr/>
        </p:nvSpPr>
        <p:spPr>
          <a:xfrm>
            <a:off x="1616455" y="3167298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'Antes'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 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00FFFF"/>
              </a:buClr>
              <a:buSzPct val="25000"/>
              <a:buFont typeface="Cabin"/>
            </a:pP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 20: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 	   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Número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Maior', valor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python search1.py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endParaRPr lang="en-US" sz="30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</a:t>
            </a:r>
            <a:endParaRPr lang="en-US" sz="3000" u="none" strike="noStrike" cap="none" dirty="0">
              <a:solidFill>
                <a:srgbClr val="FF7F00"/>
              </a:solidFill>
              <a:ea typeface="Arial" charset="0"/>
              <a:cs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 err="1">
                <a:solidFill>
                  <a:srgbClr val="00FFFF"/>
                </a:solidFill>
                <a:ea typeface="Arial" charset="0"/>
                <a:sym typeface="Cabin"/>
              </a:rPr>
              <a:t>Número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 Maior 41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  <a:buFont typeface="Cabin"/>
            </a:pPr>
            <a:r>
              <a:rPr lang="en-US" sz="3000" dirty="0" err="1">
                <a:solidFill>
                  <a:srgbClr val="00FFFF"/>
                </a:solidFill>
                <a:ea typeface="Arial" charset="0"/>
                <a:sym typeface="Cabin"/>
              </a:rPr>
              <a:t>Número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Maior 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endParaRPr lang="en-US" sz="3000" u="none" strike="noStrike" cap="none" dirty="0" err="1">
              <a:solidFill>
                <a:srgbClr val="FF7F00"/>
              </a:solidFill>
              <a:ea typeface="Arial" charset="0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usamos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sentença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if</a:t>
            </a:r>
            <a:r>
              <a:rPr lang="en-US" sz="3600" dirty="0">
                <a:solidFill>
                  <a:srgbClr val="FFFFFF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no </a:t>
            </a:r>
            <a:r>
              <a:rPr lang="en-US" sz="3600" dirty="0" err="1">
                <a:solidFill>
                  <a:srgbClr val="FF00FF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para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pegar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/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filtrar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valores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estamos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procurando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FFD966"/>
                </a:solidFill>
                <a:sym typeface="Cabin"/>
              </a:rPr>
              <a:t>Busca</a:t>
            </a:r>
            <a:r>
              <a:rPr lang="en-US" sz="6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6600" dirty="0" err="1">
                <a:solidFill>
                  <a:srgbClr val="FFD966"/>
                </a:solidFill>
                <a:sym typeface="Cabin"/>
              </a:rPr>
              <a:t>usando</a:t>
            </a:r>
            <a:r>
              <a:rPr lang="en-US" sz="6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6600" dirty="0" err="1">
                <a:solidFill>
                  <a:srgbClr val="FFD966"/>
                </a:solidFill>
                <a:sym typeface="Cabin"/>
              </a:rPr>
              <a:t>uma</a:t>
            </a:r>
            <a:r>
              <a:rPr lang="en-US" sz="6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6600" dirty="0" err="1">
                <a:solidFill>
                  <a:srgbClr val="FFD966"/>
                </a:solidFill>
                <a:sym typeface="Cabin"/>
              </a:rPr>
              <a:t>Variável</a:t>
            </a:r>
            <a:r>
              <a:rPr lang="en-US" sz="6600" dirty="0">
                <a:solidFill>
                  <a:srgbClr val="FFD966"/>
                </a:solidFill>
                <a:sym typeface="Cabin"/>
              </a:rPr>
              <a:t> </a:t>
            </a:r>
            <a:r>
              <a:rPr lang="en-US" sz="6600" i="1" dirty="0" err="1">
                <a:solidFill>
                  <a:srgbClr val="FFD966"/>
                </a:solidFill>
                <a:sym typeface="Cabin"/>
              </a:rPr>
              <a:t>Booleana</a:t>
            </a:r>
            <a:endParaRPr lang="pt-BR" dirty="0" err="1"/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  <a:buFont typeface="Cabin"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encontrei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  <a:endParaRPr lang="pt-BR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'Antes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encontrei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 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== 3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    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encontrei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encontrei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python search1.py</a:t>
            </a:r>
            <a:r>
              <a:rPr lang="en-US" sz="30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endParaRPr lang="en-US" sz="30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 </a:t>
            </a: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False</a:t>
            </a:r>
            <a:endParaRPr lang="en-US" sz="3000" u="none" strike="noStrike" cap="none" dirty="0">
              <a:solidFill>
                <a:srgbClr val="00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True</a:t>
            </a:r>
            <a:endParaRPr lang="en-US" sz="3000" u="none" strike="noStrike" cap="none">
              <a:solidFill>
                <a:srgbClr val="00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Se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queremos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apenas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procurar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e 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saber se um valor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foi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encontrado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usamos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variável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que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inicia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False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e é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mudada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para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True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assim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encontramos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o que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estamos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procurando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3">
            <a:extLst>
              <a:ext uri="{FF2B5EF4-FFF2-40B4-BE49-F238E27FC236}">
                <a16:creationId xmlns:a16="http://schemas.microsoft.com/office/drawing/2014/main" id="{F2380A3F-A9F1-413B-ACCF-9821A23AF28E}"/>
              </a:ext>
            </a:extLst>
          </p:cNvPr>
          <p:cNvSpPr txBox="1"/>
          <p:nvPr/>
        </p:nvSpPr>
        <p:spPr>
          <a:xfrm>
            <a:off x="1616319" y="3005169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  <a:endParaRPr lang="pt-B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Antes,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: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  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maior_ate_agora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sym typeface="Cabin"/>
              </a:rPr>
              <a:t>Como </a:t>
            </a:r>
            <a:r>
              <a:rPr lang="en-US" sz="7600" dirty="0" err="1">
                <a:solidFill>
                  <a:srgbClr val="FFD966"/>
                </a:solidFill>
                <a:sym typeface="Cabin"/>
              </a:rPr>
              <a:t>Encontrar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o Menor Valor?</a:t>
            </a:r>
            <a:endParaRPr lang="pt-BR" dirty="0"/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ea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-1</a:t>
            </a:r>
            <a:endParaRPr lang="en-US" sz="3000" dirty="0">
              <a:solidFill>
                <a:srgbClr val="00FFFF"/>
              </a:solidFill>
              <a:ea typeface="Arial" charset="0"/>
              <a:cs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41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41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74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74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74</a:t>
            </a:r>
            <a:endParaRPr lang="en-US" sz="3000">
              <a:solidFill>
                <a:srgbClr val="00FFFF"/>
              </a:solidFill>
              <a:ea typeface="Arial" charset="0"/>
              <a:cs typeface="Arial" charset="0"/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Como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isso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fazer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ele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encontrar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menor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valor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?</a:t>
            </a:r>
            <a:endParaRPr lang="en-US" sz="3200" dirty="0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3">
            <a:extLst>
              <a:ext uri="{FF2B5EF4-FFF2-40B4-BE49-F238E27FC236}">
                <a16:creationId xmlns:a16="http://schemas.microsoft.com/office/drawing/2014/main" id="{ADD601A3-FB96-4682-885A-FB738B993EA1}"/>
              </a:ext>
            </a:extLst>
          </p:cNvPr>
          <p:cNvSpPr txBox="1"/>
          <p:nvPr/>
        </p:nvSpPr>
        <p:spPr>
          <a:xfrm>
            <a:off x="1616319" y="3005169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  <a:endParaRPr lang="pt-B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Antes,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: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  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Encontrando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o Menor Valor</a:t>
            </a:r>
            <a:endParaRPr lang="pt-BR" dirty="0"/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nome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da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variável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menor_ate_agora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e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o  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para 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3">
            <a:extLst>
              <a:ext uri="{FF2B5EF4-FFF2-40B4-BE49-F238E27FC236}">
                <a16:creationId xmlns:a16="http://schemas.microsoft.com/office/drawing/2014/main" id="{DA26A700-1FA0-4CD7-BF23-2C7ECBD58F96}"/>
              </a:ext>
            </a:extLst>
          </p:cNvPr>
          <p:cNvSpPr txBox="1"/>
          <p:nvPr/>
        </p:nvSpPr>
        <p:spPr>
          <a:xfrm>
            <a:off x="1616319" y="3005169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  <a:endParaRPr lang="pt-B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Antes,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: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   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numero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menor_ate_agora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Encontrando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o Menor Valor</a:t>
            </a:r>
            <a:endParaRPr lang="pt-BR" dirty="0"/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o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nome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da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variável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para 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menor_ate_agora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e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mudamos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o  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para </a:t>
            </a:r>
            <a:r>
              <a:rPr lang="en-US" sz="3200" dirty="0">
                <a:solidFill>
                  <a:srgbClr val="00FFFF"/>
                </a:solidFill>
                <a:ea typeface="Arial" charset="0"/>
                <a:sym typeface="Cabin"/>
              </a:rPr>
              <a:t>&lt;</a:t>
            </a:r>
            <a:endParaRPr lang="en-US" sz="3200" dirty="0">
              <a:ea typeface="Arial" charset="0"/>
              <a:sym typeface="Cabin"/>
            </a:endParaRP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ea typeface="Arial" charset="0"/>
                <a:sym typeface="Cabin"/>
              </a:rPr>
              <a:t>smallbad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-1</a:t>
            </a:r>
            <a:endParaRPr lang="en-US" sz="3000" dirty="0">
              <a:solidFill>
                <a:srgbClr val="00FF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-1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-1</a:t>
            </a:r>
            <a:r>
              <a:rPr lang="en-US" sz="3000" dirty="0">
                <a:solidFill>
                  <a:srgbClr val="FF00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-1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-1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ea typeface="Arial" charset="0"/>
                <a:sym typeface="Cabin"/>
              </a:rPr>
              <a:t>-1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 </a:t>
            </a:r>
            <a:r>
              <a:rPr lang="en-US" sz="30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FF"/>
                </a:solidFill>
                <a:ea typeface="Arial" charset="0"/>
                <a:sym typeface="Cabin"/>
              </a:rPr>
              <a:t>-1</a:t>
            </a:r>
            <a:endParaRPr lang="en-US" sz="3000" dirty="0">
              <a:solidFill>
                <a:srgbClr val="00FFFF"/>
              </a:solidFill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err="1">
                <a:solidFill>
                  <a:srgbClr val="FFD966"/>
                </a:solidFill>
                <a:sym typeface="Cabin"/>
              </a:rPr>
              <a:t>Saindo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de um </a:t>
            </a:r>
            <a:r>
              <a:rPr lang="en-US" sz="7600" err="1">
                <a:solidFill>
                  <a:srgbClr val="FFD966"/>
                </a:solidFill>
                <a:sym typeface="Cabin"/>
              </a:rPr>
              <a:t>Laço</a:t>
            </a:r>
            <a:endParaRPr lang="pt-BR"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533400">
              <a:spcBef>
                <a:spcPts val="0"/>
              </a:spcBef>
              <a:buSzPct val="171000"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instrução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break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finaliza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atual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e pula para 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instrução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imediatamente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após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</a:endParaRPr>
          </a:p>
          <a:p>
            <a:pPr marL="215900" indent="0">
              <a:spcBef>
                <a:spcPts val="0"/>
              </a:spcBef>
              <a:buSzPct val="171000"/>
              <a:buNone/>
            </a:pPr>
            <a:endParaRPr lang="en-US" sz="3600" dirty="0">
              <a:solidFill>
                <a:schemeClr val="lt1"/>
              </a:solidFill>
              <a:ea typeface="Arial" charset="0"/>
            </a:endParaRPr>
          </a:p>
          <a:p>
            <a:pPr marL="749300" indent="-533400">
              <a:spcBef>
                <a:spcPts val="0"/>
              </a:spcBef>
              <a:buSzPct val="171000"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É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como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um teste do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pode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acontecer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qualquer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canto dele</a:t>
            </a:r>
            <a:endParaRPr lang="en-US" sz="36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Olá</a:t>
            </a:r>
            <a:endParaRPr lang="pt-BR" dirty="0">
              <a:solidFill>
                <a:srgbClr val="FFFFFF"/>
              </a:solidFill>
              <a:ea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  <a:buFont typeface="Cabin"/>
            </a:pPr>
            <a:r>
              <a:rPr lang="en-US" sz="3200" dirty="0">
                <a:solidFill>
                  <a:schemeClr val="lt1"/>
                </a:solidFill>
                <a:sym typeface="Cabin"/>
              </a:rPr>
              <a:t>Olá</a:t>
            </a:r>
            <a:endParaRPr lang="pt-BR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Encerrado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Encerrado</a:t>
            </a:r>
            <a:endParaRPr lang="en-US" sz="3200" u="none" strike="noStrike" cap="none" dirty="0" err="1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feito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Feito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endParaRPr lang="en-US" sz="3000" i="0" u="none" strike="noStrike" cap="none" dirty="0" err="1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'Antes'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      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      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 python smallest.py</a:t>
            </a:r>
            <a:r>
              <a:rPr lang="en-US" sz="3000" dirty="0">
                <a:solidFill>
                  <a:srgbClr val="FFFF00"/>
                </a:solidFill>
                <a:ea typeface="Arial" charset="0"/>
                <a:sym typeface="Cabin"/>
              </a:rPr>
              <a:t> 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Antes</a:t>
            </a:r>
            <a:endParaRPr lang="en-US" sz="3000" u="none" strike="noStrike" cap="none" dirty="0">
              <a:solidFill>
                <a:srgbClr val="FF7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9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41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12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3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74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ea typeface="Arial" charset="0"/>
                <a:sym typeface="Cabin"/>
              </a:rPr>
              <a:t> 15</a:t>
            </a:r>
            <a:endParaRPr lang="en-US" sz="3000" u="none" strike="noStrike" cap="none" dirty="0">
              <a:solidFill>
                <a:srgbClr val="FF00FF"/>
              </a:solidFill>
              <a:ea typeface="Arial" charset="0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3000" dirty="0" err="1">
                <a:solidFill>
                  <a:srgbClr val="FF7F00"/>
                </a:solidFill>
                <a:ea typeface="Arial" charset="0"/>
                <a:sym typeface="Cabin"/>
              </a:rPr>
              <a:t>Depois</a:t>
            </a:r>
            <a:r>
              <a:rPr lang="en-US" sz="3000" dirty="0">
                <a:solidFill>
                  <a:srgbClr val="FF7F00"/>
                </a:solidFill>
                <a:ea typeface="Arial" charset="0"/>
                <a:sym typeface="Cabin"/>
              </a:rPr>
              <a:t> </a:t>
            </a:r>
            <a:r>
              <a:rPr lang="en-US" sz="3000" dirty="0">
                <a:solidFill>
                  <a:srgbClr val="00FF00"/>
                </a:solidFill>
                <a:ea typeface="Arial" charset="0"/>
              </a:rPr>
              <a:t>3</a:t>
            </a:r>
            <a:endParaRPr lang="en-US" sz="3000" u="none" strike="noStrike" cap="none">
              <a:solidFill>
                <a:srgbClr val="00FF00"/>
              </a:solidFill>
              <a:ea typeface="Arial" charset="0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Nós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ainda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temos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variável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que é a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menor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até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agora. 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Na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primeira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percorrendo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menor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é </a:t>
            </a:r>
            <a:r>
              <a:rPr lang="en-US" sz="32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então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pegamos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primeiro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>
                <a:solidFill>
                  <a:srgbClr val="FF00FF"/>
                </a:solidFill>
                <a:ea typeface="Arial" charset="0"/>
                <a:sym typeface="Cabin"/>
              </a:rPr>
              <a:t>valor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 para ser o 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menor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sym typeface="Cabin"/>
              </a:rPr>
              <a:t>Encontrando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o Menor Valor</a:t>
            </a:r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Os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Operadores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7600" dirty="0">
                <a:solidFill>
                  <a:srgbClr val="00FFFF"/>
                </a:solidFill>
                <a:ea typeface="Arial" charset="0"/>
                <a:sym typeface="Cabin"/>
              </a:rPr>
              <a:t>is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  e </a:t>
            </a:r>
            <a:r>
              <a:rPr lang="en-US" sz="7600" dirty="0">
                <a:solidFill>
                  <a:srgbClr val="FF9900"/>
                </a:solidFill>
                <a:ea typeface="Arial" charset="0"/>
                <a:sym typeface="Cabin"/>
              </a:rPr>
              <a:t>is</a:t>
            </a:r>
            <a:r>
              <a:rPr lang="en-US" sz="7600" u="none" strike="noStrike" cap="none" dirty="0">
                <a:solidFill>
                  <a:srgbClr val="FF9900"/>
                </a:solidFill>
                <a:ea typeface="Arial" charset="0"/>
                <a:sym typeface="Cabin"/>
              </a:rPr>
              <a:t> not</a:t>
            </a:r>
            <a:r>
              <a:rPr lang="en-US" sz="7600" dirty="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endParaRPr lang="en-US" sz="7600" u="none" strike="noStrike" cap="none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358140">
              <a:spcBef>
                <a:spcPts val="0"/>
              </a:spcBef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Python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tem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um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operador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is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 que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pode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ser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usado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expressões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lógicas</a:t>
            </a:r>
            <a:endParaRPr lang="en-US" sz="3400" dirty="0" err="1">
              <a:solidFill>
                <a:schemeClr val="lt1"/>
              </a:solidFill>
              <a:ea typeface="Arial" charset="0"/>
            </a:endParaRPr>
          </a:p>
          <a:p>
            <a:pPr marL="749300" indent="-358140">
              <a:buSzPct val="100000"/>
            </a:pP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Implica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“</a:t>
            </a:r>
            <a:r>
              <a:rPr lang="en-US" sz="3400" dirty="0">
                <a:solidFill>
                  <a:srgbClr val="00FFFF"/>
                </a:solidFill>
                <a:ea typeface="Arial" charset="0"/>
                <a:sym typeface="Cabin"/>
              </a:rPr>
              <a:t>é o </a:t>
            </a:r>
            <a:r>
              <a:rPr lang="en-US" sz="3400" dirty="0" err="1">
                <a:solidFill>
                  <a:srgbClr val="00FFFF"/>
                </a:solidFill>
                <a:ea typeface="Arial" charset="0"/>
                <a:sym typeface="Cabin"/>
              </a:rPr>
              <a:t>mesmo</a:t>
            </a:r>
            <a:r>
              <a:rPr lang="en-US" sz="3400" dirty="0">
                <a:solidFill>
                  <a:srgbClr val="00FFFF"/>
                </a:solidFill>
                <a:ea typeface="Arial" charset="0"/>
                <a:sym typeface="Cabin"/>
              </a:rPr>
              <a:t> que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”</a:t>
            </a:r>
            <a:endParaRPr lang="en-US" sz="3400" dirty="0">
              <a:solidFill>
                <a:schemeClr val="lt1"/>
              </a:solidFill>
              <a:ea typeface="Arial" charset="0"/>
            </a:endParaRPr>
          </a:p>
          <a:p>
            <a:pPr marL="749300" indent="-358140"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Similar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porém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mais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forte que o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00FFFF"/>
                </a:solidFill>
                <a:ea typeface="Arial" charset="0"/>
                <a:sym typeface="Cabin"/>
              </a:rPr>
              <a:t>==</a:t>
            </a:r>
            <a:endParaRPr lang="en-US" sz="3400" u="none" strike="noStrike" cap="none" dirty="0">
              <a:solidFill>
                <a:srgbClr val="00FFFF"/>
              </a:solidFill>
              <a:ea typeface="Arial" charset="0"/>
            </a:endParaRPr>
          </a:p>
          <a:p>
            <a:pPr marL="749300" indent="-358140">
              <a:buSzPct val="100000"/>
            </a:pPr>
            <a:r>
              <a:rPr lang="en-US" sz="3400" u="none" strike="noStrike" cap="none" dirty="0">
                <a:solidFill>
                  <a:srgbClr val="FF7F00"/>
                </a:solidFill>
                <a:ea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4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também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é um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operador</a:t>
            </a:r>
            <a:r>
              <a:rPr lang="en-US" sz="34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400" dirty="0" err="1">
                <a:solidFill>
                  <a:schemeClr val="lt1"/>
                </a:solidFill>
                <a:ea typeface="Arial" charset="0"/>
                <a:sym typeface="Cabin"/>
              </a:rPr>
              <a:t>lógico</a:t>
            </a:r>
            <a:endParaRPr lang="en-US" sz="3400" u="none" strike="noStrike" cap="none" dirty="0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('Antes')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valor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Depois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menor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D966"/>
                </a:solidFill>
                <a:ea typeface="Arial" charset="0"/>
                <a:sym typeface="Cabin"/>
              </a:rPr>
              <a:t>Resumo</a:t>
            </a:r>
            <a:endParaRPr lang="en-US" sz="7600" u="none" strike="noStrike" cap="none" dirty="0" err="1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indent="-394335">
              <a:spcBef>
                <a:spcPts val="0"/>
              </a:spcBef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While (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indefinidos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)</a:t>
            </a:r>
            <a:endParaRPr lang="pt-BR" dirty="0">
              <a:solidFill>
                <a:schemeClr val="lt1"/>
              </a:solidFill>
            </a:endParaRPr>
          </a:p>
          <a:p>
            <a:pPr marL="685800" indent="-394335"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infinitos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 marL="685800" marR="0" lvl="0" indent="-394335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Usando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break</a:t>
            </a:r>
            <a:endParaRPr lang="en-US" sz="3600" u="none" strike="noStrike" cap="none" dirty="0">
              <a:solidFill>
                <a:schemeClr val="lt1"/>
              </a:solidFill>
              <a:ea typeface="Arial" charset="0"/>
            </a:endParaRPr>
          </a:p>
          <a:p>
            <a:pPr marL="685800" indent="-394335"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Usando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 continue</a:t>
            </a:r>
            <a:endParaRPr lang="en-US" sz="3600" u="none" strike="noStrike" cap="none" dirty="0">
              <a:solidFill>
                <a:schemeClr val="lt1"/>
              </a:solidFill>
              <a:ea typeface="Arial" charset="0"/>
            </a:endParaRPr>
          </a:p>
          <a:p>
            <a:pPr marL="685800" indent="-394335">
              <a:buSzPct val="100000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Constantes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None 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variáveis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indent="-394335" algn="l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For 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(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definidos</a:t>
            </a: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)</a:t>
            </a:r>
            <a:endParaRPr lang="pt-BR" dirty="0">
              <a:solidFill>
                <a:schemeClr val="lt1"/>
              </a:solidFill>
            </a:endParaRPr>
          </a:p>
          <a:p>
            <a:pPr marL="685800" indent="-394335" algn="l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lt1"/>
                </a:solidFill>
                <a:sym typeface="Cabin"/>
              </a:rPr>
              <a:t>Variáveis</a:t>
            </a:r>
            <a:r>
              <a:rPr lang="en-US" sz="3600" dirty="0">
                <a:solidFill>
                  <a:schemeClr val="lt1"/>
                </a:solidFill>
                <a:sym typeface="Cabin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sym typeface="Cabin"/>
              </a:rPr>
              <a:t>iteração</a:t>
            </a:r>
            <a:endParaRPr lang="en-US" dirty="0" err="1">
              <a:solidFill>
                <a:schemeClr val="lt1"/>
              </a:solidFill>
            </a:endParaRPr>
          </a:p>
          <a:p>
            <a:pPr marL="685800" indent="-394335" algn="l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Expressões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idiomáticas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dos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laços</a:t>
            </a:r>
            <a:endParaRPr lang="en-US" sz="3600" dirty="0" err="1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 marL="685800" indent="-394335" algn="l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Maior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ou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Menor</a:t>
            </a:r>
            <a:endParaRPr lang="en-US" sz="3600" u="none" strike="noStrike" cap="none" dirty="0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err="1">
                <a:solidFill>
                  <a:srgbClr val="FFD966"/>
                </a:solidFill>
                <a:sym typeface="Cabin"/>
              </a:rPr>
              <a:t>Saindo</a:t>
            </a:r>
            <a:r>
              <a:rPr lang="en-US" sz="7600" dirty="0">
                <a:solidFill>
                  <a:srgbClr val="FFD966"/>
                </a:solidFill>
                <a:sym typeface="Cabin"/>
              </a:rPr>
              <a:t> de um </a:t>
            </a:r>
            <a:r>
              <a:rPr lang="en-US" sz="7600" err="1">
                <a:solidFill>
                  <a:srgbClr val="FFD966"/>
                </a:solidFill>
                <a:sym typeface="Cabin"/>
              </a:rPr>
              <a:t>Laço</a:t>
            </a:r>
            <a:endParaRPr lang="pt-BR"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533400">
              <a:spcBef>
                <a:spcPts val="0"/>
              </a:spcBef>
              <a:buSzPct val="171000"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instrução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break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finaliza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atual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e pula para 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instrução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imediatamente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após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</a:endParaRPr>
          </a:p>
          <a:p>
            <a:pPr marL="215900" indent="0">
              <a:spcBef>
                <a:spcPts val="0"/>
              </a:spcBef>
              <a:buSzPct val="171000"/>
              <a:buNone/>
            </a:pPr>
            <a:endParaRPr lang="en-US" sz="3600" dirty="0">
              <a:solidFill>
                <a:schemeClr val="lt1"/>
              </a:solidFill>
              <a:ea typeface="Arial" charset="0"/>
            </a:endParaRPr>
          </a:p>
          <a:p>
            <a:pPr marL="749300" indent="-533400">
              <a:spcBef>
                <a:spcPts val="0"/>
              </a:spcBef>
              <a:buSzPct val="171000"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É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como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um teste do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pode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acontecer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qualquer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canto dele</a:t>
            </a:r>
            <a:endParaRPr lang="en-US" sz="36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Olá</a:t>
            </a:r>
            <a:endParaRPr lang="pt-BR" dirty="0">
              <a:solidFill>
                <a:srgbClr val="FFFFFF"/>
              </a:solidFill>
              <a:ea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  <a:buFont typeface="Cabin"/>
            </a:pPr>
            <a:r>
              <a:rPr lang="en-US" sz="3200" dirty="0">
                <a:solidFill>
                  <a:schemeClr val="lt1"/>
                </a:solidFill>
                <a:sym typeface="Cabin"/>
              </a:rPr>
              <a:t>Olá</a:t>
            </a:r>
            <a:endParaRPr lang="pt-BR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Encerrado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Encerrado</a:t>
            </a:r>
            <a:endParaRPr lang="en-US" sz="3200" u="none" strike="noStrike" cap="none" dirty="0" err="1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feito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Feito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</a:p>
        </p:txBody>
      </p:sp>
      <p:cxnSp>
        <p:nvCxnSpPr>
          <p:cNvPr id="2" name="Shape 305">
            <a:extLst>
              <a:ext uri="{FF2B5EF4-FFF2-40B4-BE49-F238E27FC236}">
                <a16:creationId xmlns:a16="http://schemas.microsoft.com/office/drawing/2014/main" id="{2A44BA0D-D02C-46B9-BCB0-FB045A6828AE}"/>
              </a:ext>
            </a:extLst>
          </p:cNvPr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" name="Shape 304">
            <a:extLst>
              <a:ext uri="{FF2B5EF4-FFF2-40B4-BE49-F238E27FC236}">
                <a16:creationId xmlns:a16="http://schemas.microsoft.com/office/drawing/2014/main" id="{CD673FA0-DB8E-4FF5-AB01-1C22454DB73A}"/>
              </a:ext>
            </a:extLst>
          </p:cNvPr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59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ea typeface="Arial" charset="0"/>
                <a:sym typeface="Cabin"/>
              </a:rPr>
              <a:t>'Feito</a:t>
            </a:r>
            <a:r>
              <a:rPr lang="en-US" sz="35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'Feito!')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FFD966"/>
                </a:solidFill>
                <a:ea typeface="Arial" charset="0"/>
                <a:sym typeface="Cabin"/>
              </a:rPr>
              <a:t>Encerrando</a:t>
            </a:r>
            <a:r>
              <a:rPr lang="en-US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rgbClr val="FFD966"/>
                </a:solidFill>
                <a:ea typeface="Arial" charset="0"/>
                <a:sym typeface="Cabin"/>
              </a:rPr>
              <a:t>uma</a:t>
            </a:r>
            <a:r>
              <a:rPr lang="en-US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rgbClr val="FFD966"/>
                </a:solidFill>
                <a:ea typeface="Arial" charset="0"/>
                <a:sym typeface="Cabin"/>
              </a:rPr>
              <a:t>Iteração</a:t>
            </a:r>
            <a:r>
              <a:rPr lang="en-US" dirty="0">
                <a:solidFill>
                  <a:srgbClr val="FFD966"/>
                </a:solidFill>
                <a:ea typeface="Arial" charset="0"/>
                <a:sym typeface="Cabin"/>
              </a:rPr>
              <a:t> com </a:t>
            </a:r>
            <a:r>
              <a:rPr lang="en-US" sz="72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instrução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continue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finaliza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iteração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atual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e pula para o topo do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iniciando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próxima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iteração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Olá</a:t>
            </a:r>
            <a:endParaRPr lang="en-US" sz="3200" u="none" strike="noStrike" cap="none" dirty="0">
              <a:solidFill>
                <a:srgbClr val="00FF00"/>
              </a:solidFill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Olá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#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Não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mostre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isso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Mostre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isso</a:t>
            </a:r>
            <a:r>
              <a:rPr lang="en-US" sz="32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00FF00"/>
              </a:solidFill>
              <a:ea typeface="Arial" charset="0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Mostre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isso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feito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Feito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FFD966"/>
                </a:solidFill>
                <a:ea typeface="Arial" charset="0"/>
                <a:sym typeface="Cabin"/>
              </a:rPr>
              <a:t>Encerrando</a:t>
            </a:r>
            <a:r>
              <a:rPr lang="en-US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rgbClr val="FFD966"/>
                </a:solidFill>
                <a:ea typeface="Arial" charset="0"/>
                <a:sym typeface="Cabin"/>
              </a:rPr>
              <a:t>uma</a:t>
            </a:r>
            <a:r>
              <a:rPr lang="en-US" dirty="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dirty="0" err="1">
                <a:solidFill>
                  <a:srgbClr val="FFD966"/>
                </a:solidFill>
                <a:ea typeface="Arial" charset="0"/>
                <a:sym typeface="Cabin"/>
              </a:rPr>
              <a:t>Iteração</a:t>
            </a:r>
            <a:r>
              <a:rPr lang="en-US" dirty="0">
                <a:solidFill>
                  <a:srgbClr val="FFD966"/>
                </a:solidFill>
                <a:ea typeface="Arial" charset="0"/>
                <a:sym typeface="Cabin"/>
              </a:rPr>
              <a:t> com </a:t>
            </a:r>
            <a:r>
              <a:rPr lang="en-US" sz="7200" u="none" strike="noStrike" cap="none" dirty="0">
                <a:solidFill>
                  <a:srgbClr val="FFFF00"/>
                </a:solidFill>
                <a:ea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instrução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>
                <a:solidFill>
                  <a:srgbClr val="FFFF00"/>
                </a:solidFill>
                <a:ea typeface="Arial" charset="0"/>
                <a:sym typeface="Cabin"/>
              </a:rPr>
              <a:t>continue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finaliza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iteração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atual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e pula para o topo do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iniciando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próxima</a:t>
            </a:r>
            <a:r>
              <a:rPr lang="en-US" sz="36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ea typeface="Arial" charset="0"/>
                <a:sym typeface="Cabin"/>
              </a:rPr>
              <a:t>iteração</a:t>
            </a:r>
            <a:endParaRPr lang="en-US" sz="3600" u="none" strike="noStrike" cap="none" dirty="0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 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   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linha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'Feito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Olá</a:t>
            </a:r>
            <a:endParaRPr lang="en-US" sz="3200" u="none" strike="noStrike" cap="none" dirty="0">
              <a:solidFill>
                <a:srgbClr val="00FF00"/>
              </a:solidFill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Olá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#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Não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mostre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isso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Mostre</a:t>
            </a:r>
            <a:r>
              <a:rPr lang="en-US" sz="3200" dirty="0">
                <a:solidFill>
                  <a:srgbClr val="00FF00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isso</a:t>
            </a:r>
            <a:r>
              <a:rPr lang="en-US" sz="3200" u="none" strike="noStrike" cap="none" dirty="0">
                <a:solidFill>
                  <a:srgbClr val="00FF00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00FF00"/>
              </a:solidFill>
              <a:ea typeface="Arial" charset="0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Mostre</a:t>
            </a: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ea typeface="Arial" charset="0"/>
                <a:sym typeface="Cabin"/>
              </a:rPr>
              <a:t>isso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&gt; </a:t>
            </a:r>
            <a:r>
              <a:rPr lang="en-US" sz="3200" dirty="0" err="1">
                <a:solidFill>
                  <a:srgbClr val="00FF00"/>
                </a:solidFill>
                <a:ea typeface="Arial" charset="0"/>
                <a:sym typeface="Cabin"/>
              </a:rPr>
              <a:t>feito</a:t>
            </a:r>
            <a:endParaRPr lang="en-US" sz="3200" u="none" strike="noStrike" cap="none" dirty="0" err="1">
              <a:solidFill>
                <a:srgbClr val="00FF00"/>
              </a:solidFill>
              <a:ea typeface="Arial" charset="0"/>
              <a:cs typeface="Arial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ea typeface="Arial" charset="0"/>
                <a:sym typeface="Cabin"/>
              </a:rPr>
              <a:t>Feito</a:t>
            </a:r>
            <a:r>
              <a:rPr lang="en-US" sz="3200" u="none" strike="noStrike" cap="none" dirty="0">
                <a:solidFill>
                  <a:schemeClr val="lt1"/>
                </a:solidFill>
                <a:ea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ea typeface="Arial" charset="0"/>
            </a:endParaRPr>
          </a:p>
        </p:txBody>
      </p:sp>
      <p:cxnSp>
        <p:nvCxnSpPr>
          <p:cNvPr id="2" name="Shape 352">
            <a:extLst>
              <a:ext uri="{FF2B5EF4-FFF2-40B4-BE49-F238E27FC236}">
                <a16:creationId xmlns:a16="http://schemas.microsoft.com/office/drawing/2014/main" id="{B64D1B2E-3174-4FFD-A982-CE5468B5BB52}"/>
              </a:ext>
            </a:extLst>
          </p:cNvPr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" name="Shape 353">
            <a:extLst>
              <a:ext uri="{FF2B5EF4-FFF2-40B4-BE49-F238E27FC236}">
                <a16:creationId xmlns:a16="http://schemas.microsoft.com/office/drawing/2014/main" id="{C63A4D96-7ED1-4BC8-96EE-6113C196503F}"/>
              </a:ext>
            </a:extLst>
          </p:cNvPr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839796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53</Slides>
  <Notes>52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Title &amp; Subtitle</vt:lpstr>
      <vt:lpstr>Laços e Iterações</vt:lpstr>
      <vt:lpstr>Passos Repetidos:</vt:lpstr>
      <vt:lpstr>Um Laço Infinito</vt:lpstr>
      <vt:lpstr>Outro Laço</vt:lpstr>
      <vt:lpstr>Saindo de um Laço</vt:lpstr>
      <vt:lpstr>Saindo de um Laço</vt:lpstr>
      <vt:lpstr>Apresentação do PowerPoint</vt:lpstr>
      <vt:lpstr>Encerrando uma Iteração com continue</vt:lpstr>
      <vt:lpstr>Encerrando uma Iteração com continue</vt:lpstr>
      <vt:lpstr>Apresentação do PowerPoint</vt:lpstr>
      <vt:lpstr>Laços Indefinidos</vt:lpstr>
      <vt:lpstr>Laços Definidos</vt:lpstr>
      <vt:lpstr>Laços Definidos</vt:lpstr>
      <vt:lpstr>Um Laço Definido Simples</vt:lpstr>
      <vt:lpstr>Um Laço Definido com Strings</vt:lpstr>
      <vt:lpstr>Um Laço Definido Simples</vt:lpstr>
      <vt:lpstr>Olhando para o in...</vt:lpstr>
      <vt:lpstr>Apresentação do PowerPoint</vt:lpstr>
      <vt:lpstr>Apresentação do PowerPoint</vt:lpstr>
      <vt:lpstr>Expressões Idiomáticas dos laços: O que Fazemos em Laços?  Nota:   Apesar desses exemplos serem simples, os padrões se aplicam para todos os tipos de laços</vt:lpstr>
      <vt:lpstr>Fazendo Laços “Inteligentes” </vt:lpstr>
      <vt:lpstr>Executando Laços em um Conjunto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 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Qual é o Maior Número?</vt:lpstr>
      <vt:lpstr>Encontrando o Maior Valor</vt:lpstr>
      <vt:lpstr>Mais Padrões de Laços...</vt:lpstr>
      <vt:lpstr>Contando em um Laço</vt:lpstr>
      <vt:lpstr>Somando em um Laço</vt:lpstr>
      <vt:lpstr>Encontrando a Média em um Laço</vt:lpstr>
      <vt:lpstr>Filtrando em um Laço</vt:lpstr>
      <vt:lpstr>Busca usando uma Variável Booleana</vt:lpstr>
      <vt:lpstr>Como Encontrar o Menor Valor?</vt:lpstr>
      <vt:lpstr>Encontrando o Menor Valor</vt:lpstr>
      <vt:lpstr>Encontrando o Menor Valor</vt:lpstr>
      <vt:lpstr>Encontrando o Menor Valor</vt:lpstr>
      <vt:lpstr>Os Operadores is  e is not </vt:lpstr>
      <vt:lpstr>Resumo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revision>984</cp:revision>
  <dcterms:modified xsi:type="dcterms:W3CDTF">2020-08-17T04:03:21Z</dcterms:modified>
</cp:coreProperties>
</file>