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jpeg" ContentType="image/jpe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6256000" cy="9144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2BE760C-6333-4930-9688-79BA300B81B6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 anchor="ctr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</a:rPr>
              <a:t>Note from Chuck.  If you are using these materials, you can remove the UM logo and replace it with your own, but please retain the CC-BY logo on the first page as well as retain the entire last page.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7589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070568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8125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57589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1070568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12520" y="364680"/>
            <a:ext cx="14630040" cy="7076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7589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070568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8125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57589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1070568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812520" y="364680"/>
            <a:ext cx="14630040" cy="7076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7589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1070568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8125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57589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1070568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812520" y="364680"/>
            <a:ext cx="14630040" cy="7076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7589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1070568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8125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57589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1070568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812520" y="364680"/>
            <a:ext cx="14630040" cy="7076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6255080" cy="767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8357760"/>
            <a:ext cx="16255080" cy="785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</a:t>
            </a:r>
            <a:r>
              <a:rPr b="0" lang="pt-BR" sz="4400" spc="-1" strike="noStrike">
                <a:latin typeface="Arial"/>
              </a:rPr>
              <a:t>iq</a:t>
            </a:r>
            <a:r>
              <a:rPr b="0" lang="pt-BR" sz="4400" spc="-1" strike="noStrike">
                <a:latin typeface="Arial"/>
              </a:rPr>
              <a:t>ue </a:t>
            </a:r>
            <a:r>
              <a:rPr b="0" lang="pt-BR" sz="4400" spc="-1" strike="noStrike">
                <a:latin typeface="Arial"/>
              </a:rPr>
              <a:t>pa</a:t>
            </a:r>
            <a:r>
              <a:rPr b="0" lang="pt-BR" sz="4400" spc="-1" strike="noStrike">
                <a:latin typeface="Arial"/>
              </a:rPr>
              <a:t>ra </a:t>
            </a:r>
            <a:r>
              <a:rPr b="0" lang="pt-BR" sz="4400" spc="-1" strike="noStrike">
                <a:latin typeface="Arial"/>
              </a:rPr>
              <a:t>ed</a:t>
            </a:r>
            <a:r>
              <a:rPr b="0" lang="pt-BR" sz="4400" spc="-1" strike="noStrike">
                <a:latin typeface="Arial"/>
              </a:rPr>
              <a:t>ita</a:t>
            </a:r>
            <a:r>
              <a:rPr b="0" lang="pt-BR" sz="4400" spc="-1" strike="noStrike">
                <a:latin typeface="Arial"/>
              </a:rPr>
              <a:t>r </a:t>
            </a:r>
            <a:r>
              <a:rPr b="0" lang="pt-BR" sz="4400" spc="-1" strike="noStrike">
                <a:latin typeface="Arial"/>
              </a:rPr>
              <a:t>o </a:t>
            </a:r>
            <a:r>
              <a:rPr b="0" lang="pt-BR" sz="4400" spc="-1" strike="noStrike">
                <a:latin typeface="Arial"/>
              </a:rPr>
              <a:t>fo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at</a:t>
            </a:r>
            <a:r>
              <a:rPr b="0" lang="pt-BR" sz="4400" spc="-1" strike="noStrike">
                <a:latin typeface="Arial"/>
              </a:rPr>
              <a:t>o </a:t>
            </a:r>
            <a:r>
              <a:rPr b="0" lang="pt-BR" sz="4400" spc="-1" strike="noStrike">
                <a:latin typeface="Arial"/>
              </a:rPr>
              <a:t>do </a:t>
            </a:r>
            <a:r>
              <a:rPr b="0" lang="pt-BR" sz="4400" spc="-1" strike="noStrike">
                <a:latin typeface="Arial"/>
              </a:rPr>
              <a:t>te</a:t>
            </a:r>
            <a:r>
              <a:rPr b="0" lang="pt-BR" sz="4400" spc="-1" strike="noStrike">
                <a:latin typeface="Arial"/>
              </a:rPr>
              <a:t>xt</a:t>
            </a:r>
            <a:r>
              <a:rPr b="0" lang="pt-BR" sz="4400" spc="-1" strike="noStrike">
                <a:latin typeface="Arial"/>
              </a:rPr>
              <a:t>o </a:t>
            </a:r>
            <a:r>
              <a:rPr b="0" lang="pt-BR" sz="4400" spc="-1" strike="noStrike">
                <a:latin typeface="Arial"/>
              </a:rPr>
              <a:t>do </a:t>
            </a:r>
            <a:r>
              <a:rPr b="0" lang="pt-BR" sz="4400" spc="-1" strike="noStrike">
                <a:latin typeface="Arial"/>
              </a:rPr>
              <a:t>tít</a:t>
            </a:r>
            <a:r>
              <a:rPr b="0" lang="pt-BR" sz="4400" spc="-1" strike="noStrike">
                <a:latin typeface="Arial"/>
              </a:rPr>
              <a:t>ul</a:t>
            </a:r>
            <a:r>
              <a:rPr b="0" lang="pt-BR" sz="4400" spc="-1" strike="noStrike">
                <a:latin typeface="Arial"/>
              </a:rPr>
              <a:t>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16255080" cy="767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0" y="8357760"/>
            <a:ext cx="16255080" cy="785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</a:t>
            </a:r>
            <a:r>
              <a:rPr b="0" lang="pt-BR" sz="4400" spc="-1" strike="noStrike">
                <a:latin typeface="Arial"/>
              </a:rPr>
              <a:t>para editar </a:t>
            </a:r>
            <a:r>
              <a:rPr b="0" lang="pt-BR" sz="4400" spc="-1" strike="noStrike">
                <a:latin typeface="Arial"/>
              </a:rPr>
              <a:t>o formato </a:t>
            </a:r>
            <a:r>
              <a:rPr b="0" lang="pt-BR" sz="4400" spc="-1" strike="noStrike">
                <a:latin typeface="Arial"/>
              </a:rPr>
              <a:t>do texto do </a:t>
            </a:r>
            <a:r>
              <a:rPr b="0" lang="pt-BR" sz="4400" spc="-1" strike="noStrike">
                <a:latin typeface="Arial"/>
              </a:rPr>
              <a:t>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16255080" cy="767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0" y="8357760"/>
            <a:ext cx="16255080" cy="785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</a:t>
            </a:r>
            <a:r>
              <a:rPr b="0" lang="pt-BR" sz="4400" spc="-1" strike="noStrike">
                <a:latin typeface="Arial"/>
              </a:rPr>
              <a:t>editar o </a:t>
            </a:r>
            <a:r>
              <a:rPr b="0" lang="pt-BR" sz="4400" spc="-1" strike="noStrike">
                <a:latin typeface="Arial"/>
              </a:rPr>
              <a:t>formato do </a:t>
            </a:r>
            <a:r>
              <a:rPr b="0" lang="pt-BR" sz="4400" spc="-1" strike="noStrike">
                <a:latin typeface="Arial"/>
              </a:rPr>
              <a:t>texto do </a:t>
            </a:r>
            <a:r>
              <a:rPr b="0" lang="pt-BR" sz="4400" spc="-1" strike="noStrike">
                <a:latin typeface="Arial"/>
              </a:rPr>
              <a:t>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16255080" cy="767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0" y="8357760"/>
            <a:ext cx="16255080" cy="785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PlaceHolder 3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</a:t>
            </a:r>
            <a:r>
              <a:rPr b="0" lang="pt-BR" sz="4400" spc="-1" strike="noStrike">
                <a:latin typeface="Arial"/>
              </a:rPr>
              <a:t>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file:///home/g/Downloads/www.pythonlearn.com" TargetMode="Externa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://www.dr-chuck.com" TargetMode="External"/><Relationship Id="rId2" Type="http://schemas.openxmlformats.org/officeDocument/2006/relationships/hyperlink" Target="http://open.umich.edu/" TargetMode="External"/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224000" y="1234440"/>
            <a:ext cx="13930920" cy="308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7600" spc="-1" strike="noStrike">
                <a:solidFill>
                  <a:srgbClr val="ffd966"/>
                </a:solidFill>
                <a:latin typeface="Arial"/>
                <a:ea typeface="Arial"/>
              </a:rPr>
              <a:t>Funções</a:t>
            </a:r>
            <a:endParaRPr b="0" lang="pt-BR" sz="76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155600" y="4711680"/>
            <a:ext cx="13930920" cy="10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4800" spc="-1" strike="noStrike">
                <a:solidFill>
                  <a:srgbClr val="ffffff"/>
                </a:solidFill>
                <a:latin typeface="Arial"/>
                <a:ea typeface="Arial"/>
              </a:rPr>
              <a:t>Capítulo 4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3930840" y="7016760"/>
            <a:ext cx="8235720" cy="101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Arial"/>
                <a:ea typeface="Arial"/>
              </a:rPr>
              <a:t>Python para Todos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200" spc="-1" strike="noStrike" u="sng">
                <a:solidFill>
                  <a:srgbClr val="009999"/>
                </a:solidFill>
                <a:uFillTx/>
                <a:latin typeface="Arial"/>
                <a:ea typeface="Arial"/>
                <a:hlinkClick r:id="rId1"/>
              </a:rPr>
              <a:t>www.py4e.com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69" name="Shape 207" descr=""/>
          <p:cNvPicPr/>
          <p:nvPr/>
        </p:nvPicPr>
        <p:blipFill>
          <a:blip r:embed="rId2"/>
          <a:stretch/>
        </p:blipFill>
        <p:spPr>
          <a:xfrm>
            <a:off x="13957920" y="7425360"/>
            <a:ext cx="1967400" cy="667440"/>
          </a:xfrm>
          <a:prstGeom prst="rect">
            <a:avLst/>
          </a:prstGeom>
          <a:ln>
            <a:noFill/>
          </a:ln>
        </p:spPr>
      </p:pic>
      <p:pic>
        <p:nvPicPr>
          <p:cNvPr id="170" name="Shape 208" descr=""/>
          <p:cNvPicPr/>
          <p:nvPr/>
        </p:nvPicPr>
        <p:blipFill>
          <a:blip r:embed="rId3"/>
          <a:stretch/>
        </p:blipFill>
        <p:spPr>
          <a:xfrm>
            <a:off x="635400" y="6947640"/>
            <a:ext cx="1023840" cy="102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155600" y="1536840"/>
            <a:ext cx="13930920" cy="308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7200" spc="-1" strike="noStrike">
                <a:solidFill>
                  <a:srgbClr val="ffd966"/>
                </a:solidFill>
                <a:latin typeface="Arial"/>
                <a:ea typeface="Arial"/>
              </a:rPr>
              <a:t>Nossas próprias funções…</a:t>
            </a:r>
            <a:endParaRPr b="0" lang="pt-BR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-10800" y="552600"/>
            <a:ext cx="16255800" cy="17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7600" spc="-1" strike="noStrike">
                <a:solidFill>
                  <a:srgbClr val="ffd966"/>
                </a:solidFill>
                <a:latin typeface="Arial"/>
                <a:ea typeface="Arial"/>
              </a:rPr>
              <a:t>Construindo Nossas Próprias Funções</a:t>
            </a:r>
            <a:endParaRPr b="0" lang="pt-BR" sz="76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155600" y="2603520"/>
            <a:ext cx="13930920" cy="372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marL="749160" indent="-37008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Criamos uma nova função usando a palavra chave </a:t>
            </a:r>
            <a:r>
              <a:rPr b="0" lang="pt-BR" sz="3600" spc="-1" strike="noStrike">
                <a:solidFill>
                  <a:srgbClr val="ffff00"/>
                </a:solidFill>
                <a:latin typeface="Arial"/>
                <a:ea typeface="Arial"/>
              </a:rPr>
              <a:t>def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seguida por parâmetros opcionais em parênteses</a:t>
            </a:r>
            <a:endParaRPr b="0" lang="pt-BR" sz="3600" spc="-1" strike="noStrike">
              <a:latin typeface="Arial"/>
            </a:endParaRPr>
          </a:p>
          <a:p>
            <a:pPr marL="749160" indent="-37008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Nós identamos o corpo da função</a:t>
            </a:r>
            <a:endParaRPr b="0" lang="pt-BR" sz="3600" spc="-1" strike="noStrike">
              <a:latin typeface="Arial"/>
            </a:endParaRPr>
          </a:p>
          <a:p>
            <a:pPr marL="749160" indent="-37008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Isso </a:t>
            </a:r>
            <a:r>
              <a:rPr b="0" lang="pt-BR" sz="3600" spc="-1" strike="noStrike">
                <a:solidFill>
                  <a:srgbClr val="ffff00"/>
                </a:solidFill>
                <a:latin typeface="Arial"/>
                <a:ea typeface="Arial"/>
              </a:rPr>
              <a:t>define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a função mas </a:t>
            </a:r>
            <a:r>
              <a:rPr b="0" lang="pt-BR" sz="3600" spc="-1" strike="noStrike">
                <a:solidFill>
                  <a:srgbClr val="ff7f00"/>
                </a:solidFill>
                <a:latin typeface="Arial"/>
                <a:ea typeface="Arial"/>
              </a:rPr>
              <a:t>não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executa o corpo da função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3817080" y="6634080"/>
            <a:ext cx="9937440" cy="16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600" spc="-1" strike="noStrike">
                <a:solidFill>
                  <a:srgbClr val="ffff00"/>
                </a:solidFill>
                <a:latin typeface="Courier New"/>
                <a:ea typeface="Courier New"/>
              </a:rPr>
              <a:t>def</a:t>
            </a:r>
            <a:r>
              <a:rPr b="0" lang="pt-BR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pt-BR" sz="2600" spc="-1" strike="noStrike">
                <a:solidFill>
                  <a:srgbClr val="00ff00"/>
                </a:solidFill>
                <a:latin typeface="Courier New"/>
                <a:ea typeface="Courier New"/>
              </a:rPr>
              <a:t>imprime_letras</a:t>
            </a:r>
            <a:r>
              <a:rPr b="0" lang="pt-BR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():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pt-BR" sz="26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pt-BR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("I'm a lumberjack, and I'm okay.")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pt-BR" sz="26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pt-BR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('I sleep all night and I work all day.')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061640" y="1935000"/>
            <a:ext cx="10738800" cy="553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00ff00"/>
                </a:solidFill>
                <a:latin typeface="Courier New"/>
                <a:ea typeface="Courier New"/>
              </a:rPr>
              <a:t>x</a:t>
            </a:r>
            <a:r>
              <a:rPr b="0" lang="pt-BR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= 5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pt-BR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('Olá')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def</a:t>
            </a:r>
            <a:r>
              <a:rPr b="0" lang="pt-BR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pt-BR" sz="2800" spc="-1" strike="noStrike">
                <a:solidFill>
                  <a:srgbClr val="00ff00"/>
                </a:solidFill>
                <a:latin typeface="Courier New"/>
                <a:ea typeface="Courier New"/>
              </a:rPr>
              <a:t>imprime_letras</a:t>
            </a:r>
            <a:r>
              <a:rPr b="0" lang="pt-BR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():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pt-BR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pt-BR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("I'm a lumberjack, and I'm okay.")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pt-BR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pt-BR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('I sleep all night and I work all day.')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pt-BR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('Ei')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00ff00"/>
                </a:solidFill>
                <a:latin typeface="Courier New"/>
                <a:ea typeface="Courier New"/>
              </a:rPr>
              <a:t>x</a:t>
            </a:r>
            <a:r>
              <a:rPr b="0" lang="pt-BR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= </a:t>
            </a:r>
            <a:r>
              <a:rPr b="0" lang="pt-BR" sz="2800" spc="-1" strike="noStrike">
                <a:solidFill>
                  <a:srgbClr val="00ff00"/>
                </a:solidFill>
                <a:latin typeface="Courier New"/>
                <a:ea typeface="Courier New"/>
              </a:rPr>
              <a:t>x</a:t>
            </a:r>
            <a:r>
              <a:rPr b="0" lang="pt-BR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pt-BR" sz="2800" spc="-1" strike="noStrike">
                <a:solidFill>
                  <a:srgbClr val="00ffff"/>
                </a:solidFill>
                <a:latin typeface="Courier New"/>
                <a:ea typeface="Courier New"/>
              </a:rPr>
              <a:t>+</a:t>
            </a:r>
            <a:r>
              <a:rPr b="0" lang="pt-BR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2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pt-BR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pt-BR" sz="2800" spc="-1" strike="noStrike">
                <a:solidFill>
                  <a:srgbClr val="00ff00"/>
                </a:solidFill>
                <a:latin typeface="Courier New"/>
                <a:ea typeface="Courier New"/>
              </a:rPr>
              <a:t>x</a:t>
            </a:r>
            <a:r>
              <a:rPr b="0" lang="pt-BR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13681080" y="4230000"/>
            <a:ext cx="1118160" cy="16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600" spc="-1" strike="noStrike">
                <a:solidFill>
                  <a:srgbClr val="00ff00"/>
                </a:solidFill>
                <a:latin typeface="Arial"/>
                <a:ea typeface="Arial"/>
              </a:rPr>
              <a:t>Olá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600" spc="-1" strike="noStrike">
                <a:solidFill>
                  <a:srgbClr val="00ff00"/>
                </a:solidFill>
                <a:latin typeface="Arial"/>
                <a:ea typeface="Arial"/>
              </a:rPr>
              <a:t>Ei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600" spc="-1" strike="noStrike">
                <a:solidFill>
                  <a:srgbClr val="00ff00"/>
                </a:solidFill>
                <a:latin typeface="Arial"/>
                <a:ea typeface="Arial"/>
              </a:rPr>
              <a:t>7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9626760" y="1174680"/>
            <a:ext cx="6217200" cy="147204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pt-BR" sz="2500" spc="-1" strike="noStrike">
                <a:solidFill>
                  <a:srgbClr val="ffff00"/>
                </a:solidFill>
                <a:latin typeface="Arial"/>
                <a:ea typeface="Arial"/>
              </a:rPr>
              <a:t>print(</a:t>
            </a:r>
            <a:r>
              <a:rPr b="0" lang="pt-BR" sz="2500" spc="-1" strike="noStrike">
                <a:solidFill>
                  <a:srgbClr val="ffffff"/>
                </a:solidFill>
                <a:latin typeface="Arial"/>
                <a:ea typeface="Arial"/>
              </a:rPr>
              <a:t>"I'm a lumberjack, and I'm okay."</a:t>
            </a:r>
            <a:r>
              <a:rPr b="0" lang="pt-BR" sz="2500" spc="-1" strike="noStrike">
                <a:solidFill>
                  <a:srgbClr val="ffff00"/>
                </a:solidFill>
                <a:latin typeface="Arial"/>
                <a:ea typeface="Arial"/>
              </a:rPr>
              <a:t>)</a:t>
            </a:r>
            <a:r>
              <a:rPr b="0" lang="pt-BR" sz="25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pt-BR" sz="2500" spc="-1" strike="noStrike">
                <a:solidFill>
                  <a:srgbClr val="ffff00"/>
                </a:solidFill>
                <a:latin typeface="Arial"/>
                <a:ea typeface="Arial"/>
              </a:rPr>
              <a:t>print(</a:t>
            </a:r>
            <a:r>
              <a:rPr b="0" lang="pt-BR" sz="2500" spc="-1" strike="noStrike">
                <a:solidFill>
                  <a:srgbClr val="ffffff"/>
                </a:solidFill>
                <a:latin typeface="Arial"/>
                <a:ea typeface="Arial"/>
              </a:rPr>
              <a:t>'I sleep all night and I work all day.'</a:t>
            </a:r>
            <a:r>
              <a:rPr b="0" lang="pt-BR" sz="2500" spc="-1" strike="noStrike">
                <a:solidFill>
                  <a:srgbClr val="ffff00"/>
                </a:solidFill>
                <a:latin typeface="Arial"/>
                <a:ea typeface="Arial"/>
              </a:rPr>
              <a:t>)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6624000" y="1657440"/>
            <a:ext cx="2971800" cy="50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00ff00"/>
                </a:solidFill>
                <a:latin typeface="Arial"/>
                <a:ea typeface="Arial"/>
              </a:rPr>
              <a:t>imprime_letras</a:t>
            </a: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():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155600" y="803520"/>
            <a:ext cx="13930920" cy="17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7600" spc="-1" strike="noStrike">
                <a:solidFill>
                  <a:srgbClr val="ffd966"/>
                </a:solidFill>
                <a:latin typeface="Arial"/>
                <a:ea typeface="Arial"/>
              </a:rPr>
              <a:t>Definições e Usos</a:t>
            </a:r>
            <a:endParaRPr b="0" lang="pt-BR" sz="76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155600" y="2482200"/>
            <a:ext cx="13930920" cy="39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marL="749160" indent="-370080">
              <a:lnSpc>
                <a:spcPct val="115000"/>
              </a:lnSpc>
              <a:buClr>
                <a:srgbClr val="ffffff"/>
              </a:buClr>
              <a:buFont typeface="Cabin"/>
              <a:buChar char="•"/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Uma vez que </a:t>
            </a:r>
            <a:r>
              <a:rPr b="0" lang="pt-BR" sz="3600" spc="-1" strike="noStrike">
                <a:solidFill>
                  <a:srgbClr val="ffff00"/>
                </a:solidFill>
                <a:latin typeface="Arial"/>
                <a:ea typeface="Arial"/>
              </a:rPr>
              <a:t>definimos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a função, podemos </a:t>
            </a:r>
            <a:r>
              <a:rPr b="0" lang="pt-BR" sz="3600" spc="-1" strike="noStrike">
                <a:solidFill>
                  <a:srgbClr val="00ff00"/>
                </a:solidFill>
                <a:latin typeface="Arial"/>
                <a:ea typeface="Arial"/>
              </a:rPr>
              <a:t>chamar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(ou </a:t>
            </a:r>
            <a:r>
              <a:rPr b="0" lang="pt-BR" sz="3600" spc="-1" strike="noStrike">
                <a:solidFill>
                  <a:srgbClr val="00ff00"/>
                </a:solidFill>
                <a:latin typeface="Arial"/>
                <a:ea typeface="Arial"/>
              </a:rPr>
              <a:t>invocar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) a mesma quantas vezes quisermos </a:t>
            </a:r>
            <a:br/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  <a:p>
            <a:pPr marL="749160" indent="-370080">
              <a:lnSpc>
                <a:spcPct val="115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Esse é o padrão de </a:t>
            </a:r>
            <a:r>
              <a:rPr b="0" lang="pt-BR" sz="3600" spc="-1" strike="noStrike">
                <a:solidFill>
                  <a:srgbClr val="ffff00"/>
                </a:solidFill>
                <a:latin typeface="Arial"/>
                <a:ea typeface="Arial"/>
              </a:rPr>
              <a:t>armazenamento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e </a:t>
            </a:r>
            <a:r>
              <a:rPr b="0" lang="pt-BR" sz="3600" spc="-1" strike="noStrike">
                <a:solidFill>
                  <a:srgbClr val="00ff00"/>
                </a:solidFill>
                <a:latin typeface="Arial"/>
                <a:ea typeface="Arial"/>
              </a:rPr>
              <a:t>reutilização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078200" y="985680"/>
            <a:ext cx="11714760" cy="609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x</a:t>
            </a: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= 5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('Olá')</a:t>
            </a:r>
            <a:endParaRPr b="0" lang="pt-BR" sz="3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def</a:t>
            </a: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pt-BR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imprime_letras</a:t>
            </a: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():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  </a:t>
            </a:r>
            <a:r>
              <a:rPr b="0" lang="pt-BR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("I'm a lumberjack, and I'm okay.")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  </a:t>
            </a:r>
            <a:r>
              <a:rPr b="0" lang="pt-BR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('I sleep all night and I work all day.')</a:t>
            </a:r>
            <a:endParaRPr b="0" lang="pt-BR" sz="3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('Ei')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imprime_letras</a:t>
            </a: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()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x</a:t>
            </a: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= </a:t>
            </a:r>
            <a:r>
              <a:rPr b="0" lang="pt-BR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x</a:t>
            </a: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pt-BR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+</a:t>
            </a: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2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pt-BR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x</a:t>
            </a: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8877240" y="5327640"/>
            <a:ext cx="6912720" cy="270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600" spc="-1" strike="noStrike">
                <a:solidFill>
                  <a:srgbClr val="ffff00"/>
                </a:solidFill>
                <a:latin typeface="Arial"/>
                <a:ea typeface="Arial"/>
              </a:rPr>
              <a:t>Olá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600" spc="-1" strike="noStrike">
                <a:solidFill>
                  <a:srgbClr val="ffff00"/>
                </a:solidFill>
                <a:latin typeface="Arial"/>
                <a:ea typeface="Arial"/>
              </a:rPr>
              <a:t>Ei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600" spc="-1" strike="noStrike">
                <a:solidFill>
                  <a:srgbClr val="00ff00"/>
                </a:solidFill>
                <a:latin typeface="Arial"/>
                <a:ea typeface="Arial"/>
              </a:rPr>
              <a:t>I'm a lumberjack, and I'm okay.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600" spc="-1" strike="noStrike">
                <a:solidFill>
                  <a:srgbClr val="00ff00"/>
                </a:solidFill>
                <a:latin typeface="Arial"/>
                <a:ea typeface="Arial"/>
              </a:rPr>
              <a:t>I sleep all night and I work all day.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600" spc="-1" strike="noStrike">
                <a:solidFill>
                  <a:srgbClr val="ffff00"/>
                </a:solidFill>
                <a:latin typeface="Arial"/>
                <a:ea typeface="Arial"/>
              </a:rPr>
              <a:t>7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 rot="10800000">
            <a:off x="4335480" y="5748480"/>
            <a:ext cx="4352760" cy="134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8892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155600" y="695520"/>
            <a:ext cx="13626000" cy="17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7600" spc="-1" strike="noStrike">
                <a:solidFill>
                  <a:srgbClr val="ffd966"/>
                </a:solidFill>
                <a:latin typeface="Arial"/>
                <a:ea typeface="Arial"/>
              </a:rPr>
              <a:t>Argumentos</a:t>
            </a:r>
            <a:endParaRPr b="0" lang="pt-BR" sz="76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1155600" y="2603520"/>
            <a:ext cx="13930920" cy="39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marL="749160" indent="-37008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Um </a:t>
            </a:r>
            <a:r>
              <a:rPr b="0" lang="pt-BR" sz="3600" spc="-1" strike="noStrike">
                <a:solidFill>
                  <a:srgbClr val="ff7f00"/>
                </a:solidFill>
                <a:latin typeface="Arial"/>
                <a:ea typeface="Arial"/>
              </a:rPr>
              <a:t>argumento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é um valor que passamos na </a:t>
            </a:r>
            <a:r>
              <a:rPr b="0" lang="pt-BR" sz="3600" spc="-1" strike="noStrike">
                <a:solidFill>
                  <a:srgbClr val="ff00ff"/>
                </a:solidFill>
                <a:latin typeface="Arial"/>
                <a:ea typeface="Arial"/>
              </a:rPr>
              <a:t>função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como sua </a:t>
            </a:r>
            <a:r>
              <a:rPr b="0" lang="pt-BR" sz="3600" spc="-1" strike="noStrike">
                <a:solidFill>
                  <a:srgbClr val="ff7f00"/>
                </a:solidFill>
                <a:latin typeface="Arial"/>
                <a:ea typeface="Arial"/>
              </a:rPr>
              <a:t>entrada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ao chamarmos a função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600" spc="-1" strike="noStrike">
              <a:latin typeface="Arial"/>
            </a:endParaRPr>
          </a:p>
          <a:p>
            <a:pPr marL="749160" indent="-37008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Usamos </a:t>
            </a:r>
            <a:r>
              <a:rPr b="0" lang="pt-BR" sz="3600" spc="-1" strike="noStrike">
                <a:solidFill>
                  <a:srgbClr val="ff7f00"/>
                </a:solidFill>
                <a:latin typeface="Arial"/>
                <a:ea typeface="Arial"/>
              </a:rPr>
              <a:t>argumentos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para que possamos direcionar a </a:t>
            </a:r>
            <a:r>
              <a:rPr b="0" lang="pt-BR" sz="3600" spc="-1" strike="noStrike">
                <a:solidFill>
                  <a:srgbClr val="ff00ff"/>
                </a:solidFill>
                <a:latin typeface="Arial"/>
                <a:ea typeface="Arial"/>
              </a:rPr>
              <a:t>função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para fazer diferentes tipos de trabalho quando a chamamos em </a:t>
            </a:r>
            <a:r>
              <a:rPr b="0" lang="pt-BR" sz="3600" spc="-1" strike="noStrike">
                <a:solidFill>
                  <a:srgbClr val="ff7f00"/>
                </a:solidFill>
                <a:latin typeface="Arial"/>
                <a:ea typeface="Arial"/>
              </a:rPr>
              <a:t>diferentes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momentos</a:t>
            </a:r>
            <a:endParaRPr b="0" lang="pt-BR" sz="3600" spc="-1" strike="noStrike">
              <a:latin typeface="Arial"/>
            </a:endParaRPr>
          </a:p>
          <a:p>
            <a:pPr marL="749160" indent="-37008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Colocamos os </a:t>
            </a:r>
            <a:r>
              <a:rPr b="0" lang="pt-BR" sz="3600" spc="-1" strike="noStrike">
                <a:solidFill>
                  <a:srgbClr val="ff7f00"/>
                </a:solidFill>
                <a:latin typeface="Arial"/>
                <a:ea typeface="Arial"/>
              </a:rPr>
              <a:t>argumentos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entre parênteses depois do </a:t>
            </a:r>
            <a:r>
              <a:rPr b="0" lang="pt-BR" sz="3600" spc="-1" strike="noStrike">
                <a:solidFill>
                  <a:srgbClr val="ff00ff"/>
                </a:solidFill>
                <a:latin typeface="Arial"/>
                <a:ea typeface="Arial"/>
              </a:rPr>
              <a:t>nome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da função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4635360" y="6718320"/>
            <a:ext cx="7579080" cy="81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4900" spc="-1" strike="noStrike">
                <a:solidFill>
                  <a:srgbClr val="00ff00"/>
                </a:solidFill>
                <a:latin typeface="Arial"/>
                <a:ea typeface="Arial"/>
              </a:rPr>
              <a:t>maior</a:t>
            </a:r>
            <a:r>
              <a:rPr b="0" lang="pt-BR" sz="4900" spc="-1" strike="noStrike">
                <a:solidFill>
                  <a:srgbClr val="ffffff"/>
                </a:solidFill>
                <a:latin typeface="Arial"/>
                <a:ea typeface="Arial"/>
              </a:rPr>
              <a:t> = </a:t>
            </a:r>
            <a:r>
              <a:rPr b="0" lang="pt-BR" sz="4900" spc="-1" strike="noStrike">
                <a:solidFill>
                  <a:srgbClr val="ff00ff"/>
                </a:solidFill>
                <a:latin typeface="Arial"/>
                <a:ea typeface="Arial"/>
              </a:rPr>
              <a:t>max</a:t>
            </a:r>
            <a:r>
              <a:rPr b="0" lang="pt-BR" sz="4900" spc="-1" strike="noStrike">
                <a:solidFill>
                  <a:srgbClr val="ffffff"/>
                </a:solidFill>
                <a:latin typeface="Arial"/>
                <a:ea typeface="Arial"/>
              </a:rPr>
              <a:t>(</a:t>
            </a:r>
            <a:r>
              <a:rPr b="0" lang="pt-BR" sz="4900" spc="-1" strike="noStrike">
                <a:solidFill>
                  <a:srgbClr val="ff7f00"/>
                </a:solidFill>
                <a:latin typeface="Arial"/>
                <a:ea typeface="Arial"/>
              </a:rPr>
              <a:t>'Olá mundo'</a:t>
            </a:r>
            <a:r>
              <a:rPr b="0" lang="pt-BR" sz="4900" spc="-1" strike="noStrike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b="0" lang="pt-BR" sz="4900" spc="-1" strike="noStrike"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11498400" y="7823160"/>
            <a:ext cx="2445120" cy="6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600" spc="-1" strike="noStrike">
                <a:solidFill>
                  <a:srgbClr val="ff7f00"/>
                </a:solidFill>
                <a:latin typeface="Arial"/>
                <a:ea typeface="Arial"/>
              </a:rPr>
              <a:t>Argumento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44" name="CustomShape 5"/>
          <p:cNvSpPr/>
          <p:nvPr/>
        </p:nvSpPr>
        <p:spPr>
          <a:xfrm>
            <a:off x="10014480" y="7538040"/>
            <a:ext cx="1287720" cy="63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76320">
            <a:solidFill>
              <a:srgbClr val="ff7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155600" y="803520"/>
            <a:ext cx="13202640" cy="17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7600" spc="-1" strike="noStrike">
                <a:solidFill>
                  <a:srgbClr val="ffd966"/>
                </a:solidFill>
                <a:latin typeface="Arial"/>
                <a:ea typeface="Arial"/>
              </a:rPr>
              <a:t>Parâmetros</a:t>
            </a:r>
            <a:endParaRPr b="0" lang="pt-BR" sz="76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155600" y="2603520"/>
            <a:ext cx="6987240" cy="50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216000">
              <a:lnSpc>
                <a:spcPct val="115000"/>
              </a:lnSpc>
              <a:tabLst>
                <a:tab algn="l" pos="0"/>
              </a:tabLst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Um </a:t>
            </a:r>
            <a:r>
              <a:rPr b="0" lang="pt-BR" sz="3600" spc="-1" strike="noStrike">
                <a:solidFill>
                  <a:srgbClr val="00ffff"/>
                </a:solidFill>
                <a:latin typeface="Arial"/>
                <a:ea typeface="Arial"/>
              </a:rPr>
              <a:t>parâmetro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é uma variável que usamos </a:t>
            </a:r>
            <a:r>
              <a:rPr b="0" lang="pt-BR" sz="3600" spc="-1" strike="noStrike">
                <a:solidFill>
                  <a:srgbClr val="ff00ff"/>
                </a:solidFill>
                <a:latin typeface="Arial"/>
                <a:ea typeface="Arial"/>
              </a:rPr>
              <a:t>dentro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da </a:t>
            </a:r>
            <a:r>
              <a:rPr b="0" lang="pt-BR" sz="3600" spc="-1" strike="noStrike">
                <a:solidFill>
                  <a:srgbClr val="ffff00"/>
                </a:solidFill>
                <a:latin typeface="Arial"/>
                <a:ea typeface="Arial"/>
              </a:rPr>
              <a:t>definição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da função.  É um “identificador” que permite que o código na </a:t>
            </a:r>
            <a:r>
              <a:rPr b="0" lang="pt-BR" sz="3600" spc="-1" strike="noStrike">
                <a:solidFill>
                  <a:srgbClr val="bbe0e3"/>
                </a:solidFill>
                <a:latin typeface="Arial"/>
                <a:ea typeface="Arial"/>
              </a:rPr>
              <a:t>função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acesse os </a:t>
            </a:r>
            <a:r>
              <a:rPr b="0" lang="pt-BR" sz="3600" spc="-1" strike="noStrike">
                <a:solidFill>
                  <a:srgbClr val="ff7f00"/>
                </a:solidFill>
                <a:latin typeface="Arial"/>
                <a:ea typeface="Arial"/>
              </a:rPr>
              <a:t>argumentos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para uma invocação em particular da </a:t>
            </a:r>
            <a:r>
              <a:rPr b="0" lang="pt-BR" sz="3600" spc="-1" strike="noStrike">
                <a:solidFill>
                  <a:srgbClr val="bbe0e3"/>
                </a:solidFill>
                <a:latin typeface="Arial"/>
                <a:ea typeface="Arial"/>
              </a:rPr>
              <a:t>função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.</a:t>
            </a:r>
            <a:endParaRPr b="0" lang="pt-BR" sz="3600" spc="-1" strike="noStrike">
              <a:latin typeface="Arial"/>
            </a:endParaRPr>
          </a:p>
          <a:p>
            <a:pPr marL="216000">
              <a:lnSpc>
                <a:spcPct val="100000"/>
              </a:lnSpc>
              <a:tabLst>
                <a:tab algn="l" pos="0"/>
              </a:tabLst>
            </a:pPr>
            <a:endParaRPr b="0" lang="pt-BR" sz="36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9867240" y="2188800"/>
            <a:ext cx="5712840" cy="66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pt-BR" sz="2600" spc="-1" strike="noStrike">
                <a:solidFill>
                  <a:srgbClr val="ffff00"/>
                </a:solidFill>
                <a:latin typeface="Courier New"/>
                <a:ea typeface="Courier New"/>
              </a:rPr>
              <a:t>def</a:t>
            </a:r>
            <a:r>
              <a:rPr b="0" lang="pt-BR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pt-BR" sz="2600" spc="-1" strike="noStrike">
                <a:solidFill>
                  <a:srgbClr val="00ff00"/>
                </a:solidFill>
                <a:latin typeface="Courier New"/>
                <a:ea typeface="Courier New"/>
              </a:rPr>
              <a:t>cumprimente</a:t>
            </a:r>
            <a:r>
              <a:rPr b="0" lang="pt-BR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pt-BR" sz="2600" spc="-1" strike="noStrike">
                <a:solidFill>
                  <a:srgbClr val="00ffff"/>
                </a:solidFill>
                <a:latin typeface="Courier New"/>
                <a:ea typeface="Courier New"/>
              </a:rPr>
              <a:t>lingua</a:t>
            </a:r>
            <a:r>
              <a:rPr b="0" lang="pt-BR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):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...     </a:t>
            </a:r>
            <a:r>
              <a:rPr b="0" lang="pt-BR" sz="2600" spc="-1" strike="noStrike">
                <a:solidFill>
                  <a:srgbClr val="ffff00"/>
                </a:solidFill>
                <a:latin typeface="Courier New"/>
                <a:ea typeface="Courier New"/>
              </a:rPr>
              <a:t>if</a:t>
            </a:r>
            <a:r>
              <a:rPr b="0" lang="pt-BR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pt-BR" sz="2600" spc="-1" strike="noStrike">
                <a:solidFill>
                  <a:srgbClr val="00ffff"/>
                </a:solidFill>
                <a:latin typeface="Courier New"/>
                <a:ea typeface="Courier New"/>
              </a:rPr>
              <a:t>lingua</a:t>
            </a:r>
            <a:r>
              <a:rPr b="0" lang="pt-BR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 == 'es':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...        </a:t>
            </a:r>
            <a:r>
              <a:rPr b="0" lang="pt-BR" sz="26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pt-BR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('Hola')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...     </a:t>
            </a:r>
            <a:r>
              <a:rPr b="0" lang="pt-BR" sz="2600" spc="-1" strike="noStrike">
                <a:solidFill>
                  <a:srgbClr val="ffff00"/>
                </a:solidFill>
                <a:latin typeface="Courier New"/>
                <a:ea typeface="Courier New"/>
              </a:rPr>
              <a:t>elif</a:t>
            </a:r>
            <a:r>
              <a:rPr b="0" lang="pt-BR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pt-BR" sz="2600" spc="-1" strike="noStrike">
                <a:solidFill>
                  <a:srgbClr val="00ffff"/>
                </a:solidFill>
                <a:latin typeface="Courier New"/>
                <a:ea typeface="Courier New"/>
              </a:rPr>
              <a:t>lingua</a:t>
            </a:r>
            <a:r>
              <a:rPr b="0" lang="pt-BR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 == 'fr':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...        </a:t>
            </a:r>
            <a:r>
              <a:rPr b="0" lang="pt-BR" sz="26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pt-BR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('Bonjour')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...     </a:t>
            </a:r>
            <a:r>
              <a:rPr b="0" lang="pt-BR" sz="2600" spc="-1" strike="noStrike">
                <a:solidFill>
                  <a:srgbClr val="ffff00"/>
                </a:solidFill>
                <a:latin typeface="Courier New"/>
                <a:ea typeface="Courier New"/>
              </a:rPr>
              <a:t>else: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...     </a:t>
            </a:r>
            <a:r>
              <a:rPr b="0" lang="pt-BR" sz="2600" spc="-1" strike="noStrike">
                <a:solidFill>
                  <a:srgbClr val="ffff00"/>
                </a:solidFill>
                <a:latin typeface="Courier New"/>
                <a:ea typeface="Courier New"/>
              </a:rPr>
              <a:t>   print</a:t>
            </a:r>
            <a:r>
              <a:rPr b="0" lang="pt-BR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('Hello')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... 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pt-BR" sz="2600" spc="-1" strike="noStrike">
                <a:solidFill>
                  <a:srgbClr val="00ff00"/>
                </a:solidFill>
                <a:latin typeface="Courier New"/>
                <a:ea typeface="Courier New"/>
              </a:rPr>
              <a:t>cumprimente</a:t>
            </a:r>
            <a:r>
              <a:rPr b="0" lang="pt-BR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pt-BR" sz="2600" spc="-1" strike="noStrike">
                <a:solidFill>
                  <a:srgbClr val="ff7f00"/>
                </a:solidFill>
                <a:latin typeface="Courier New"/>
                <a:ea typeface="Courier New"/>
              </a:rPr>
              <a:t>'en'</a:t>
            </a:r>
            <a:r>
              <a:rPr b="0" lang="pt-BR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Hello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pt-BR" sz="2600" spc="-1" strike="noStrike">
                <a:solidFill>
                  <a:srgbClr val="00ff00"/>
                </a:solidFill>
                <a:latin typeface="Courier New"/>
                <a:ea typeface="Courier New"/>
              </a:rPr>
              <a:t>cumprimente</a:t>
            </a:r>
            <a:r>
              <a:rPr b="0" lang="pt-BR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pt-BR" sz="2600" spc="-1" strike="noStrike">
                <a:solidFill>
                  <a:srgbClr val="ff7f00"/>
                </a:solidFill>
                <a:latin typeface="Courier New"/>
                <a:ea typeface="Courier New"/>
              </a:rPr>
              <a:t>'es'</a:t>
            </a:r>
            <a:r>
              <a:rPr b="0" lang="pt-BR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Hola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pt-BR" sz="2600" spc="-1" strike="noStrike">
                <a:solidFill>
                  <a:srgbClr val="00ff00"/>
                </a:solidFill>
                <a:latin typeface="Courier New"/>
                <a:ea typeface="Courier New"/>
              </a:rPr>
              <a:t>cumprimente</a:t>
            </a:r>
            <a:r>
              <a:rPr b="0" lang="pt-BR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pt-BR" sz="2600" spc="-1" strike="noStrike">
                <a:solidFill>
                  <a:srgbClr val="ff7f00"/>
                </a:solidFill>
                <a:latin typeface="Courier New"/>
                <a:ea typeface="Courier New"/>
              </a:rPr>
              <a:t>'fr'</a:t>
            </a:r>
            <a:r>
              <a:rPr b="0" lang="pt-BR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Bonjour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155600" y="803520"/>
            <a:ext cx="13930920" cy="17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7600" spc="-1" strike="noStrike">
                <a:solidFill>
                  <a:srgbClr val="ffd966"/>
                </a:solidFill>
                <a:latin typeface="Arial"/>
                <a:ea typeface="Arial"/>
              </a:rPr>
              <a:t>Valores de Retorno</a:t>
            </a:r>
            <a:endParaRPr b="0" lang="pt-BR" sz="76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1155600" y="2603520"/>
            <a:ext cx="13930920" cy="22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Frequentemente, uma função pega seus argumentos, faz alguns cálculos, e </a:t>
            </a:r>
            <a:r>
              <a:rPr b="0" lang="pt-BR" sz="3600" spc="-1" strike="noStrike">
                <a:solidFill>
                  <a:srgbClr val="ff7f00"/>
                </a:solidFill>
                <a:latin typeface="Arial"/>
                <a:ea typeface="Arial"/>
              </a:rPr>
              <a:t>retorna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um valor para ser usado como o valor da chamada da função na </a:t>
            </a:r>
            <a:r>
              <a:rPr b="0" lang="pt-BR" sz="3600" spc="-1" strike="noStrike">
                <a:solidFill>
                  <a:srgbClr val="ff00ff"/>
                </a:solidFill>
                <a:latin typeface="Arial"/>
                <a:ea typeface="Arial"/>
              </a:rPr>
              <a:t>expressão da chamada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.  A palavra chave </a:t>
            </a:r>
            <a:r>
              <a:rPr b="0" lang="pt-BR" sz="3600" spc="-1" strike="noStrike">
                <a:solidFill>
                  <a:srgbClr val="ff7f00"/>
                </a:solidFill>
                <a:latin typeface="Arial"/>
                <a:ea typeface="Arial"/>
              </a:rPr>
              <a:t>return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é usada para isso.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2160000" y="5370480"/>
            <a:ext cx="7583040" cy="283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def </a:t>
            </a:r>
            <a:r>
              <a:rPr b="0" lang="pt-BR" sz="3200" spc="-1" strike="noStrike">
                <a:solidFill>
                  <a:srgbClr val="00ff00"/>
                </a:solidFill>
                <a:latin typeface="Courier New"/>
                <a:ea typeface="Courier New"/>
              </a:rPr>
              <a:t>cumprimente</a:t>
            </a:r>
            <a:r>
              <a:rPr b="0" lang="pt-BR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():</a:t>
            </a:r>
            <a:endParaRPr b="0" lang="pt-BR" sz="3200" spc="-1" strike="noStrike">
              <a:latin typeface="Courier New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    </a:t>
            </a:r>
            <a:r>
              <a:rPr b="0" lang="pt-BR" sz="3200" spc="-1" strike="noStrike">
                <a:solidFill>
                  <a:srgbClr val="ff7f00"/>
                </a:solidFill>
                <a:latin typeface="Courier New"/>
                <a:ea typeface="Courier New"/>
              </a:rPr>
              <a:t>return</a:t>
            </a:r>
            <a:r>
              <a:rPr b="0" lang="pt-BR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 "Olá"</a:t>
            </a:r>
            <a:endParaRPr b="0" lang="pt-BR" sz="3200" spc="-1" strike="noStrike">
              <a:latin typeface="Courier New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3200" spc="-1" strike="noStrike">
              <a:latin typeface="Courier New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pt-BR" sz="3200" spc="-1" strike="noStrike">
                <a:solidFill>
                  <a:srgbClr val="ff00ff"/>
                </a:solidFill>
                <a:latin typeface="Courier New"/>
                <a:ea typeface="Courier New"/>
              </a:rPr>
              <a:t>cumprimente()</a:t>
            </a:r>
            <a:r>
              <a:rPr b="0" lang="pt-BR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, "Glenn")</a:t>
            </a:r>
            <a:endParaRPr b="0" lang="pt-BR" sz="3200" spc="-1" strike="noStrike">
              <a:latin typeface="Courier New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pt-BR" sz="3200" spc="-1" strike="noStrike">
                <a:solidFill>
                  <a:srgbClr val="ff00ff"/>
                </a:solidFill>
                <a:latin typeface="Courier New"/>
                <a:ea typeface="Courier New"/>
              </a:rPr>
              <a:t>cumprimente()</a:t>
            </a:r>
            <a:r>
              <a:rPr b="0" lang="pt-BR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, "Sally")</a:t>
            </a:r>
            <a:endParaRPr b="0" lang="pt-BR" sz="3200" spc="-1" strike="noStrike">
              <a:latin typeface="Courier New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10894680" y="5947200"/>
            <a:ext cx="3999600" cy="119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00ff00"/>
                </a:solidFill>
                <a:latin typeface="Courier New"/>
                <a:ea typeface="Courier New"/>
              </a:rPr>
              <a:t>Olá Glenn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00ff00"/>
                </a:solidFill>
                <a:latin typeface="Courier New"/>
                <a:ea typeface="Courier New"/>
              </a:rPr>
              <a:t>Olá Sally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155600" y="803520"/>
            <a:ext cx="13541400" cy="17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7600" spc="-1" strike="noStrike">
                <a:solidFill>
                  <a:srgbClr val="ffd966"/>
                </a:solidFill>
                <a:latin typeface="Arial"/>
                <a:ea typeface="Arial"/>
              </a:rPr>
              <a:t>Valores de Retorno</a:t>
            </a:r>
            <a:endParaRPr b="0" lang="pt-BR" sz="76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1155600" y="2603520"/>
            <a:ext cx="6615720" cy="57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Uma </a:t>
            </a:r>
            <a:r>
              <a:rPr b="0" lang="pt-BR" sz="3600" spc="-1" strike="noStrike">
                <a:solidFill>
                  <a:srgbClr val="00ff00"/>
                </a:solidFill>
                <a:latin typeface="Arial"/>
                <a:ea typeface="Arial"/>
              </a:rPr>
              <a:t>função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“frutífera” é aquela que produz um </a:t>
            </a:r>
            <a:r>
              <a:rPr b="0" lang="pt-BR" sz="3600" spc="-1" strike="noStrike">
                <a:solidFill>
                  <a:srgbClr val="ff00ff"/>
                </a:solidFill>
                <a:latin typeface="Arial"/>
                <a:ea typeface="Arial"/>
              </a:rPr>
              <a:t>resultado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(ou </a:t>
            </a:r>
            <a:r>
              <a:rPr b="0" lang="pt-BR" sz="3600" spc="-1" strike="noStrike">
                <a:solidFill>
                  <a:srgbClr val="ffff00"/>
                </a:solidFill>
                <a:latin typeface="Arial"/>
                <a:ea typeface="Arial"/>
              </a:rPr>
              <a:t>retorna 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um</a:t>
            </a:r>
            <a:r>
              <a:rPr b="0" lang="pt-BR" sz="3600" spc="-1" strike="noStrike">
                <a:solidFill>
                  <a:srgbClr val="00ff00"/>
                </a:solidFill>
                <a:latin typeface="Arial"/>
                <a:ea typeface="Arial"/>
              </a:rPr>
              <a:t> </a:t>
            </a:r>
            <a:r>
              <a:rPr b="0" lang="pt-BR" sz="3600" spc="-1" strike="noStrike">
                <a:solidFill>
                  <a:srgbClr val="ff00ff"/>
                </a:solidFill>
                <a:latin typeface="Arial"/>
                <a:ea typeface="Arial"/>
              </a:rPr>
              <a:t>valor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b="0" lang="pt-BR" sz="3600" spc="-1" strike="noStrike">
              <a:latin typeface="Arial"/>
            </a:endParaRPr>
          </a:p>
          <a:p>
            <a:pPr marL="749160" indent="-37008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A instrução </a:t>
            </a:r>
            <a:r>
              <a:rPr b="0" lang="pt-BR" sz="3600" spc="-1" strike="noStrike">
                <a:solidFill>
                  <a:srgbClr val="ffff00"/>
                </a:solidFill>
                <a:latin typeface="Arial"/>
                <a:ea typeface="Arial"/>
              </a:rPr>
              <a:t>return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encerra a execução da </a:t>
            </a:r>
            <a:r>
              <a:rPr b="0" lang="pt-BR" sz="3600" spc="-1" strike="noStrike">
                <a:solidFill>
                  <a:srgbClr val="00ff00"/>
                </a:solidFill>
                <a:latin typeface="Arial"/>
                <a:ea typeface="Arial"/>
              </a:rPr>
              <a:t>função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e “envia de volta” o </a:t>
            </a:r>
            <a:r>
              <a:rPr b="0" lang="pt-BR" sz="3600" spc="-1" strike="noStrike">
                <a:solidFill>
                  <a:srgbClr val="ff00ff"/>
                </a:solidFill>
                <a:latin typeface="Arial"/>
                <a:ea typeface="Arial"/>
              </a:rPr>
              <a:t>resultado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da </a:t>
            </a:r>
            <a:r>
              <a:rPr b="0" lang="pt-BR" sz="3600" spc="-1" strike="noStrike">
                <a:solidFill>
                  <a:srgbClr val="00ff00"/>
                </a:solidFill>
                <a:latin typeface="Arial"/>
                <a:ea typeface="Arial"/>
              </a:rPr>
              <a:t>função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8540280" y="2334600"/>
            <a:ext cx="7415640" cy="64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pt-BR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def</a:t>
            </a: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pt-BR" sz="2500" spc="-1" strike="noStrike">
                <a:solidFill>
                  <a:srgbClr val="00ff00"/>
                </a:solidFill>
                <a:latin typeface="Courier New"/>
                <a:ea typeface="Courier New"/>
              </a:rPr>
              <a:t>cumprimente</a:t>
            </a: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pt-BR" sz="2500" spc="-1" strike="noStrike">
                <a:solidFill>
                  <a:srgbClr val="00ffff"/>
                </a:solidFill>
                <a:latin typeface="Courier New"/>
                <a:ea typeface="Courier New"/>
              </a:rPr>
              <a:t>lingua</a:t>
            </a: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):</a:t>
            </a:r>
            <a:endParaRPr b="0" lang="pt-BR" sz="2500" spc="-1" strike="noStrike">
              <a:latin typeface="Courier New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...     </a:t>
            </a:r>
            <a:r>
              <a:rPr b="0" lang="pt-BR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if</a:t>
            </a: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pt-BR" sz="2500" spc="-1" strike="noStrike">
                <a:solidFill>
                  <a:srgbClr val="00ffff"/>
                </a:solidFill>
                <a:latin typeface="Courier New"/>
                <a:ea typeface="Courier New"/>
              </a:rPr>
              <a:t>lingua</a:t>
            </a: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== 'es':</a:t>
            </a:r>
            <a:endParaRPr b="0" lang="pt-BR" sz="2500" spc="-1" strike="noStrike">
              <a:latin typeface="Courier New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...         </a:t>
            </a:r>
            <a:r>
              <a:rPr b="0" lang="pt-BR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return</a:t>
            </a: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pt-BR" sz="2500" spc="-1" strike="noStrike">
                <a:solidFill>
                  <a:srgbClr val="ff00ff"/>
                </a:solidFill>
                <a:latin typeface="Courier New"/>
                <a:ea typeface="Courier New"/>
              </a:rPr>
              <a:t>'Hola'</a:t>
            </a:r>
            <a:endParaRPr b="0" lang="pt-BR" sz="2500" spc="-1" strike="noStrike">
              <a:latin typeface="Courier New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...     </a:t>
            </a:r>
            <a:r>
              <a:rPr b="0" lang="pt-BR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elif</a:t>
            </a: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pt-BR" sz="2500" spc="-1" strike="noStrike">
                <a:solidFill>
                  <a:srgbClr val="00ffff"/>
                </a:solidFill>
                <a:latin typeface="Courier New"/>
                <a:ea typeface="Courier New"/>
              </a:rPr>
              <a:t>lingua</a:t>
            </a: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== 'fr':</a:t>
            </a:r>
            <a:endParaRPr b="0" lang="pt-BR" sz="2500" spc="-1" strike="noStrike">
              <a:latin typeface="Courier New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...         </a:t>
            </a:r>
            <a:r>
              <a:rPr b="0" lang="pt-BR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return</a:t>
            </a: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pt-BR" sz="2500" spc="-1" strike="noStrike">
                <a:solidFill>
                  <a:srgbClr val="ff00ff"/>
                </a:solidFill>
                <a:latin typeface="Courier New"/>
                <a:ea typeface="Courier New"/>
              </a:rPr>
              <a:t>'Bonjour'</a:t>
            </a:r>
            <a:endParaRPr b="0" lang="pt-BR" sz="2500" spc="-1" strike="noStrike">
              <a:latin typeface="Courier New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...     </a:t>
            </a:r>
            <a:r>
              <a:rPr b="0" lang="pt-BR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else:</a:t>
            </a:r>
            <a:endParaRPr b="0" lang="pt-BR" sz="2500" spc="-1" strike="noStrike">
              <a:latin typeface="Courier New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...         </a:t>
            </a:r>
            <a:r>
              <a:rPr b="0" lang="pt-BR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return</a:t>
            </a: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pt-BR" sz="2500" spc="-1" strike="noStrike">
                <a:solidFill>
                  <a:srgbClr val="ff00ff"/>
                </a:solidFill>
                <a:latin typeface="Courier New"/>
                <a:ea typeface="Courier New"/>
              </a:rPr>
              <a:t>'Hello'</a:t>
            </a:r>
            <a:endParaRPr b="0" lang="pt-BR" sz="2500" spc="-1" strike="noStrike">
              <a:latin typeface="Courier New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... </a:t>
            </a:r>
            <a:endParaRPr b="0" lang="pt-BR" sz="2500" spc="-1" strike="noStrike">
              <a:latin typeface="Courier New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pt-BR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pt-BR" sz="2500" spc="-1" strike="noStrike">
                <a:solidFill>
                  <a:srgbClr val="00ff00"/>
                </a:solidFill>
                <a:latin typeface="Courier New"/>
                <a:ea typeface="Courier New"/>
              </a:rPr>
              <a:t>cumprimente</a:t>
            </a: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pt-BR" sz="2500" spc="-1" strike="noStrike">
                <a:solidFill>
                  <a:srgbClr val="ff7f00"/>
                </a:solidFill>
                <a:latin typeface="Courier New"/>
                <a:ea typeface="Courier New"/>
              </a:rPr>
              <a:t>'en'</a:t>
            </a: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),'Glenn')</a:t>
            </a:r>
            <a:endParaRPr b="0" lang="pt-BR" sz="2500" spc="-1" strike="noStrike">
              <a:latin typeface="Courier New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Hello João</a:t>
            </a:r>
            <a:endParaRPr b="0" lang="pt-BR" sz="2500" spc="-1" strike="noStrike">
              <a:latin typeface="Courier New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pt-BR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pt-BR" sz="2500" spc="-1" strike="noStrike">
                <a:solidFill>
                  <a:srgbClr val="00ff00"/>
                </a:solidFill>
                <a:latin typeface="Courier New"/>
                <a:ea typeface="Courier New"/>
              </a:rPr>
              <a:t>cumprimente</a:t>
            </a: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pt-BR" sz="2500" spc="-1" strike="noStrike">
                <a:solidFill>
                  <a:srgbClr val="ff7f00"/>
                </a:solidFill>
                <a:latin typeface="Courier New"/>
                <a:ea typeface="Courier New"/>
              </a:rPr>
              <a:t>'es'</a:t>
            </a: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),'Sally')</a:t>
            </a:r>
            <a:endParaRPr b="0" lang="pt-BR" sz="2500" spc="-1" strike="noStrike">
              <a:latin typeface="Courier New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Hola Rute</a:t>
            </a:r>
            <a:endParaRPr b="0" lang="pt-BR" sz="2500" spc="-1" strike="noStrike">
              <a:latin typeface="Courier New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pt-BR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pt-BR" sz="2500" spc="-1" strike="noStrike">
                <a:solidFill>
                  <a:srgbClr val="00ff00"/>
                </a:solidFill>
                <a:latin typeface="Courier New"/>
                <a:ea typeface="Courier New"/>
              </a:rPr>
              <a:t>cumprimente</a:t>
            </a: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pt-BR" sz="2500" spc="-1" strike="noStrike">
                <a:solidFill>
                  <a:srgbClr val="ff7f00"/>
                </a:solidFill>
                <a:latin typeface="Courier New"/>
                <a:ea typeface="Courier New"/>
              </a:rPr>
              <a:t>'fr'</a:t>
            </a: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),'Michael')</a:t>
            </a:r>
            <a:endParaRPr b="0" lang="pt-BR" sz="2500" spc="-1" strike="noStrike">
              <a:latin typeface="Courier New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Bonjour Mikael</a:t>
            </a:r>
            <a:endParaRPr b="0" lang="pt-BR" sz="2500" spc="-1" strike="noStrike">
              <a:latin typeface="Courier New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endParaRPr b="0" lang="pt-BR" sz="2500" spc="-1" strike="noStrike"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155600" y="803520"/>
            <a:ext cx="13930920" cy="17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7100" spc="-1" strike="noStrike">
                <a:solidFill>
                  <a:srgbClr val="ff7f00"/>
                </a:solidFill>
                <a:latin typeface="Arial"/>
                <a:ea typeface="Arial"/>
              </a:rPr>
              <a:t>Argumentos</a:t>
            </a:r>
            <a:r>
              <a:rPr b="0" lang="pt-BR" sz="7100" spc="-1" strike="noStrike">
                <a:solidFill>
                  <a:srgbClr val="ffffff"/>
                </a:solidFill>
                <a:latin typeface="Arial"/>
                <a:ea typeface="Arial"/>
              </a:rPr>
              <a:t>,</a:t>
            </a:r>
            <a:r>
              <a:rPr b="0" lang="pt-BR" sz="7100" spc="-1" strike="noStrike">
                <a:solidFill>
                  <a:srgbClr val="ffff00"/>
                </a:solidFill>
                <a:latin typeface="Arial"/>
                <a:ea typeface="Arial"/>
              </a:rPr>
              <a:t> </a:t>
            </a:r>
            <a:r>
              <a:rPr b="0" lang="pt-BR" sz="7100" spc="-1" strike="noStrike">
                <a:solidFill>
                  <a:srgbClr val="00ffff"/>
                </a:solidFill>
                <a:latin typeface="Arial"/>
                <a:ea typeface="Arial"/>
              </a:rPr>
              <a:t>Parâmetros</a:t>
            </a:r>
            <a:r>
              <a:rPr b="0" lang="pt-BR" sz="7100" spc="-1" strike="noStrike">
                <a:solidFill>
                  <a:srgbClr val="ffffff"/>
                </a:solidFill>
                <a:latin typeface="Arial"/>
                <a:ea typeface="Arial"/>
              </a:rPr>
              <a:t>, e</a:t>
            </a:r>
            <a:r>
              <a:rPr b="0" lang="pt-BR" sz="7100" spc="-1" strike="noStrike">
                <a:solidFill>
                  <a:srgbClr val="ff00ff"/>
                </a:solidFill>
                <a:latin typeface="Arial"/>
                <a:ea typeface="Arial"/>
              </a:rPr>
              <a:t> </a:t>
            </a:r>
            <a:r>
              <a:rPr b="0" lang="pt-BR" sz="7100" spc="-1" strike="noStrike">
                <a:solidFill>
                  <a:srgbClr val="00ff00"/>
                </a:solidFill>
                <a:latin typeface="Arial"/>
                <a:ea typeface="Arial"/>
              </a:rPr>
              <a:t>Resultados</a:t>
            </a:r>
            <a:endParaRPr b="0" lang="pt-BR" sz="71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1155600" y="2908440"/>
            <a:ext cx="7556040" cy="16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pt-BR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maior</a:t>
            </a: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= </a:t>
            </a:r>
            <a:r>
              <a:rPr b="0" lang="pt-BR" sz="3000" spc="-1" strike="noStrike">
                <a:solidFill>
                  <a:srgbClr val="ff00ff"/>
                </a:solidFill>
                <a:latin typeface="Courier New"/>
                <a:ea typeface="Courier New"/>
              </a:rPr>
              <a:t>max</a:t>
            </a: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pt-BR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'Olá mundo'</a:t>
            </a: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pt-BR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pt-BR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maior</a:t>
            </a: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u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7805520" y="4011480"/>
            <a:ext cx="3126600" cy="348228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ffff00"/>
                </a:solidFill>
                <a:latin typeface="Courier New"/>
                <a:ea typeface="Courier New"/>
              </a:rPr>
              <a:t> </a:t>
            </a:r>
            <a:r>
              <a:rPr b="0" lang="pt-BR" sz="2400" spc="-1" strike="noStrike">
                <a:solidFill>
                  <a:srgbClr val="ffff00"/>
                </a:solidFill>
                <a:latin typeface="Courier New"/>
                <a:ea typeface="Courier New"/>
              </a:rPr>
              <a:t>def</a:t>
            </a:r>
            <a:r>
              <a:rPr b="0" lang="pt-BR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max(</a:t>
            </a:r>
            <a:r>
              <a:rPr b="0" lang="pt-BR" sz="2400" spc="-1" strike="noStrike">
                <a:solidFill>
                  <a:srgbClr val="00ffff"/>
                </a:solidFill>
                <a:latin typeface="Courier New"/>
                <a:ea typeface="Courier New"/>
              </a:rPr>
              <a:t>inp</a:t>
            </a:r>
            <a:r>
              <a:rPr b="0" lang="pt-BR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):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pt-BR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blah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pt-BR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blah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pt-BR" sz="2400" spc="-1" strike="noStrike">
                <a:solidFill>
                  <a:srgbClr val="ffff00"/>
                </a:solidFill>
                <a:latin typeface="Courier New"/>
                <a:ea typeface="Courier New"/>
              </a:rPr>
              <a:t>for</a:t>
            </a:r>
            <a:r>
              <a:rPr b="0" lang="pt-BR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x </a:t>
            </a:r>
            <a:r>
              <a:rPr b="0" lang="pt-BR" sz="2400" spc="-1" strike="noStrike">
                <a:solidFill>
                  <a:srgbClr val="ffff00"/>
                </a:solidFill>
                <a:latin typeface="Courier New"/>
                <a:ea typeface="Courier New"/>
              </a:rPr>
              <a:t>in</a:t>
            </a:r>
            <a:r>
              <a:rPr b="0" lang="pt-BR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pt-BR" sz="2400" spc="-1" strike="noStrike">
                <a:solidFill>
                  <a:srgbClr val="00fdff"/>
                </a:solidFill>
                <a:latin typeface="Courier New"/>
                <a:ea typeface="Courier New"/>
              </a:rPr>
              <a:t>inp</a:t>
            </a:r>
            <a:r>
              <a:rPr b="0" lang="pt-BR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 </a:t>
            </a:r>
            <a:r>
              <a:rPr b="0" lang="pt-BR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blah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 </a:t>
            </a:r>
            <a:r>
              <a:rPr b="0" lang="pt-BR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blah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pt-BR" sz="2400" spc="-1" strike="noStrike">
                <a:solidFill>
                  <a:srgbClr val="00ff00"/>
                </a:solidFill>
                <a:latin typeface="Courier New"/>
                <a:ea typeface="Courier New"/>
              </a:rPr>
              <a:t>return 'u'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 flipH="1">
            <a:off x="6567840" y="5608440"/>
            <a:ext cx="101484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88920">
            <a:solidFill>
              <a:srgbClr val="ff7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5"/>
          <p:cNvSpPr/>
          <p:nvPr/>
        </p:nvSpPr>
        <p:spPr>
          <a:xfrm>
            <a:off x="3530520" y="5283360"/>
            <a:ext cx="2848320" cy="6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600" spc="-1" strike="noStrike">
                <a:solidFill>
                  <a:srgbClr val="ff7f00"/>
                </a:solidFill>
                <a:latin typeface="Arial"/>
                <a:ea typeface="Arial"/>
              </a:rPr>
              <a:t>'Olá mundo' 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60" name="CustomShape 6"/>
          <p:cNvSpPr/>
          <p:nvPr/>
        </p:nvSpPr>
        <p:spPr>
          <a:xfrm>
            <a:off x="13066560" y="5232240"/>
            <a:ext cx="643320" cy="6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600" spc="-1" strike="noStrike">
                <a:solidFill>
                  <a:srgbClr val="00ff00"/>
                </a:solidFill>
                <a:latin typeface="Arial"/>
                <a:ea typeface="Arial"/>
              </a:rPr>
              <a:t>'u'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61" name="CustomShape 7"/>
          <p:cNvSpPr/>
          <p:nvPr/>
        </p:nvSpPr>
        <p:spPr>
          <a:xfrm flipH="1">
            <a:off x="11153160" y="5594400"/>
            <a:ext cx="1491120" cy="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88920">
            <a:solidFill>
              <a:schemeClr val="lt1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8"/>
          <p:cNvSpPr/>
          <p:nvPr/>
        </p:nvSpPr>
        <p:spPr>
          <a:xfrm>
            <a:off x="1700280" y="6502320"/>
            <a:ext cx="2324520" cy="6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600" spc="-1" strike="noStrike">
                <a:solidFill>
                  <a:srgbClr val="ff7f00"/>
                </a:solidFill>
                <a:latin typeface="Arial"/>
                <a:ea typeface="Arial"/>
              </a:rPr>
              <a:t>Argumento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 flipH="1">
            <a:off x="3026520" y="5965200"/>
            <a:ext cx="902160" cy="53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76320">
            <a:solidFill>
              <a:srgbClr val="ff7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0"/>
          <p:cNvSpPr/>
          <p:nvPr/>
        </p:nvSpPr>
        <p:spPr>
          <a:xfrm>
            <a:off x="11231640" y="2908440"/>
            <a:ext cx="2478600" cy="6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600" spc="-1" strike="noStrike">
                <a:solidFill>
                  <a:srgbClr val="00ffff"/>
                </a:solidFill>
                <a:latin typeface="Arial"/>
                <a:ea typeface="Arial"/>
              </a:rPr>
              <a:t>Parâmetro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65" name="CustomShape 11"/>
          <p:cNvSpPr/>
          <p:nvPr/>
        </p:nvSpPr>
        <p:spPr>
          <a:xfrm flipH="1" rot="10800000">
            <a:off x="10056600" y="3374280"/>
            <a:ext cx="1047960" cy="107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2"/>
          <p:cNvSpPr/>
          <p:nvPr/>
        </p:nvSpPr>
        <p:spPr>
          <a:xfrm>
            <a:off x="12528000" y="6851880"/>
            <a:ext cx="2184120" cy="6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600" spc="-1" strike="noStrike">
                <a:solidFill>
                  <a:srgbClr val="00ff00"/>
                </a:solidFill>
                <a:latin typeface="Arial"/>
                <a:ea typeface="Arial"/>
              </a:rPr>
              <a:t>Resultado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67" name="CustomShape 13"/>
          <p:cNvSpPr/>
          <p:nvPr/>
        </p:nvSpPr>
        <p:spPr>
          <a:xfrm>
            <a:off x="13377960" y="5940360"/>
            <a:ext cx="360" cy="71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7632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429800" y="3608280"/>
            <a:ext cx="2742120" cy="111420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5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pt-BR" sz="3500" spc="-1" strike="noStrike">
                <a:solidFill>
                  <a:srgbClr val="ffff00"/>
                </a:solidFill>
                <a:latin typeface="Arial"/>
                <a:ea typeface="Arial"/>
              </a:rPr>
              <a:t>print</a:t>
            </a:r>
            <a:r>
              <a:rPr b="0" lang="pt-BR" sz="3500" spc="-1" strike="noStrike">
                <a:solidFill>
                  <a:srgbClr val="ffffff"/>
                </a:solidFill>
                <a:latin typeface="Arial"/>
                <a:ea typeface="Arial"/>
              </a:rPr>
              <a:t>('Olá')</a:t>
            </a:r>
            <a:endParaRPr b="0" lang="pt-BR" sz="3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500" spc="-1" strike="noStrike">
                <a:solidFill>
                  <a:srgbClr val="ffff00"/>
                </a:solidFill>
                <a:latin typeface="Arial"/>
                <a:ea typeface="Arial"/>
              </a:rPr>
              <a:t>print</a:t>
            </a:r>
            <a:r>
              <a:rPr b="0" lang="pt-BR" sz="3500" spc="-1" strike="noStrike">
                <a:solidFill>
                  <a:srgbClr val="ffffff"/>
                </a:solidFill>
                <a:latin typeface="Arial"/>
                <a:ea typeface="Arial"/>
              </a:rPr>
              <a:t>('Haha')</a:t>
            </a:r>
            <a:endParaRPr b="0" lang="pt-BR" sz="35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155600" y="803520"/>
            <a:ext cx="13930920" cy="17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7600" spc="-1" strike="noStrike">
                <a:solidFill>
                  <a:srgbClr val="ffd966"/>
                </a:solidFill>
                <a:latin typeface="Arial"/>
                <a:ea typeface="Arial"/>
              </a:rPr>
              <a:t>Passos armazenados (e reutilizados)</a:t>
            </a:r>
            <a:endParaRPr b="0" lang="pt-BR" sz="76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12870000" y="3720960"/>
            <a:ext cx="3161160" cy="37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Saída:</a:t>
            </a:r>
            <a:endParaRPr b="0" lang="pt-BR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600" spc="-1" strike="noStrike">
                <a:solidFill>
                  <a:srgbClr val="00ff00"/>
                </a:solidFill>
                <a:latin typeface="Arial"/>
                <a:ea typeface="Arial"/>
              </a:rPr>
              <a:t>Olá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600" spc="-1" strike="noStrike">
                <a:solidFill>
                  <a:srgbClr val="00ff00"/>
                </a:solidFill>
                <a:latin typeface="Arial"/>
                <a:ea typeface="Arial"/>
              </a:rPr>
              <a:t>Haha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600" spc="-1" strike="noStrike">
                <a:solidFill>
                  <a:srgbClr val="ff7f00"/>
                </a:solidFill>
                <a:latin typeface="Arial"/>
                <a:ea typeface="Arial"/>
              </a:rPr>
              <a:t>Zip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600" spc="-1" strike="noStrike">
                <a:solidFill>
                  <a:srgbClr val="00ff00"/>
                </a:solidFill>
                <a:latin typeface="Arial"/>
                <a:ea typeface="Arial"/>
              </a:rPr>
              <a:t>Olá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600" spc="-1" strike="noStrike">
                <a:solidFill>
                  <a:srgbClr val="00ff00"/>
                </a:solidFill>
                <a:latin typeface="Arial"/>
                <a:ea typeface="Arial"/>
              </a:rPr>
              <a:t>Haha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7899480" y="2971800"/>
            <a:ext cx="3585240" cy="379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Programa:</a:t>
            </a:r>
            <a:endParaRPr b="0" lang="pt-BR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def</a:t>
            </a:r>
            <a:r>
              <a:rPr b="0" lang="pt-BR" sz="2500" spc="-1" strike="noStrike">
                <a:solidFill>
                  <a:srgbClr val="ff7f00"/>
                </a:solidFill>
                <a:latin typeface="Courier New"/>
                <a:ea typeface="Courier New"/>
              </a:rPr>
              <a:t> coisa():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ff7f00"/>
                </a:solidFill>
                <a:latin typeface="Courier New"/>
                <a:ea typeface="Courier New"/>
              </a:rPr>
              <a:t>    </a:t>
            </a:r>
            <a:r>
              <a:rPr b="0" lang="pt-BR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pt-BR" sz="2500" spc="-1" strike="noStrike">
                <a:solidFill>
                  <a:srgbClr val="ff7f00"/>
                </a:solidFill>
                <a:latin typeface="Courier New"/>
                <a:ea typeface="Courier New"/>
              </a:rPr>
              <a:t>('Olá')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ff7f00"/>
                </a:solidFill>
                <a:latin typeface="Courier New"/>
                <a:ea typeface="Courier New"/>
              </a:rPr>
              <a:t>    </a:t>
            </a:r>
            <a:r>
              <a:rPr b="0" lang="pt-BR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pt-BR" sz="2500" spc="-1" strike="noStrike">
                <a:solidFill>
                  <a:srgbClr val="ff7f00"/>
                </a:solidFill>
                <a:latin typeface="Courier New"/>
                <a:ea typeface="Courier New"/>
              </a:rPr>
              <a:t>('Haha')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500" spc="-1" strike="noStrike">
                <a:solidFill>
                  <a:srgbClr val="ff7f00"/>
                </a:solidFill>
                <a:latin typeface="Courier New"/>
                <a:ea typeface="Courier New"/>
              </a:rPr>
              <a:t> 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ff7f00"/>
                </a:solidFill>
                <a:latin typeface="Courier New"/>
                <a:ea typeface="Courier New"/>
              </a:rPr>
              <a:t>coisa()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pt-BR" sz="2500" spc="-1" strike="noStrike">
                <a:solidFill>
                  <a:srgbClr val="ff7f00"/>
                </a:solidFill>
                <a:latin typeface="Courier New"/>
                <a:ea typeface="Courier New"/>
              </a:rPr>
              <a:t>('Zip')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ff7f00"/>
                </a:solidFill>
                <a:latin typeface="Courier New"/>
                <a:ea typeface="Courier New"/>
              </a:rPr>
              <a:t>coisa()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762120" y="2730600"/>
            <a:ext cx="2742120" cy="59580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500" spc="-1" strike="noStrike">
                <a:solidFill>
                  <a:srgbClr val="ffff00"/>
                </a:solidFill>
                <a:latin typeface="Arial"/>
                <a:ea typeface="Arial"/>
              </a:rPr>
              <a:t>def</a:t>
            </a:r>
            <a:endParaRPr b="0" lang="pt-BR" sz="3500" spc="-1" strike="noStrike"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 rot="10800000">
            <a:off x="2115360" y="3314160"/>
            <a:ext cx="5400" cy="184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7"/>
          <p:cNvSpPr/>
          <p:nvPr/>
        </p:nvSpPr>
        <p:spPr>
          <a:xfrm flipH="1">
            <a:off x="9365400" y="5416560"/>
            <a:ext cx="3420000" cy="34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507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8"/>
          <p:cNvSpPr/>
          <p:nvPr/>
        </p:nvSpPr>
        <p:spPr>
          <a:xfrm rot="10800000">
            <a:off x="9424440" y="6615000"/>
            <a:ext cx="3333600" cy="26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507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9"/>
          <p:cNvSpPr/>
          <p:nvPr/>
        </p:nvSpPr>
        <p:spPr>
          <a:xfrm>
            <a:off x="762120" y="5092560"/>
            <a:ext cx="2742120" cy="59580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500" spc="-1" strike="noStrike">
                <a:solidFill>
                  <a:srgbClr val="ffffff"/>
                </a:solidFill>
                <a:latin typeface="Arial"/>
                <a:ea typeface="Arial"/>
              </a:rPr>
              <a:t>coisa()</a:t>
            </a:r>
            <a:endParaRPr b="0" lang="pt-BR" sz="3500" spc="-1" strike="noStrike">
              <a:latin typeface="Arial"/>
            </a:endParaRPr>
          </a:p>
        </p:txBody>
      </p:sp>
      <p:sp>
        <p:nvSpPr>
          <p:cNvPr id="180" name="CustomShape 10"/>
          <p:cNvSpPr/>
          <p:nvPr/>
        </p:nvSpPr>
        <p:spPr>
          <a:xfrm rot="10800000">
            <a:off x="2115360" y="5714640"/>
            <a:ext cx="13320" cy="56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1"/>
          <p:cNvSpPr/>
          <p:nvPr/>
        </p:nvSpPr>
        <p:spPr>
          <a:xfrm flipH="1">
            <a:off x="3490920" y="4098960"/>
            <a:ext cx="855360" cy="102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2"/>
          <p:cNvSpPr/>
          <p:nvPr/>
        </p:nvSpPr>
        <p:spPr>
          <a:xfrm flipH="1" rot="10800000">
            <a:off x="3527280" y="4725000"/>
            <a:ext cx="2099160" cy="89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3"/>
          <p:cNvSpPr/>
          <p:nvPr/>
        </p:nvSpPr>
        <p:spPr>
          <a:xfrm rot="10800000">
            <a:off x="3506400" y="3030120"/>
            <a:ext cx="950760" cy="57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4"/>
          <p:cNvSpPr/>
          <p:nvPr/>
        </p:nvSpPr>
        <p:spPr>
          <a:xfrm>
            <a:off x="3850560" y="7773840"/>
            <a:ext cx="8801640" cy="6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Nós chamamos essas partes reutilizáveis de código de “funções”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85" name="CustomShape 15"/>
          <p:cNvSpPr/>
          <p:nvPr/>
        </p:nvSpPr>
        <p:spPr>
          <a:xfrm>
            <a:off x="5038560" y="2997360"/>
            <a:ext cx="1766880" cy="6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coisa():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86" name="CustomShape 16"/>
          <p:cNvSpPr/>
          <p:nvPr/>
        </p:nvSpPr>
        <p:spPr>
          <a:xfrm>
            <a:off x="762120" y="7302600"/>
            <a:ext cx="2742120" cy="59580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500" spc="-1" strike="noStrike">
                <a:solidFill>
                  <a:srgbClr val="ffffff"/>
                </a:solidFill>
                <a:latin typeface="Arial"/>
                <a:ea typeface="Arial"/>
              </a:rPr>
              <a:t>coisa()</a:t>
            </a:r>
            <a:endParaRPr b="0" lang="pt-BR" sz="3500" spc="-1" strike="noStrike">
              <a:latin typeface="Arial"/>
            </a:endParaRPr>
          </a:p>
        </p:txBody>
      </p:sp>
      <p:sp>
        <p:nvSpPr>
          <p:cNvPr id="187" name="CustomShape 17"/>
          <p:cNvSpPr/>
          <p:nvPr/>
        </p:nvSpPr>
        <p:spPr>
          <a:xfrm rot="10800000">
            <a:off x="2115360" y="6730560"/>
            <a:ext cx="13320" cy="56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8"/>
          <p:cNvSpPr/>
          <p:nvPr/>
        </p:nvSpPr>
        <p:spPr>
          <a:xfrm>
            <a:off x="762120" y="6222960"/>
            <a:ext cx="2742120" cy="59580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500" spc="-1" strike="noStrike">
                <a:solidFill>
                  <a:srgbClr val="ffff00"/>
                </a:solidFill>
                <a:latin typeface="Arial"/>
                <a:ea typeface="Arial"/>
              </a:rPr>
              <a:t>print(</a:t>
            </a:r>
            <a:r>
              <a:rPr b="0" lang="pt-BR" sz="3500" spc="-1" strike="noStrike">
                <a:solidFill>
                  <a:srgbClr val="ffffff"/>
                </a:solidFill>
                <a:latin typeface="Arial"/>
                <a:ea typeface="Arial"/>
              </a:rPr>
              <a:t>'Zip'</a:t>
            </a:r>
            <a:r>
              <a:rPr b="0" lang="pt-BR" sz="3500" spc="-1" strike="noStrike">
                <a:solidFill>
                  <a:srgbClr val="ffff00"/>
                </a:solidFill>
                <a:latin typeface="Arial"/>
                <a:ea typeface="Arial"/>
              </a:rPr>
              <a:t>)</a:t>
            </a:r>
            <a:endParaRPr b="0" lang="pt-BR" sz="3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1155600" y="803520"/>
            <a:ext cx="13930920" cy="17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7200" spc="-1" strike="noStrike">
                <a:solidFill>
                  <a:srgbClr val="ffffff"/>
                </a:solidFill>
                <a:latin typeface="Arial"/>
                <a:ea typeface="Arial"/>
              </a:rPr>
              <a:t>Múltiplos </a:t>
            </a:r>
            <a:r>
              <a:rPr b="0" lang="pt-BR" sz="7200" spc="-1" strike="noStrike">
                <a:solidFill>
                  <a:srgbClr val="00ffff"/>
                </a:solidFill>
                <a:latin typeface="Arial"/>
                <a:ea typeface="Arial"/>
              </a:rPr>
              <a:t>Parâmetros</a:t>
            </a:r>
            <a:r>
              <a:rPr b="0" lang="pt-BR" sz="7200" spc="-1" strike="noStrike">
                <a:solidFill>
                  <a:srgbClr val="ffffff"/>
                </a:solidFill>
                <a:latin typeface="Arial"/>
                <a:ea typeface="Arial"/>
              </a:rPr>
              <a:t> / </a:t>
            </a:r>
            <a:r>
              <a:rPr b="0" lang="pt-BR" sz="7200" spc="-1" strike="noStrike">
                <a:solidFill>
                  <a:srgbClr val="ff7f00"/>
                </a:solidFill>
                <a:latin typeface="Arial"/>
                <a:ea typeface="Arial"/>
              </a:rPr>
              <a:t>Argumentos</a:t>
            </a:r>
            <a:endParaRPr b="0" lang="pt-BR" sz="72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1155600" y="2891520"/>
            <a:ext cx="7587000" cy="525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Podemos definir mais que um </a:t>
            </a:r>
            <a:r>
              <a:rPr b="0" lang="pt-BR" sz="3600" spc="-1" strike="noStrike">
                <a:solidFill>
                  <a:srgbClr val="00ffff"/>
                </a:solidFill>
                <a:latin typeface="Arial"/>
                <a:ea typeface="Arial"/>
              </a:rPr>
              <a:t>parâmetro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na</a:t>
            </a:r>
            <a:r>
              <a:rPr b="0" lang="pt-BR" sz="3600" spc="-1" strike="noStrike">
                <a:solidFill>
                  <a:srgbClr val="ffff00"/>
                </a:solidFill>
                <a:latin typeface="Arial"/>
                <a:ea typeface="Arial"/>
              </a:rPr>
              <a:t> definição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da </a:t>
            </a:r>
            <a:r>
              <a:rPr b="0" lang="pt-BR" sz="3600" spc="-1" strike="noStrike">
                <a:solidFill>
                  <a:srgbClr val="00ff00"/>
                </a:solidFill>
                <a:latin typeface="Arial"/>
                <a:ea typeface="Arial"/>
              </a:rPr>
              <a:t>função</a:t>
            </a:r>
            <a:endParaRPr b="0" lang="pt-BR" sz="3600" spc="-1" strike="noStrike">
              <a:latin typeface="Arial"/>
            </a:endParaRPr>
          </a:p>
          <a:p>
            <a:pPr marL="749160" indent="-37008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Simplesmente adicionamos mais </a:t>
            </a:r>
            <a:r>
              <a:rPr b="0" lang="pt-BR" sz="3600" spc="-1" strike="noStrike">
                <a:solidFill>
                  <a:srgbClr val="ff7f00"/>
                </a:solidFill>
                <a:latin typeface="Arial"/>
                <a:ea typeface="Arial"/>
              </a:rPr>
              <a:t>argumentos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quando chamamos a </a:t>
            </a:r>
            <a:r>
              <a:rPr b="0" lang="pt-BR" sz="3600" spc="-1" strike="noStrike">
                <a:solidFill>
                  <a:srgbClr val="00ff00"/>
                </a:solidFill>
                <a:latin typeface="Arial"/>
                <a:ea typeface="Arial"/>
              </a:rPr>
              <a:t>função</a:t>
            </a:r>
            <a:endParaRPr b="0" lang="pt-BR" sz="3600" spc="-1" strike="noStrike">
              <a:latin typeface="Arial"/>
            </a:endParaRPr>
          </a:p>
          <a:p>
            <a:pPr marL="749160" indent="-37008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Nós combinamos o número e a ordem dos argumentos e parâmetros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9966240" y="3380760"/>
            <a:ext cx="5479920" cy="39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def</a:t>
            </a: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pt-BR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adcdois</a:t>
            </a: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pt-BR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a, b</a:t>
            </a: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):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adicionado = </a:t>
            </a:r>
            <a:r>
              <a:rPr b="0" lang="pt-BR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a</a:t>
            </a: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+ </a:t>
            </a:r>
            <a:r>
              <a:rPr b="0" lang="pt-BR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b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pt-BR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return</a:t>
            </a: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adicionado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x = </a:t>
            </a:r>
            <a:r>
              <a:rPr b="0" lang="pt-BR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adcdois</a:t>
            </a: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pt-BR" sz="3000" spc="-1" strike="noStrike">
                <a:solidFill>
                  <a:srgbClr val="ff7f00"/>
                </a:solidFill>
                <a:latin typeface="Courier New"/>
                <a:ea typeface="Courier New"/>
              </a:rPr>
              <a:t>3, 5</a:t>
            </a: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(x)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8</a:t>
            </a:r>
            <a:endParaRPr b="0" lang="pt-B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1155600" y="803520"/>
            <a:ext cx="13930920" cy="17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7600" spc="-1" strike="noStrike">
                <a:solidFill>
                  <a:srgbClr val="ffd966"/>
                </a:solidFill>
                <a:latin typeface="Arial"/>
                <a:ea typeface="Arial"/>
              </a:rPr>
              <a:t>Funções Void (não-frutíferas) </a:t>
            </a:r>
            <a:endParaRPr b="0" lang="pt-BR" sz="76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1155600" y="2603520"/>
            <a:ext cx="13930920" cy="57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marL="749160" indent="-532440">
              <a:lnSpc>
                <a:spcPct val="100000"/>
              </a:lnSpc>
              <a:buClr>
                <a:srgbClr val="ffffff"/>
              </a:buClr>
              <a:buSzPct val="171000"/>
              <a:buFont typeface="Cabin"/>
              <a:buChar char="•"/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Quando uma função não possui valor de retorno, a chamamos de função “</a:t>
            </a:r>
            <a:r>
              <a:rPr b="0" lang="pt-BR" sz="3600" spc="-1" strike="noStrike">
                <a:solidFill>
                  <a:srgbClr val="ffff00"/>
                </a:solidFill>
                <a:latin typeface="Arial"/>
                <a:ea typeface="Arial"/>
              </a:rPr>
              <a:t>void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”</a:t>
            </a:r>
            <a:endParaRPr b="0" lang="pt-BR" sz="3600" spc="-1" strike="noStrike">
              <a:latin typeface="Arial"/>
            </a:endParaRPr>
          </a:p>
          <a:p>
            <a:pPr marL="749160" indent="-5324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SzPct val="171000"/>
              <a:buFont typeface="Cabin"/>
              <a:buChar char="•"/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Funções que retornam valores são funções “frutíferas”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501"/>
              </a:spcBef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Funções </a:t>
            </a:r>
            <a:r>
              <a:rPr b="0" lang="pt-BR" sz="3600" spc="-1" strike="noStrike">
                <a:solidFill>
                  <a:srgbClr val="ffff00"/>
                </a:solidFill>
                <a:latin typeface="Arial"/>
                <a:ea typeface="Arial"/>
              </a:rPr>
              <a:t>Void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são “não frutíferas”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155600" y="803520"/>
            <a:ext cx="13930920" cy="17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7600" spc="-1" strike="noStrike">
                <a:solidFill>
                  <a:srgbClr val="ffd966"/>
                </a:solidFill>
                <a:latin typeface="Arial"/>
                <a:ea typeface="Arial"/>
              </a:rPr>
              <a:t>Criar ou não criar uma função...</a:t>
            </a:r>
            <a:endParaRPr b="0" lang="pt-BR" sz="76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155600" y="2603520"/>
            <a:ext cx="13930920" cy="57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marL="749160" indent="-37008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Organize seu código em “parágrafos” – capture um pensamento completo e o “nomeie”</a:t>
            </a:r>
            <a:endParaRPr b="0" lang="pt-BR" sz="3600" spc="-1" strike="noStrike">
              <a:latin typeface="Arial"/>
            </a:endParaRPr>
          </a:p>
          <a:p>
            <a:pPr marL="749160" indent="-37008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Não repita código – faça apenas uma vez e reutilize</a:t>
            </a:r>
            <a:endParaRPr b="0" lang="pt-BR" sz="3600" spc="-1" strike="noStrike">
              <a:latin typeface="Arial"/>
            </a:endParaRPr>
          </a:p>
          <a:p>
            <a:pPr marL="749160" indent="-37008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Se algo ficar muito longo ou complexo, quebre isso em pedaços lógicos e coloque esses pedaços em funções</a:t>
            </a:r>
            <a:endParaRPr b="0" lang="pt-BR" sz="3600" spc="-1" strike="noStrike">
              <a:latin typeface="Arial"/>
            </a:endParaRPr>
          </a:p>
          <a:p>
            <a:pPr marL="749160" indent="-37008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Faça uma biblioteca de coisas comuns que você faz com frequência - talvez compartilhe isso com seus amigos...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1155600" y="803520"/>
            <a:ext cx="13236480" cy="17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7600" spc="-1" strike="noStrike">
                <a:solidFill>
                  <a:srgbClr val="ffd966"/>
                </a:solidFill>
                <a:latin typeface="Arial"/>
                <a:ea typeface="Arial"/>
              </a:rPr>
              <a:t>Sumário</a:t>
            </a:r>
            <a:endParaRPr b="0" lang="pt-BR" sz="76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8178840" y="2886120"/>
            <a:ext cx="6907680" cy="57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>
            <a:noAutofit/>
          </a:bodyPr>
          <a:p>
            <a:pPr marL="685800" indent="-360720">
              <a:lnSpc>
                <a:spcPct val="80000"/>
              </a:lnSpc>
              <a:buClr>
                <a:srgbClr val="ffffff"/>
              </a:buClr>
              <a:buFont typeface="Cabin"/>
              <a:buChar char="•"/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Argumentos</a:t>
            </a:r>
            <a:endParaRPr b="0" lang="pt-BR" sz="3600" spc="-1" strike="noStrike">
              <a:latin typeface="Arial"/>
            </a:endParaRPr>
          </a:p>
          <a:p>
            <a:pPr marL="685800" indent="-360720">
              <a:lnSpc>
                <a:spcPct val="8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Resultados (funções frutíferas)</a:t>
            </a:r>
            <a:endParaRPr b="0" lang="pt-BR" sz="3600" spc="-1" strike="noStrike">
              <a:latin typeface="Arial"/>
            </a:endParaRPr>
          </a:p>
          <a:p>
            <a:pPr marL="685800" indent="-360720">
              <a:lnSpc>
                <a:spcPct val="8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Funções Void (não-frutíferas)</a:t>
            </a:r>
            <a:endParaRPr b="0" lang="pt-BR" sz="3600" spc="-1" strike="noStrike">
              <a:latin typeface="Arial"/>
            </a:endParaRPr>
          </a:p>
          <a:p>
            <a:pPr marL="685800" indent="-360720">
              <a:lnSpc>
                <a:spcPct val="8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Porquê usar funções?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1353240" y="2886120"/>
            <a:ext cx="6369480" cy="49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>
            <a:noAutofit/>
          </a:bodyPr>
          <a:p>
            <a:pPr marL="685800" indent="-360720">
              <a:lnSpc>
                <a:spcPct val="80000"/>
              </a:lnSpc>
              <a:buClr>
                <a:srgbClr val="ffffff"/>
              </a:buClr>
              <a:buFont typeface="Cabin"/>
              <a:buChar char="•"/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Funções</a:t>
            </a:r>
            <a:endParaRPr b="0" lang="pt-BR" sz="3600" spc="-1" strike="noStrike">
              <a:latin typeface="Arial"/>
            </a:endParaRPr>
          </a:p>
          <a:p>
            <a:pPr marL="685800" indent="-360720">
              <a:lnSpc>
                <a:spcPct val="8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Funções integradas</a:t>
            </a:r>
            <a:endParaRPr b="0" lang="pt-BR" sz="3600" spc="-1" strike="noStrike">
              <a:latin typeface="Arial"/>
            </a:endParaRPr>
          </a:p>
          <a:p>
            <a:pPr marL="685800" indent="-360720">
              <a:lnSpc>
                <a:spcPct val="8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Conversão de Tipo (int, float)</a:t>
            </a:r>
            <a:endParaRPr b="0" lang="pt-BR" sz="3600" spc="-1" strike="noStrike">
              <a:latin typeface="Arial"/>
            </a:endParaRPr>
          </a:p>
          <a:p>
            <a:pPr marL="685800" indent="-360720">
              <a:lnSpc>
                <a:spcPct val="8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Conversão de String</a:t>
            </a:r>
            <a:endParaRPr b="0" lang="pt-BR" sz="3600" spc="-1" strike="noStrike">
              <a:latin typeface="Arial"/>
            </a:endParaRPr>
          </a:p>
          <a:p>
            <a:pPr marL="685800" indent="-360720">
              <a:lnSpc>
                <a:spcPct val="8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Parâmetros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735120" y="871560"/>
            <a:ext cx="1992960" cy="65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800" spc="-1" strike="noStrike">
                <a:solidFill>
                  <a:srgbClr val="ffff00"/>
                </a:solidFill>
                <a:latin typeface="Arial"/>
                <a:ea typeface="Arial"/>
              </a:rPr>
              <a:t>Exercício</a:t>
            </a:r>
            <a:endParaRPr b="0" lang="pt-BR" sz="38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3137040" y="2133720"/>
            <a:ext cx="10704960" cy="47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800" spc="-1" strike="noStrike">
                <a:solidFill>
                  <a:srgbClr val="ffffff"/>
                </a:solidFill>
                <a:latin typeface="Arial"/>
                <a:ea typeface="Arial"/>
              </a:rPr>
              <a:t>Reescreva seu cálculo de pagamento com 1hr e meia para horas extras e crie uma função chamada </a:t>
            </a:r>
            <a:r>
              <a:rPr b="0" lang="pt-BR" sz="3800" spc="-1" strike="noStrike">
                <a:solidFill>
                  <a:srgbClr val="00ff00"/>
                </a:solidFill>
                <a:latin typeface="Arial"/>
                <a:ea typeface="Arial"/>
              </a:rPr>
              <a:t>calculapagamento</a:t>
            </a:r>
            <a:r>
              <a:rPr b="0" lang="pt-BR" sz="3800" spc="-1" strike="noStrike">
                <a:solidFill>
                  <a:srgbClr val="ffffff"/>
                </a:solidFill>
                <a:latin typeface="Arial"/>
                <a:ea typeface="Arial"/>
              </a:rPr>
              <a:t> que recebe dois parâmetros (horas e taxa).</a:t>
            </a:r>
            <a:endParaRPr b="0" lang="pt-BR" sz="3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3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800" spc="-1" strike="noStrike">
                <a:solidFill>
                  <a:srgbClr val="ffffff"/>
                </a:solidFill>
                <a:latin typeface="Arial"/>
                <a:ea typeface="Arial"/>
              </a:rPr>
              <a:t>Digite as horas: </a:t>
            </a:r>
            <a:r>
              <a:rPr b="0" lang="pt-BR" sz="3800" spc="-1" strike="noStrike">
                <a:solidFill>
                  <a:srgbClr val="ffff00"/>
                </a:solidFill>
                <a:latin typeface="Arial"/>
                <a:ea typeface="Arial"/>
              </a:rPr>
              <a:t>45</a:t>
            </a:r>
            <a:endParaRPr b="0" lang="pt-BR" sz="3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800" spc="-1" strike="noStrike">
                <a:solidFill>
                  <a:srgbClr val="ffffff"/>
                </a:solidFill>
                <a:latin typeface="Arial"/>
                <a:ea typeface="Arial"/>
              </a:rPr>
              <a:t>Digite a taxa: </a:t>
            </a:r>
            <a:r>
              <a:rPr b="0" lang="pt-BR" sz="3800" spc="-1" strike="noStrike">
                <a:solidFill>
                  <a:srgbClr val="ffff00"/>
                </a:solidFill>
                <a:latin typeface="Arial"/>
                <a:ea typeface="Arial"/>
              </a:rPr>
              <a:t>10</a:t>
            </a:r>
            <a:r>
              <a:rPr b="0" lang="pt-BR" sz="38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pt-BR" sz="3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3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800" spc="-1" strike="noStrike">
                <a:solidFill>
                  <a:srgbClr val="ffffff"/>
                </a:solidFill>
                <a:latin typeface="Arial"/>
                <a:ea typeface="Arial"/>
              </a:rPr>
              <a:t>Pagamento: 475.0</a:t>
            </a:r>
            <a:endParaRPr b="0" lang="pt-BR" sz="38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9746280" y="7061040"/>
            <a:ext cx="5232960" cy="65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800" spc="-1" strike="noStrike">
                <a:solidFill>
                  <a:srgbClr val="ffffff"/>
                </a:solidFill>
                <a:latin typeface="Arial"/>
                <a:ea typeface="Arial"/>
              </a:rPr>
              <a:t>475 = 40 * 10 + 5 * 15</a:t>
            </a:r>
            <a:endParaRPr b="0" lang="pt-BR" sz="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1155600" y="803520"/>
            <a:ext cx="13930920" cy="17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600" spc="-1" strike="noStrike">
                <a:solidFill>
                  <a:srgbClr val="ffff00"/>
                </a:solidFill>
                <a:latin typeface="Arial"/>
                <a:ea typeface="Arial"/>
              </a:rPr>
              <a:t>Acknowledgements / Contributions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1234800" y="2124720"/>
            <a:ext cx="6796440" cy="59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These slides are Copyright 2010-  Charles R. Severance (</a:t>
            </a:r>
            <a:r>
              <a:rPr b="0" lang="pt-BR" sz="1800" spc="-1" strike="noStrike" u="sng">
                <a:solidFill>
                  <a:srgbClr val="009999"/>
                </a:solidFill>
                <a:uFillTx/>
                <a:latin typeface="Arial"/>
                <a:ea typeface="Arial"/>
                <a:hlinkClick r:id="rId1"/>
              </a:rPr>
              <a:t>www.dr-chuck.com</a:t>
            </a: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) of the University of Michigan School of Information and </a:t>
            </a:r>
            <a:r>
              <a:rPr b="0" lang="pt-BR" sz="1800" spc="-1" strike="noStrike" u="sng">
                <a:solidFill>
                  <a:srgbClr val="009999"/>
                </a:solidFill>
                <a:uFillTx/>
                <a:latin typeface="Arial"/>
                <a:ea typeface="Arial"/>
                <a:hlinkClick r:id="rId2"/>
              </a:rPr>
              <a:t>open.umich.edu</a:t>
            </a: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Initial Development: Charles Severance, University of Michigan School of Information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… </a:t>
            </a: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Insert new Contributors and Translators here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83" name="Shape 412" descr=""/>
          <p:cNvPicPr/>
          <p:nvPr/>
        </p:nvPicPr>
        <p:blipFill>
          <a:blip r:embed="rId3"/>
          <a:stretch/>
        </p:blipFill>
        <p:spPr>
          <a:xfrm>
            <a:off x="437760" y="863280"/>
            <a:ext cx="1023840" cy="1023840"/>
          </a:xfrm>
          <a:prstGeom prst="rect">
            <a:avLst/>
          </a:prstGeom>
          <a:ln>
            <a:noFill/>
          </a:ln>
        </p:spPr>
      </p:pic>
      <p:pic>
        <p:nvPicPr>
          <p:cNvPr id="284" name="Shape 413" descr=""/>
          <p:cNvPicPr/>
          <p:nvPr/>
        </p:nvPicPr>
        <p:blipFill>
          <a:blip r:embed="rId4"/>
          <a:stretch/>
        </p:blipFill>
        <p:spPr>
          <a:xfrm>
            <a:off x="13897800" y="1041480"/>
            <a:ext cx="1967400" cy="667440"/>
          </a:xfrm>
          <a:prstGeom prst="rect">
            <a:avLst/>
          </a:prstGeom>
          <a:ln>
            <a:noFill/>
          </a:ln>
        </p:spPr>
      </p:pic>
      <p:sp>
        <p:nvSpPr>
          <p:cNvPr id="285" name="CustomShape 3"/>
          <p:cNvSpPr/>
          <p:nvPr/>
        </p:nvSpPr>
        <p:spPr>
          <a:xfrm>
            <a:off x="8732880" y="2140920"/>
            <a:ext cx="6796440" cy="594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...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155600" y="803520"/>
            <a:ext cx="13930920" cy="17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7600" spc="-1" strike="noStrike">
                <a:solidFill>
                  <a:srgbClr val="ffd966"/>
                </a:solidFill>
                <a:latin typeface="Arial"/>
                <a:ea typeface="Arial"/>
              </a:rPr>
              <a:t>Funções em Python</a:t>
            </a:r>
            <a:endParaRPr b="0" lang="pt-BR" sz="76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1155600" y="2603520"/>
            <a:ext cx="13930920" cy="57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marL="749160" indent="-37008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Há dois tipos de funções em Python.</a:t>
            </a:r>
            <a:endParaRPr b="0" lang="pt-BR" sz="3600" spc="-1" strike="noStrike">
              <a:latin typeface="Arial"/>
            </a:endParaRPr>
          </a:p>
          <a:p>
            <a:pPr marL="670320">
              <a:lnSpc>
                <a:spcPct val="100000"/>
              </a:lnSpc>
              <a:spcBef>
                <a:spcPts val="3501"/>
              </a:spcBef>
              <a:tabLst>
                <a:tab algn="l" pos="0"/>
              </a:tabLst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- </a:t>
            </a:r>
            <a:r>
              <a:rPr b="0" lang="pt-BR" sz="3600" spc="-1" strike="noStrike">
                <a:solidFill>
                  <a:srgbClr val="00ff00"/>
                </a:solidFill>
                <a:latin typeface="Arial"/>
                <a:ea typeface="Arial"/>
              </a:rPr>
              <a:t> Funções integradas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que são providas como parte do Python - print(), input(), type(), float(), int() ...</a:t>
            </a:r>
            <a:endParaRPr b="0" lang="pt-BR" sz="3600" spc="-1" strike="noStrike">
              <a:latin typeface="Arial"/>
            </a:endParaRPr>
          </a:p>
          <a:p>
            <a:pPr marL="670320">
              <a:lnSpc>
                <a:spcPct val="100000"/>
              </a:lnSpc>
              <a:spcBef>
                <a:spcPts val="3501"/>
              </a:spcBef>
              <a:tabLst>
                <a:tab algn="l" pos="0"/>
              </a:tabLst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- </a:t>
            </a:r>
            <a:r>
              <a:rPr b="0" lang="pt-BR" sz="3600" spc="-1" strike="noStrike">
                <a:solidFill>
                  <a:srgbClr val="00ff00"/>
                </a:solidFill>
                <a:latin typeface="Arial"/>
                <a:ea typeface="Arial"/>
              </a:rPr>
              <a:t> Funções que nós mesmos definimos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e usamos</a:t>
            </a:r>
            <a:endParaRPr b="0" lang="pt-BR" sz="3600" spc="-1" strike="noStrike">
              <a:latin typeface="Arial"/>
            </a:endParaRPr>
          </a:p>
          <a:p>
            <a:pPr marL="749160" indent="-37008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  <a:tabLst>
                <a:tab algn="l" pos="0"/>
              </a:tabLst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Tratamos os nomes das funções integradas como “novas”</a:t>
            </a:r>
            <a:r>
              <a:rPr b="0" lang="pt-BR" sz="3600" spc="-1" strike="noStrike">
                <a:solidFill>
                  <a:srgbClr val="ffff00"/>
                </a:solidFill>
                <a:latin typeface="Arial"/>
                <a:ea typeface="Arial"/>
              </a:rPr>
              <a:t> palavras reservadas</a:t>
            </a:r>
            <a:br/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(ou seja, evitamos usá-los como nomes de variáveis)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155600" y="803520"/>
            <a:ext cx="13930920" cy="17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7600" spc="-1" strike="noStrike">
                <a:solidFill>
                  <a:srgbClr val="ffd966"/>
                </a:solidFill>
                <a:latin typeface="Arial"/>
                <a:ea typeface="Arial"/>
              </a:rPr>
              <a:t>Definição de Função</a:t>
            </a:r>
            <a:endParaRPr b="0" lang="pt-BR" sz="76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1155600" y="2603520"/>
            <a:ext cx="13930920" cy="57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marL="749160" indent="-370080">
              <a:lnSpc>
                <a:spcPct val="115000"/>
              </a:lnSpc>
              <a:buClr>
                <a:srgbClr val="ffffff"/>
              </a:buClr>
              <a:buFont typeface="Cabin"/>
              <a:buChar char="•"/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Em Python uma </a:t>
            </a:r>
            <a:r>
              <a:rPr b="0" lang="pt-BR" sz="3600" spc="-1" strike="noStrike">
                <a:solidFill>
                  <a:srgbClr val="00ff00"/>
                </a:solidFill>
                <a:latin typeface="Arial"/>
                <a:ea typeface="Arial"/>
              </a:rPr>
              <a:t>função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é algum código reutilizável que possui </a:t>
            </a:r>
            <a:r>
              <a:rPr b="0" lang="pt-BR" sz="3600" spc="-1" strike="noStrike">
                <a:solidFill>
                  <a:srgbClr val="ff7f00"/>
                </a:solidFill>
                <a:latin typeface="Arial"/>
                <a:ea typeface="Arial"/>
              </a:rPr>
              <a:t>argumentos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(s) como entrada, faz alguma computação, e então retorna um resultado ou resultados</a:t>
            </a:r>
            <a:endParaRPr b="0" lang="pt-BR" sz="3600" spc="-1" strike="noStrike">
              <a:latin typeface="Arial"/>
            </a:endParaRPr>
          </a:p>
          <a:p>
            <a:pPr marL="749160" indent="-370080">
              <a:lnSpc>
                <a:spcPct val="115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Definimos uma </a:t>
            </a:r>
            <a:r>
              <a:rPr b="0" lang="pt-BR" sz="3600" spc="-1" strike="noStrike">
                <a:solidFill>
                  <a:srgbClr val="00ff00"/>
                </a:solidFill>
                <a:latin typeface="Arial"/>
                <a:ea typeface="Arial"/>
              </a:rPr>
              <a:t>função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usando a palavra reservada </a:t>
            </a:r>
            <a:r>
              <a:rPr b="0" lang="pt-BR" sz="3600" spc="-1" strike="noStrike">
                <a:solidFill>
                  <a:srgbClr val="ffff00"/>
                </a:solidFill>
                <a:latin typeface="Arial"/>
                <a:ea typeface="Arial"/>
              </a:rPr>
              <a:t>def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pt-BR" sz="3600" spc="-1" strike="noStrike">
              <a:latin typeface="Arial"/>
            </a:endParaRPr>
          </a:p>
          <a:p>
            <a:pPr marL="749160" indent="-370080">
              <a:lnSpc>
                <a:spcPct val="115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Chamamos/Invocamos a </a:t>
            </a:r>
            <a:r>
              <a:rPr b="0" lang="pt-BR" sz="3600" spc="-1" strike="noStrike">
                <a:solidFill>
                  <a:srgbClr val="00ff00"/>
                </a:solidFill>
                <a:latin typeface="Arial"/>
                <a:ea typeface="Arial"/>
              </a:rPr>
              <a:t>função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usando o seu nome, parênteses e </a:t>
            </a:r>
            <a:r>
              <a:rPr b="0" lang="pt-BR" sz="3600" spc="-1" strike="noStrike">
                <a:solidFill>
                  <a:srgbClr val="ff7f00"/>
                </a:solidFill>
                <a:latin typeface="Arial"/>
                <a:ea typeface="Arial"/>
              </a:rPr>
              <a:t>argumentos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em uma expressão 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8564400" y="4876920"/>
            <a:ext cx="6983640" cy="33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pt-BR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maior</a:t>
            </a: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= </a:t>
            </a:r>
            <a:r>
              <a:rPr b="0" lang="pt-BR" sz="3000" spc="-1" strike="noStrike">
                <a:solidFill>
                  <a:srgbClr val="ff00ff"/>
                </a:solidFill>
                <a:latin typeface="Courier New"/>
                <a:ea typeface="Courier New"/>
              </a:rPr>
              <a:t>max</a:t>
            </a: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('Olá mundo')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pt-BR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pt-BR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maior</a:t>
            </a: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u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pt-BR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menor</a:t>
            </a: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= </a:t>
            </a:r>
            <a:r>
              <a:rPr b="0" lang="pt-BR" sz="3000" spc="-1" strike="noStrike">
                <a:solidFill>
                  <a:srgbClr val="ff00ff"/>
                </a:solidFill>
                <a:latin typeface="Courier New"/>
                <a:ea typeface="Courier New"/>
              </a:rPr>
              <a:t>min</a:t>
            </a: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('Olá mundo')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pt-BR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pt-BR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menor</a:t>
            </a: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1872360" y="1705320"/>
            <a:ext cx="855144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4400" spc="-1" strike="noStrike">
                <a:solidFill>
                  <a:srgbClr val="00ff00"/>
                </a:solidFill>
                <a:latin typeface="Arial"/>
                <a:ea typeface="Arial"/>
              </a:rPr>
              <a:t>maior</a:t>
            </a:r>
            <a:r>
              <a:rPr b="0" lang="pt-BR" sz="4400" spc="-1" strike="noStrike">
                <a:solidFill>
                  <a:srgbClr val="ffffff"/>
                </a:solidFill>
                <a:latin typeface="Arial"/>
                <a:ea typeface="Arial"/>
              </a:rPr>
              <a:t> =  </a:t>
            </a:r>
            <a:r>
              <a:rPr b="0" lang="pt-BR" sz="4400" spc="-1" strike="noStrike">
                <a:solidFill>
                  <a:srgbClr val="ff00ff"/>
                </a:solidFill>
                <a:latin typeface="Arial"/>
                <a:ea typeface="Arial"/>
              </a:rPr>
              <a:t>max</a:t>
            </a:r>
            <a:r>
              <a:rPr b="0" lang="pt-BR" sz="4400" spc="-1" strike="noStrike">
                <a:solidFill>
                  <a:srgbClr val="ff40ff"/>
                </a:solidFill>
                <a:latin typeface="Arial"/>
                <a:ea typeface="Arial"/>
              </a:rPr>
              <a:t>(</a:t>
            </a:r>
            <a:r>
              <a:rPr b="0" lang="pt-BR" sz="4400" spc="-1" strike="noStrike">
                <a:solidFill>
                  <a:srgbClr val="ffffff"/>
                </a:solidFill>
                <a:latin typeface="Arial"/>
                <a:ea typeface="Arial"/>
              </a:rPr>
              <a:t>'Olá mundo'</a:t>
            </a:r>
            <a:r>
              <a:rPr b="0" lang="pt-BR" sz="4400" spc="-1" strike="noStrike">
                <a:solidFill>
                  <a:srgbClr val="ff40ff"/>
                </a:solidFill>
                <a:latin typeface="Arial"/>
                <a:ea typeface="Arial"/>
              </a:rPr>
              <a:t>)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8814240" y="947880"/>
            <a:ext cx="2392920" cy="6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Argumento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 flipV="1">
            <a:off x="7723800" y="1256400"/>
            <a:ext cx="1089360" cy="56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76320">
            <a:solidFill>
              <a:schemeClr val="lt1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5"/>
          <p:cNvSpPr/>
          <p:nvPr/>
        </p:nvSpPr>
        <p:spPr>
          <a:xfrm>
            <a:off x="3772080" y="3460680"/>
            <a:ext cx="613440" cy="6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600" spc="-1" strike="noStrike">
                <a:solidFill>
                  <a:srgbClr val="ffff00"/>
                </a:solidFill>
                <a:latin typeface="Arial"/>
                <a:ea typeface="Arial"/>
              </a:rPr>
              <a:t>'u'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98" name="CustomShape 6"/>
          <p:cNvSpPr/>
          <p:nvPr/>
        </p:nvSpPr>
        <p:spPr>
          <a:xfrm>
            <a:off x="4387680" y="3927600"/>
            <a:ext cx="1213200" cy="70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76320">
            <a:solidFill>
              <a:srgbClr val="ff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7"/>
          <p:cNvSpPr/>
          <p:nvPr/>
        </p:nvSpPr>
        <p:spPr>
          <a:xfrm>
            <a:off x="5751360" y="4406760"/>
            <a:ext cx="2239920" cy="6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400" spc="-1" strike="noStrike">
                <a:solidFill>
                  <a:srgbClr val="ffff00"/>
                </a:solidFill>
                <a:latin typeface="Arial"/>
                <a:ea typeface="Arial"/>
              </a:rPr>
              <a:t>Resultado</a:t>
            </a:r>
            <a:endParaRPr b="0" lang="pt-BR" sz="3400" spc="-1" strike="noStrike">
              <a:latin typeface="Arial"/>
            </a:endParaRPr>
          </a:p>
        </p:txBody>
      </p:sp>
      <p:sp>
        <p:nvSpPr>
          <p:cNvPr id="200" name="CustomShape 8"/>
          <p:cNvSpPr/>
          <p:nvPr/>
        </p:nvSpPr>
        <p:spPr>
          <a:xfrm>
            <a:off x="2614680" y="2671920"/>
            <a:ext cx="710280" cy="59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7632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9"/>
          <p:cNvSpPr/>
          <p:nvPr/>
        </p:nvSpPr>
        <p:spPr>
          <a:xfrm>
            <a:off x="334800" y="2857680"/>
            <a:ext cx="2621160" cy="6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400" spc="-1" strike="noStrike">
                <a:solidFill>
                  <a:srgbClr val="00ff00"/>
                </a:solidFill>
                <a:latin typeface="Arial"/>
                <a:ea typeface="Arial"/>
              </a:rPr>
              <a:t>Atribuição</a:t>
            </a:r>
            <a:endParaRPr b="0" lang="pt-BR" sz="3400" spc="-1" strike="noStrike">
              <a:latin typeface="Arial"/>
            </a:endParaRPr>
          </a:p>
        </p:txBody>
      </p:sp>
      <p:sp>
        <p:nvSpPr>
          <p:cNvPr id="202" name="CustomShape 10"/>
          <p:cNvSpPr/>
          <p:nvPr/>
        </p:nvSpPr>
        <p:spPr>
          <a:xfrm flipH="1" rot="10800000">
            <a:off x="4054680" y="2634840"/>
            <a:ext cx="203760" cy="84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76320">
            <a:solidFill>
              <a:srgbClr val="ff00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155600" y="803520"/>
            <a:ext cx="13930920" cy="17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7600" spc="-1" strike="noStrike">
                <a:solidFill>
                  <a:srgbClr val="ffd966"/>
                </a:solidFill>
                <a:latin typeface="Arial"/>
                <a:ea typeface="Arial"/>
              </a:rPr>
              <a:t>Função Max</a:t>
            </a:r>
            <a:endParaRPr b="0" lang="pt-BR" sz="76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1200240" y="2616120"/>
            <a:ext cx="7131240" cy="16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pt-BR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maior</a:t>
            </a: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= </a:t>
            </a:r>
            <a:r>
              <a:rPr b="0" lang="pt-BR" sz="3000" spc="-1" strike="noStrike">
                <a:solidFill>
                  <a:srgbClr val="ff00ff"/>
                </a:solidFill>
                <a:latin typeface="Courier New"/>
                <a:ea typeface="Courier New"/>
              </a:rPr>
              <a:t>max</a:t>
            </a: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('Olá mundo')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pt-BR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pt-BR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maior</a:t>
            </a: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u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6845400" y="4468680"/>
            <a:ext cx="2818440" cy="281844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5400" spc="-1" strike="noStrike">
                <a:solidFill>
                  <a:srgbClr val="ffffff"/>
                </a:solidFill>
                <a:latin typeface="Arial"/>
                <a:ea typeface="Arial"/>
              </a:rPr>
              <a:t>Função max()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 flipH="1">
            <a:off x="5298480" y="5923080"/>
            <a:ext cx="1491120" cy="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88920">
            <a:solidFill>
              <a:schemeClr val="lt1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5"/>
          <p:cNvSpPr/>
          <p:nvPr/>
        </p:nvSpPr>
        <p:spPr>
          <a:xfrm>
            <a:off x="2616120" y="5351400"/>
            <a:ext cx="28483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600" spc="-1" strike="noStrike">
                <a:solidFill>
                  <a:srgbClr val="ff7f00"/>
                </a:solidFill>
                <a:latin typeface="Arial"/>
                <a:ea typeface="Arial"/>
              </a:rPr>
              <a:t>'Olá mundo' </a:t>
            </a:r>
            <a:endParaRPr b="0" lang="pt-BR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600" spc="-1" strike="noStrike">
                <a:solidFill>
                  <a:srgbClr val="f3f3f3"/>
                </a:solidFill>
                <a:latin typeface="Arial"/>
                <a:ea typeface="Arial"/>
              </a:rPr>
              <a:t>(uma string)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08" name="CustomShape 6"/>
          <p:cNvSpPr/>
          <p:nvPr/>
        </p:nvSpPr>
        <p:spPr>
          <a:xfrm>
            <a:off x="11642760" y="5300640"/>
            <a:ext cx="2756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600" spc="-1" strike="noStrike">
                <a:solidFill>
                  <a:srgbClr val="00ff00"/>
                </a:solidFill>
                <a:latin typeface="Arial"/>
                <a:ea typeface="Arial"/>
              </a:rPr>
              <a:t>'u'</a:t>
            </a:r>
            <a:endParaRPr b="0" lang="pt-BR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(uma string)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09" name="CustomShape 7"/>
          <p:cNvSpPr/>
          <p:nvPr/>
        </p:nvSpPr>
        <p:spPr>
          <a:xfrm flipH="1">
            <a:off x="9679680" y="5872320"/>
            <a:ext cx="1491120" cy="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88920">
            <a:solidFill>
              <a:schemeClr val="lt1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8"/>
          <p:cNvSpPr/>
          <p:nvPr/>
        </p:nvSpPr>
        <p:spPr>
          <a:xfrm>
            <a:off x="10474200" y="2265120"/>
            <a:ext cx="4939200" cy="26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Uma </a:t>
            </a:r>
            <a:r>
              <a:rPr b="0" lang="pt-BR" sz="3600" spc="-1" strike="noStrike">
                <a:solidFill>
                  <a:srgbClr val="ff00ff"/>
                </a:solidFill>
                <a:latin typeface="Arial"/>
                <a:ea typeface="Arial"/>
              </a:rPr>
              <a:t>função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é </a:t>
            </a:r>
            <a:r>
              <a:rPr b="0" lang="pt-BR" sz="3600" spc="-1" strike="noStrike">
                <a:solidFill>
                  <a:srgbClr val="ff00ff"/>
                </a:solidFill>
                <a:latin typeface="Arial"/>
                <a:ea typeface="Arial"/>
              </a:rPr>
              <a:t>algum código reutilizável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que usamos. Uma função recebe alguma </a:t>
            </a:r>
            <a:r>
              <a:rPr b="0" lang="pt-BR" sz="3600" spc="-1" strike="noStrike">
                <a:solidFill>
                  <a:srgbClr val="ff7f00"/>
                </a:solidFill>
                <a:latin typeface="Arial"/>
                <a:ea typeface="Arial"/>
              </a:rPr>
              <a:t>entrada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e produz uma </a:t>
            </a:r>
            <a:r>
              <a:rPr b="0" lang="pt-BR" sz="3600" spc="-1" strike="noStrike">
                <a:solidFill>
                  <a:srgbClr val="00ff00"/>
                </a:solidFill>
                <a:latin typeface="Arial"/>
                <a:ea typeface="Arial"/>
              </a:rPr>
              <a:t>saída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.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11" name="CustomShape 9"/>
          <p:cNvSpPr/>
          <p:nvPr/>
        </p:nvSpPr>
        <p:spPr>
          <a:xfrm>
            <a:off x="5952960" y="7618320"/>
            <a:ext cx="4520160" cy="6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Guido escreveu esse código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155600" y="803520"/>
            <a:ext cx="13930920" cy="17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7600" spc="-1" strike="noStrike">
                <a:solidFill>
                  <a:srgbClr val="ffd966"/>
                </a:solidFill>
                <a:latin typeface="Arial"/>
                <a:ea typeface="Arial"/>
              </a:rPr>
              <a:t>Função Max</a:t>
            </a:r>
            <a:endParaRPr b="0" lang="pt-BR" sz="76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1200240" y="2616120"/>
            <a:ext cx="7131240" cy="16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pt-BR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maior</a:t>
            </a: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= </a:t>
            </a:r>
            <a:r>
              <a:rPr b="0" lang="pt-BR" sz="3000" spc="-1" strike="noStrike">
                <a:solidFill>
                  <a:srgbClr val="ff00ff"/>
                </a:solidFill>
                <a:latin typeface="Courier New"/>
                <a:ea typeface="Courier New"/>
              </a:rPr>
              <a:t>max</a:t>
            </a: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('Olá mundo')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pt-BR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pt-BR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maior</a:t>
            </a: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u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6669000" y="4462560"/>
            <a:ext cx="3157920" cy="281844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latin typeface="Courier New"/>
                <a:ea typeface="Courier New"/>
              </a:rPr>
              <a:t> </a:t>
            </a:r>
            <a:r>
              <a:rPr b="0" lang="pt-BR" sz="2400" spc="-1" strike="noStrike">
                <a:solidFill>
                  <a:srgbClr val="ffff00"/>
                </a:solidFill>
                <a:latin typeface="Courier New"/>
                <a:ea typeface="Courier New"/>
              </a:rPr>
              <a:t>def</a:t>
            </a:r>
            <a:r>
              <a:rPr b="0" lang="pt-BR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max(</a:t>
            </a:r>
            <a:r>
              <a:rPr b="0" lang="pt-BR" sz="2400" spc="-1" strike="noStrike">
                <a:solidFill>
                  <a:srgbClr val="00fdff"/>
                </a:solidFill>
                <a:latin typeface="Courier New"/>
                <a:ea typeface="Courier New"/>
              </a:rPr>
              <a:t>inp</a:t>
            </a:r>
            <a:r>
              <a:rPr b="0" lang="pt-BR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):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pt-BR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blah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pt-BR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blah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pt-BR" sz="2400" spc="-1" strike="noStrike">
                <a:solidFill>
                  <a:srgbClr val="ffff00"/>
                </a:solidFill>
                <a:latin typeface="Courier New"/>
                <a:ea typeface="Courier New"/>
              </a:rPr>
              <a:t>for</a:t>
            </a:r>
            <a:r>
              <a:rPr b="0" lang="pt-BR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x </a:t>
            </a:r>
            <a:r>
              <a:rPr b="0" lang="pt-BR" sz="2400" spc="-1" strike="noStrike">
                <a:solidFill>
                  <a:srgbClr val="ffff00"/>
                </a:solidFill>
                <a:latin typeface="Courier New"/>
                <a:ea typeface="Courier New"/>
              </a:rPr>
              <a:t>in</a:t>
            </a:r>
            <a:r>
              <a:rPr b="0" lang="pt-BR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pt-BR" sz="2400" spc="-1" strike="noStrike">
                <a:solidFill>
                  <a:srgbClr val="00fdff"/>
                </a:solidFill>
                <a:latin typeface="Courier New"/>
                <a:ea typeface="Courier New"/>
              </a:rPr>
              <a:t>inp</a:t>
            </a:r>
            <a:r>
              <a:rPr b="0" lang="pt-BR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 </a:t>
            </a:r>
            <a:r>
              <a:rPr b="0" lang="pt-BR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blah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 </a:t>
            </a:r>
            <a:r>
              <a:rPr b="0" lang="pt-BR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blah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 flipH="1">
            <a:off x="5298480" y="5923080"/>
            <a:ext cx="1241280" cy="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88920">
            <a:solidFill>
              <a:schemeClr val="lt1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5"/>
          <p:cNvSpPr/>
          <p:nvPr/>
        </p:nvSpPr>
        <p:spPr>
          <a:xfrm>
            <a:off x="2616120" y="5351400"/>
            <a:ext cx="28483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600" spc="-1" strike="noStrike">
                <a:solidFill>
                  <a:srgbClr val="ff7f00"/>
                </a:solidFill>
                <a:latin typeface="Arial"/>
                <a:ea typeface="Arial"/>
              </a:rPr>
              <a:t>'Olá mundo' </a:t>
            </a:r>
            <a:endParaRPr b="0" lang="pt-BR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600" spc="-1" strike="noStrike">
                <a:solidFill>
                  <a:srgbClr val="f3f3f3"/>
                </a:solidFill>
                <a:latin typeface="Arial"/>
                <a:ea typeface="Arial"/>
              </a:rPr>
              <a:t>(uma string)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17" name="CustomShape 6"/>
          <p:cNvSpPr/>
          <p:nvPr/>
        </p:nvSpPr>
        <p:spPr>
          <a:xfrm>
            <a:off x="11642760" y="5300640"/>
            <a:ext cx="2756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600" spc="-1" strike="noStrike">
                <a:solidFill>
                  <a:srgbClr val="00ff00"/>
                </a:solidFill>
                <a:latin typeface="Arial"/>
                <a:ea typeface="Arial"/>
              </a:rPr>
              <a:t>'u'</a:t>
            </a:r>
            <a:endParaRPr b="0" lang="pt-BR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(uma string)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18" name="CustomShape 7"/>
          <p:cNvSpPr/>
          <p:nvPr/>
        </p:nvSpPr>
        <p:spPr>
          <a:xfrm flipH="1">
            <a:off x="10092240" y="5872320"/>
            <a:ext cx="1078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88920">
            <a:solidFill>
              <a:schemeClr val="lt1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8"/>
          <p:cNvSpPr/>
          <p:nvPr/>
        </p:nvSpPr>
        <p:spPr>
          <a:xfrm>
            <a:off x="10474200" y="2265120"/>
            <a:ext cx="4939200" cy="26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Uma </a:t>
            </a:r>
            <a:r>
              <a:rPr b="0" lang="pt-BR" sz="3600" spc="-1" strike="noStrike">
                <a:solidFill>
                  <a:srgbClr val="ff00ff"/>
                </a:solidFill>
                <a:latin typeface="Arial"/>
                <a:ea typeface="Arial"/>
              </a:rPr>
              <a:t>função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é </a:t>
            </a:r>
            <a:r>
              <a:rPr b="0" lang="pt-BR" sz="3600" spc="-1" strike="noStrike">
                <a:solidFill>
                  <a:srgbClr val="ff00ff"/>
                </a:solidFill>
                <a:latin typeface="Arial"/>
                <a:ea typeface="Arial"/>
              </a:rPr>
              <a:t>algum código reutilizável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que usamos. Uma função recebe alguma </a:t>
            </a:r>
            <a:r>
              <a:rPr b="0" lang="pt-BR" sz="3600" spc="-1" strike="noStrike">
                <a:solidFill>
                  <a:srgbClr val="ff7f00"/>
                </a:solidFill>
                <a:latin typeface="Arial"/>
                <a:ea typeface="Arial"/>
              </a:rPr>
              <a:t>entrada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e produz uma </a:t>
            </a:r>
            <a:r>
              <a:rPr b="0" lang="pt-BR" sz="3600" spc="-1" strike="noStrike">
                <a:solidFill>
                  <a:srgbClr val="00ff00"/>
                </a:solidFill>
                <a:latin typeface="Arial"/>
                <a:ea typeface="Arial"/>
              </a:rPr>
              <a:t>saída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.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20" name="CustomShape 9"/>
          <p:cNvSpPr/>
          <p:nvPr/>
        </p:nvSpPr>
        <p:spPr>
          <a:xfrm>
            <a:off x="5952960" y="7618320"/>
            <a:ext cx="4520160" cy="6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Guido escreveu esse código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1155600" y="803520"/>
            <a:ext cx="13930920" cy="17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7600" spc="-1" strike="noStrike">
                <a:solidFill>
                  <a:srgbClr val="ffd966"/>
                </a:solidFill>
                <a:latin typeface="Arial"/>
                <a:ea typeface="Arial"/>
              </a:rPr>
              <a:t>Conversões de tipo</a:t>
            </a:r>
            <a:endParaRPr b="0" lang="pt-BR" sz="76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1155600" y="2603520"/>
            <a:ext cx="5872680" cy="57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marL="749160" indent="-37008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Quando você coloca um inteiro e um ponto flutuante em uma expressão, o inteiro é </a:t>
            </a:r>
            <a:r>
              <a:rPr b="0" lang="pt-BR" sz="3600" spc="-1" strike="noStrike">
                <a:solidFill>
                  <a:srgbClr val="ffff00"/>
                </a:solidFill>
                <a:latin typeface="Arial"/>
                <a:ea typeface="Arial"/>
              </a:rPr>
              <a:t>implicitamente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convertido para um float</a:t>
            </a:r>
            <a:endParaRPr b="0" lang="pt-BR" sz="3600" spc="-1" strike="noStrike">
              <a:latin typeface="Arial"/>
            </a:endParaRPr>
          </a:p>
          <a:p>
            <a:pPr marL="749160" indent="-37008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Você pode controlar isso com as funções integradas int() e float()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7940160" y="2064600"/>
            <a:ext cx="7873200" cy="65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pt-BR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pt-BR" sz="2800" spc="-1" strike="noStrike">
                <a:solidFill>
                  <a:srgbClr val="ff00ff"/>
                </a:solidFill>
                <a:latin typeface="Courier New"/>
                <a:ea typeface="Courier New"/>
              </a:rPr>
              <a:t>float</a:t>
            </a:r>
            <a:r>
              <a:rPr b="0" lang="pt-BR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(99) </a:t>
            </a:r>
            <a:r>
              <a:rPr b="0" lang="pt-BR" sz="2800" spc="-1" strike="noStrike">
                <a:solidFill>
                  <a:srgbClr val="00ffff"/>
                </a:solidFill>
                <a:latin typeface="Courier New"/>
                <a:ea typeface="Courier New"/>
              </a:rPr>
              <a:t>/</a:t>
            </a:r>
            <a:r>
              <a:rPr b="0" lang="pt-BR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100</a:t>
            </a:r>
            <a:r>
              <a:rPr b="0" lang="pt-BR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0.99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i = 42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pt-BR" sz="2800" spc="-1" strike="noStrike">
                <a:solidFill>
                  <a:srgbClr val="ff00ff"/>
                </a:solidFill>
                <a:latin typeface="Courier New"/>
                <a:ea typeface="Courier New"/>
              </a:rPr>
              <a:t>type</a:t>
            </a:r>
            <a:r>
              <a:rPr b="0" lang="pt-BR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(i)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&lt;class 'int'&gt;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f = </a:t>
            </a:r>
            <a:r>
              <a:rPr b="0" lang="pt-BR" sz="2800" spc="-1" strike="noStrike">
                <a:solidFill>
                  <a:srgbClr val="ff00ff"/>
                </a:solidFill>
                <a:latin typeface="Courier New"/>
                <a:ea typeface="Courier New"/>
              </a:rPr>
              <a:t>float</a:t>
            </a:r>
            <a:r>
              <a:rPr b="0" lang="pt-BR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(i)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pt-BR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pt-BR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(f)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42.0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pt-BR" sz="2800" spc="-1" strike="noStrike">
                <a:solidFill>
                  <a:srgbClr val="ff00ff"/>
                </a:solidFill>
                <a:latin typeface="Courier New"/>
                <a:ea typeface="Courier New"/>
              </a:rPr>
              <a:t>type</a:t>
            </a:r>
            <a:r>
              <a:rPr b="0" lang="pt-BR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(f)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&lt;class 'float'&gt;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pt-BR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pt-BR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(1 </a:t>
            </a:r>
            <a:r>
              <a:rPr b="0" lang="pt-BR" sz="2800" spc="-1" strike="noStrike">
                <a:solidFill>
                  <a:srgbClr val="00ffff"/>
                </a:solidFill>
                <a:latin typeface="Courier New"/>
                <a:ea typeface="Courier New"/>
              </a:rPr>
              <a:t>+</a:t>
            </a:r>
            <a:r>
              <a:rPr b="0" lang="pt-BR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2 </a:t>
            </a:r>
            <a:r>
              <a:rPr b="0" lang="pt-BR" sz="2800" spc="-1" strike="noStrike">
                <a:solidFill>
                  <a:srgbClr val="00ffff"/>
                </a:solidFill>
                <a:latin typeface="Courier New"/>
                <a:ea typeface="Courier New"/>
              </a:rPr>
              <a:t>*</a:t>
            </a:r>
            <a:r>
              <a:rPr b="0" lang="pt-BR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pt-BR" sz="2800" spc="-1" strike="noStrike">
                <a:solidFill>
                  <a:srgbClr val="ff00ff"/>
                </a:solidFill>
                <a:latin typeface="Courier New"/>
                <a:ea typeface="Courier New"/>
              </a:rPr>
              <a:t>float</a:t>
            </a:r>
            <a:r>
              <a:rPr b="0" lang="pt-BR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(3) </a:t>
            </a:r>
            <a:r>
              <a:rPr b="0" lang="pt-BR" sz="2800" spc="-1" strike="noStrike">
                <a:solidFill>
                  <a:srgbClr val="00ffff"/>
                </a:solidFill>
                <a:latin typeface="Courier New"/>
                <a:ea typeface="Courier New"/>
              </a:rPr>
              <a:t>/</a:t>
            </a:r>
            <a:r>
              <a:rPr b="0" lang="pt-BR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4 </a:t>
            </a:r>
            <a:r>
              <a:rPr b="0" lang="pt-BR" sz="2800" spc="-1" strike="noStrike">
                <a:solidFill>
                  <a:srgbClr val="00ffff"/>
                </a:solidFill>
                <a:latin typeface="Courier New"/>
                <a:ea typeface="Courier New"/>
              </a:rPr>
              <a:t>–</a:t>
            </a:r>
            <a:r>
              <a:rPr b="0" lang="pt-BR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5)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-2.5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1155600" y="606960"/>
            <a:ext cx="6287040" cy="21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7600" spc="-1" strike="noStrike">
                <a:solidFill>
                  <a:srgbClr val="ffd966"/>
                </a:solidFill>
                <a:latin typeface="Arial"/>
                <a:ea typeface="Arial"/>
              </a:rPr>
              <a:t>Conversão de String</a:t>
            </a:r>
            <a:endParaRPr b="0" lang="pt-BR" sz="76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155600" y="2603520"/>
            <a:ext cx="6115680" cy="57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marL="749160" indent="-37008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Você também pode usar </a:t>
            </a:r>
            <a:r>
              <a:rPr b="0" lang="pt-BR" sz="3600" spc="-1" strike="noStrike">
                <a:solidFill>
                  <a:srgbClr val="ffff00"/>
                </a:solidFill>
                <a:latin typeface="Arial"/>
                <a:ea typeface="Arial"/>
              </a:rPr>
              <a:t>int()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e </a:t>
            </a:r>
            <a:r>
              <a:rPr b="0" lang="pt-BR" sz="3600" spc="-1" strike="noStrike">
                <a:solidFill>
                  <a:srgbClr val="ffff00"/>
                </a:solidFill>
                <a:latin typeface="Arial"/>
                <a:ea typeface="Arial"/>
              </a:rPr>
              <a:t>float()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para conversão entre strings e inteiros</a:t>
            </a:r>
            <a:endParaRPr b="0" lang="pt-BR" sz="3600" spc="-1" strike="noStrike">
              <a:latin typeface="Arial"/>
            </a:endParaRPr>
          </a:p>
          <a:p>
            <a:pPr marL="749160" indent="-37008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Você receberá um </a:t>
            </a:r>
            <a:r>
              <a:rPr b="0" lang="pt-BR" sz="3600" spc="-1" strike="noStrike">
                <a:solidFill>
                  <a:srgbClr val="e06666"/>
                </a:solidFill>
                <a:latin typeface="Arial"/>
                <a:ea typeface="Arial"/>
              </a:rPr>
              <a:t>error</a:t>
            </a: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 se a string não possuir caracteres numéricos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7946640" y="743040"/>
            <a:ext cx="7368120" cy="76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pt-BR" sz="2500" spc="-1" strike="noStrike">
                <a:solidFill>
                  <a:srgbClr val="00ff00"/>
                </a:solidFill>
                <a:latin typeface="Courier New"/>
                <a:ea typeface="Courier New"/>
              </a:rPr>
              <a:t>sval</a:t>
            </a: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= '123'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pt-BR" sz="2500" spc="-1" strike="noStrike">
                <a:solidFill>
                  <a:srgbClr val="ff00ff"/>
                </a:solidFill>
                <a:latin typeface="Courier New"/>
                <a:ea typeface="Courier New"/>
              </a:rPr>
              <a:t>type</a:t>
            </a: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pt-BR" sz="2500" spc="-1" strike="noStrike">
                <a:solidFill>
                  <a:srgbClr val="00ff00"/>
                </a:solidFill>
                <a:latin typeface="Courier New"/>
                <a:ea typeface="Courier New"/>
              </a:rPr>
              <a:t>sval</a:t>
            </a: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&lt;class 'str'&gt;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pt-BR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pt-BR" sz="2500" spc="-1" strike="noStrike">
                <a:solidFill>
                  <a:srgbClr val="00ff00"/>
                </a:solidFill>
                <a:latin typeface="Courier New"/>
                <a:ea typeface="Courier New"/>
              </a:rPr>
              <a:t>sval</a:t>
            </a: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pt-BR" sz="2500" spc="-1" strike="noStrike">
                <a:solidFill>
                  <a:srgbClr val="00ffff"/>
                </a:solidFill>
                <a:latin typeface="Courier New"/>
                <a:ea typeface="Courier New"/>
              </a:rPr>
              <a:t>+</a:t>
            </a: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1)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e06666"/>
                </a:solidFill>
                <a:latin typeface="Courier New"/>
                <a:ea typeface="Courier New"/>
              </a:rPr>
              <a:t>Traceback (most recent call last):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e06666"/>
                </a:solidFill>
                <a:latin typeface="Courier New"/>
                <a:ea typeface="Courier New"/>
              </a:rPr>
              <a:t>  </a:t>
            </a:r>
            <a:r>
              <a:rPr b="0" lang="pt-BR" sz="2500" spc="-1" strike="noStrike">
                <a:solidFill>
                  <a:srgbClr val="e06666"/>
                </a:solidFill>
                <a:latin typeface="Courier New"/>
                <a:ea typeface="Courier New"/>
              </a:rPr>
              <a:t>File "&lt;stdin&gt;", line 1, in &lt;module&gt;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e06666"/>
                </a:solidFill>
                <a:latin typeface="Courier New"/>
                <a:ea typeface="Courier New"/>
              </a:rPr>
              <a:t>TypeError: cannot concatenate 'str' and 'int'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pt-BR" sz="2500" spc="-1" strike="noStrike">
                <a:solidFill>
                  <a:srgbClr val="00ff00"/>
                </a:solidFill>
                <a:latin typeface="Courier New"/>
                <a:ea typeface="Courier New"/>
              </a:rPr>
              <a:t>ival</a:t>
            </a: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= </a:t>
            </a:r>
            <a:r>
              <a:rPr b="0" lang="pt-BR" sz="2500" spc="-1" strike="noStrike">
                <a:solidFill>
                  <a:srgbClr val="ff00ff"/>
                </a:solidFill>
                <a:latin typeface="Courier New"/>
                <a:ea typeface="Courier New"/>
              </a:rPr>
              <a:t>int</a:t>
            </a: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pt-BR" sz="2500" spc="-1" strike="noStrike">
                <a:solidFill>
                  <a:srgbClr val="00ff00"/>
                </a:solidFill>
                <a:latin typeface="Courier New"/>
                <a:ea typeface="Courier New"/>
              </a:rPr>
              <a:t>sval</a:t>
            </a: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pt-BR" sz="2500" spc="-1" strike="noStrike">
                <a:solidFill>
                  <a:srgbClr val="ff00ff"/>
                </a:solidFill>
                <a:latin typeface="Courier New"/>
                <a:ea typeface="Courier New"/>
              </a:rPr>
              <a:t>type</a:t>
            </a: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pt-BR" sz="2500" spc="-1" strike="noStrike">
                <a:solidFill>
                  <a:srgbClr val="00ff00"/>
                </a:solidFill>
                <a:latin typeface="Courier New"/>
                <a:ea typeface="Courier New"/>
              </a:rPr>
              <a:t>ival</a:t>
            </a: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&lt;class 'int'&gt;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pt-BR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pt-BR" sz="2500" spc="-1" strike="noStrike">
                <a:solidFill>
                  <a:srgbClr val="00ff00"/>
                </a:solidFill>
                <a:latin typeface="Courier New"/>
                <a:ea typeface="Courier New"/>
              </a:rPr>
              <a:t>ival</a:t>
            </a: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+ 1)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124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pt-BR" sz="2500" spc="-1" strike="noStrike">
                <a:solidFill>
                  <a:srgbClr val="00ff00"/>
                </a:solidFill>
                <a:latin typeface="Courier New"/>
                <a:ea typeface="Courier New"/>
              </a:rPr>
              <a:t>nsv</a:t>
            </a: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= 'olá bob'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pt-BR" sz="2500" spc="-1" strike="noStrike">
                <a:solidFill>
                  <a:srgbClr val="00ff00"/>
                </a:solidFill>
                <a:latin typeface="Courier New"/>
                <a:ea typeface="Courier New"/>
              </a:rPr>
              <a:t>niv</a:t>
            </a: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= </a:t>
            </a:r>
            <a:r>
              <a:rPr b="0" lang="pt-BR" sz="2500" spc="-1" strike="noStrike">
                <a:solidFill>
                  <a:srgbClr val="ff00ff"/>
                </a:solidFill>
                <a:latin typeface="Courier New"/>
                <a:ea typeface="Courier New"/>
              </a:rPr>
              <a:t>int</a:t>
            </a: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pt-BR" sz="2500" spc="-1" strike="noStrike">
                <a:solidFill>
                  <a:srgbClr val="00ff00"/>
                </a:solidFill>
                <a:latin typeface="Courier New"/>
                <a:ea typeface="Courier New"/>
              </a:rPr>
              <a:t>nsv</a:t>
            </a:r>
            <a:r>
              <a:rPr b="0" lang="pt-BR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e06666"/>
                </a:solidFill>
                <a:latin typeface="Courier New"/>
                <a:ea typeface="Courier New"/>
              </a:rPr>
              <a:t>Traceback (most recent call last):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e06666"/>
                </a:solidFill>
                <a:latin typeface="Courier New"/>
                <a:ea typeface="Courier New"/>
              </a:rPr>
              <a:t>  </a:t>
            </a:r>
            <a:r>
              <a:rPr b="0" lang="pt-BR" sz="2500" spc="-1" strike="noStrike">
                <a:solidFill>
                  <a:srgbClr val="e06666"/>
                </a:solidFill>
                <a:latin typeface="Courier New"/>
                <a:ea typeface="Courier New"/>
              </a:rPr>
              <a:t>File "&lt;stdin&gt;", line 1, in &lt;module&gt;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e06666"/>
                </a:solidFill>
                <a:latin typeface="Courier New"/>
                <a:ea typeface="Courier New"/>
              </a:rPr>
              <a:t>ValueError: invalid literal for int() </a:t>
            </a:r>
            <a:endParaRPr b="0" lang="pt-BR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Application>LibreOffice/6.4.5.2$Linux_X86_64 LibreOffice_project/40$Build-2</Application>
  <Words>1914</Words>
  <Paragraphs>271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2020-09-08T15:56:26Z</dcterms:modified>
  <cp:revision>52</cp:revision>
  <dc:subject/>
  <dc:title>Functions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24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