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9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8" r:id="rId29"/>
    <p:sldId id="286" r:id="rId30"/>
    <p:sldId id="287" r:id="rId3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FF"/>
    <a:srgbClr val="00FF00"/>
    <a:srgbClr val="FFD966"/>
    <a:srgbClr val="FF7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/>
    <p:restoredTop sz="94518"/>
  </p:normalViewPr>
  <p:slideViewPr>
    <p:cSldViewPr snapToGrid="0" snapToObjects="1">
      <p:cViewPr varScale="1">
        <p:scale>
          <a:sx n="61" d="100"/>
          <a:sy n="61" d="100"/>
        </p:scale>
        <p:origin x="696" y="67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06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14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87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5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98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006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643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58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076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88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242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48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156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7012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504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335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867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137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503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971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879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67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1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86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53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0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52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72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93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4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6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75621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youtube.com/watch?v=EHJ9uYx5L5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71502646@N00/2526007974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en.wikipedia.org/wiki/Associative_array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Dicionários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Python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Capítulo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206300" y="6831007"/>
            <a:ext cx="96371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para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Todos</a:t>
            </a:r>
            <a:endParaRPr lang="en-US" sz="320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18978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80470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0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Literais</a:t>
            </a:r>
            <a:r>
              <a:rPr lang="en-US" sz="7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70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r>
              <a:rPr lang="en-US" sz="7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en-US" sz="70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Constantes</a:t>
            </a:r>
            <a:r>
              <a:rPr lang="en-US" sz="7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539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Literais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usam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chaves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têm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pares </a:t>
            </a:r>
            <a:r>
              <a:rPr lang="en-US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: </a:t>
            </a:r>
            <a:r>
              <a:rPr lang="en-US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</a:t>
            </a:r>
            <a:endParaRPr lang="en-US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Você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fazer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um </a:t>
            </a:r>
            <a:r>
              <a:rPr lang="en-US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r>
              <a:rPr lang="en-US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vazio</a:t>
            </a:r>
            <a:r>
              <a:rPr lang="en-US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usando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chaves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vazias</a:t>
            </a:r>
            <a:endParaRPr lang="en-US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994000" y="4804675"/>
            <a:ext cx="12465600" cy="33820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{ 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, 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ooo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3000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ooo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Nome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Mais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Comum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Nome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Mais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Comum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344600" y="5705416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44600" y="4274708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1344600" y="713612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36075" y="2844000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11505925" y="717395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05925" y="2842050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05925" y="500800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11505925" y="6090975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049446" y="565310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5856545" y="4197225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6049446" y="7108975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049446" y="274135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505925" y="3925025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Nome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Mais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Comum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344600" y="5705416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344600" y="4274708"/>
            <a:ext cx="206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273048" y="7136125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237272" y="2844000"/>
            <a:ext cx="38876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1505925" y="717395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05925" y="2842050"/>
            <a:ext cx="18875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05925" y="500800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1505925" y="6090975"/>
            <a:ext cx="40350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049446" y="5653100"/>
            <a:ext cx="21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6049446" y="4197225"/>
            <a:ext cx="3676499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marquard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6049446" y="7108975"/>
            <a:ext cx="19095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6049446" y="2741350"/>
            <a:ext cx="18891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505925" y="3925025"/>
            <a:ext cx="2313600" cy="106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zhen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6050" y="3865012"/>
            <a:ext cx="4761000" cy="3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Muitos</a:t>
            </a: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60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Contadores</a:t>
            </a: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 </a:t>
            </a:r>
            <a:r>
              <a:rPr lang="en-US" sz="6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</a:t>
            </a: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60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endParaRPr lang="en-US" sz="60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916988" cy="19970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comum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é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contar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 que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frequência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“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vemos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algo 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0" y="3611562"/>
            <a:ext cx="4760912" cy="33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/>
        </p:nvSpPr>
        <p:spPr>
          <a:xfrm>
            <a:off x="10686783" y="2781300"/>
            <a:ext cx="167035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2971233" y="2781300"/>
            <a:ext cx="15732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803400" y="4165600"/>
            <a:ext cx="7825500" cy="4267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 +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ccc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i="1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Tracebacks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155700" y="2597380"/>
            <a:ext cx="13931900" cy="21834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É um </a:t>
            </a:r>
            <a:r>
              <a:rPr lang="en-US" sz="3600" u="none" strike="noStrike" cap="none" dirty="0" err="1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referênciar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não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está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operador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está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dicionáro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3593300" y="4886988"/>
            <a:ext cx="90566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ccc =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ccc['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66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KeyError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ccc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65581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Quando</a:t>
            </a: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2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Vemos</a:t>
            </a: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um Novo Nome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1533281" y="2587076"/>
            <a:ext cx="13089396" cy="15826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Quando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encontramos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 novo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nome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precisamos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adicionar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nova entrada no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 se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virmos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segunda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mais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vezes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simplesmente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adicionamos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um à </a:t>
            </a:r>
            <a:r>
              <a:rPr lang="en-US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contagem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 </a:t>
            </a:r>
            <a:r>
              <a:rPr lang="en-US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este</a:t>
            </a:r>
            <a:r>
              <a:rPr lang="en-US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nome</a:t>
            </a:r>
            <a:endParaRPr lang="en-US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750938" y="4478400"/>
            <a:ext cx="10349474" cy="34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zqian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[name]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[name]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[name]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9817102" y="5737993"/>
            <a:ext cx="6654205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  <p:pic>
        <p:nvPicPr>
          <p:cNvPr id="6" name="Shape 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0411" y="6550800"/>
            <a:ext cx="3987189" cy="226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Método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1029839" y="2603500"/>
            <a:ext cx="7505776" cy="4038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padrão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verificar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já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está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um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assumir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um valor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padrão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não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está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lá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é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tão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comum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existe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um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método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chamado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que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faz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isso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por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nós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9232900" y="3070225"/>
            <a:ext cx="6502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[name]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10060013" y="6019800"/>
            <a:ext cx="604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03250" y="6980313"/>
            <a:ext cx="7118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padrão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 a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não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existe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(e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sem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i="1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	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232900" y="7375475"/>
            <a:ext cx="6741359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csev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</a:t>
            </a:r>
            <a:r>
              <a:rPr lang="en-US" sz="32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cwen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Contagem</a:t>
            </a:r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2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Simplificada</a:t>
            </a:r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 </a:t>
            </a:r>
            <a:r>
              <a:rPr lang="en-US" sz="7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get()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4572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e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atribuir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 </a:t>
            </a:r>
            <a:r>
              <a:rPr lang="en-US" sz="3600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padrão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zero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quando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ainda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não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estiver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e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então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adicionar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um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698775" y="4562481"/>
            <a:ext cx="10558500" cy="215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zqian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[name]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.get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name,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851649" y="7640632"/>
            <a:ext cx="166604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Padrão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7" name="Shape 407"/>
          <p:cNvCxnSpPr/>
          <p:nvPr/>
        </p:nvCxnSpPr>
        <p:spPr>
          <a:xfrm flipH="1">
            <a:off x="7921474" y="6308857"/>
            <a:ext cx="1405200" cy="1411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9004375" y="7424732"/>
            <a:ext cx="7118400" cy="69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'csev'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2,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'zqian'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1,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'cwen'</a:t>
            </a: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2}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Shape 4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60136" y="3187700"/>
            <a:ext cx="4638674" cy="34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3020973" y="7302601"/>
            <a:ext cx="10558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http://www.youtube.com/watch?v=EHJ9uYx5L58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08000" y="3810000"/>
            <a:ext cx="10558462" cy="21542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csev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zqian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cwen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[name]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.get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name,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Contagem</a:t>
            </a:r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2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Simplificada</a:t>
            </a:r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 </a:t>
            </a:r>
            <a:r>
              <a:rPr lang="en-US" sz="7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get()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9788525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que é </a:t>
            </a:r>
            <a:r>
              <a:rPr lang="en-US" sz="72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</a:t>
            </a: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2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Coleção</a:t>
            </a: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coleção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é boa, pois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podemos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colocar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um valor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nela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carregá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-los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um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pacote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Temos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vários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única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“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variável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”.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Fazemos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isso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tendo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um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lugar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“dentro” da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variável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Temos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maneiras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encontrar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diferentes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lugares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variável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5849" y="860850"/>
            <a:ext cx="2357975" cy="1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16">
            <a:extLst>
              <a:ext uri="{FF2B5EF4-FFF2-40B4-BE49-F238E27FC236}">
                <a16:creationId xmlns:a16="http://schemas.microsoft.com/office/drawing/2014/main" id="{ED39C49F-3CD7-4B4F-945D-A03298BC79C8}"/>
              </a:ext>
            </a:extLst>
          </p:cNvPr>
          <p:cNvSpPr txBox="1">
            <a:spLocks/>
          </p:cNvSpPr>
          <p:nvPr/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rgbClr val="FFFF00"/>
              </a:buClr>
              <a:buSzPct val="25000"/>
              <a:buFont typeface="Cabin"/>
              <a:buNone/>
            </a:pPr>
            <a:r>
              <a:rPr lang="en-US" sz="80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Contando</a:t>
            </a:r>
            <a:r>
              <a:rPr lang="en-US" sz="8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80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Palavras</a:t>
            </a:r>
            <a:r>
              <a:rPr lang="en-US" sz="8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 </a:t>
            </a:r>
            <a:r>
              <a:rPr lang="en-US" sz="80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Texto</a:t>
            </a:r>
            <a:endParaRPr lang="en-US" sz="800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899140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/>
        </p:nvSpPr>
        <p:spPr>
          <a:xfrm>
            <a:off x="250825" y="1149352"/>
            <a:ext cx="15303500" cy="24939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t-BR" sz="2800" dirty="0">
                <a:solidFill>
                  <a:srgbClr val="00FF00"/>
                </a:solidFill>
              </a:rPr>
              <a:t>Escrever programas (ou programar) é uma atividade muito criativa e gratificante. Você pode escrever programas por várias razões, seja para ganhar a vida, para resolver um problema difícil de análises de dados, ou apenas se divertir ajudando alguém a solucionar um problema. Este livro assume que todos precisam saber como programar, e, uma vez sabendo, você vai descobrir o que deseja fazer com suas novas habilidades</a:t>
            </a:r>
            <a:endParaRPr lang="en-US" sz="28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469900" y="3643313"/>
            <a:ext cx="15303500" cy="2017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t-BR" sz="2800" dirty="0">
                <a:solidFill>
                  <a:srgbClr val="FFFF00"/>
                </a:solidFill>
              </a:rPr>
              <a:t>Em nosso dia-a-dia, estamos rodeados de computadores, de laptops a celulares. Nós podemos imaginar esses computadores como nossos “assistentes pessoais”, que cuidam de muitas de nossas coisas. O hardware dos nossos computadores cotidianos é essencialmente construído para nos perguntar continuamente: “O que você deseja que eu faça agora?”.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476250" y="5887209"/>
            <a:ext cx="15303500" cy="2578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t-BR" sz="2800" dirty="0">
                <a:solidFill>
                  <a:srgbClr val="00FFFF"/>
                </a:solidFill>
              </a:rPr>
              <a:t>Nossos computadores são rápidos e têm vastos espaços de memória e poderiam ser ainda mais úteis se nós {apenas} soubéssemos “falar” a língua para explicar ao computador o que nós “queremos que ele faça agora”. Se nós soubéssemos essa linguagem, poderíamos mandar o computador realizar tarefas repetitivas ao nosso querer. Interessantemente, os tipos de coisas que computadores podem fazer melhor são muitas vezes as coisas que nós humanos achamos entediantes e mentalmente exaustivas</a:t>
            </a:r>
            <a:endParaRPr lang="en-US" sz="28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2327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Padrão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Contagem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875400" y="2305400"/>
            <a:ext cx="11090100" cy="57241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'Enter a line of text: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line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'Words:', words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'Counting...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[word]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'Counts',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9775075" y="2768237"/>
            <a:ext cx="5897100" cy="378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padrão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geral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contar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palavras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linha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texto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é </a:t>
            </a:r>
            <a:r>
              <a:rPr lang="en-US" sz="3200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dividir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linha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palavras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depois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percorrer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palavras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 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rastrear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contagem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cada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palavra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independentemente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/>
        </p:nvSpPr>
        <p:spPr>
          <a:xfrm>
            <a:off x="466075" y="1216987"/>
            <a:ext cx="11558399" cy="635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wordcount.py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line of text: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clown ran after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car and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car ran into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tent and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tent fell down on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clown and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the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car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Words: ['the', 'clown', 'ran', 'after', 'the', 'car', 'and', 'the', 'car', 'ran', 'into', 'the', 'tent', 'and', 'the', 'tent', 'fell', 'down', 'on', 'the', 'clown', 'and', 'the', 'car']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Counting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Counts {'and': 3, 'on': 1, 'ran': 2, 'car': 3, 'into': 1, 'after': 1, 'clown': 2, 'down': 1, 'fell': 1,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'the': 7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'tent': 2}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9458325" y="7724249"/>
            <a:ext cx="6905500" cy="45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8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http://www.flickr.com/photos/71502646@N00/2526007974/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14303" y="1038225"/>
            <a:ext cx="2927399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/>
        </p:nvSpPr>
        <p:spPr>
          <a:xfrm>
            <a:off x="563562" y="1527928"/>
            <a:ext cx="7572375" cy="406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line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('Enter a line of text:'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'Words:', words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'Counting...’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counts[word]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counts.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get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'Counts', counts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8723700" y="887100"/>
            <a:ext cx="6941400" cy="721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wordcount.py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line of text: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clown ran after </a:t>
            </a: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car and the car ran into </a:t>
            </a: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tent and </a:t>
            </a: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tent fell down on </a:t>
            </a: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clown and </a:t>
            </a: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Words: ['the', 'clown', 'ran', 'after', 'the', 'car', 'and', 'the', 'car', 'ran', 'into', 'the', 'tent', 'and', 'the', 'tent', 'fell', 'down', 'on', 'the', 'clown', 'and', 'the', 'car']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Counting...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Counts {'and': 3, 'on': 1, 'ran': 2, 'car': 3, 'into': 1, 'after': 1, 'clown': 2, 'down': 1, 'fell': 1, </a:t>
            </a:r>
            <a:r>
              <a:rPr lang="en-US" sz="28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'the': 7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'tent': 2}</a:t>
            </a:r>
          </a:p>
        </p:txBody>
      </p:sp>
      <p:pic>
        <p:nvPicPr>
          <p:cNvPr id="451" name="Shape 4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62" y="5912964"/>
            <a:ext cx="1689000" cy="112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e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ários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definidos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1256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Mesmo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dicionários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não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sejam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armazenados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ordem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Podemos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escrever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um loop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que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percorre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todas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entradas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verdade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percorre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todas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 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procura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2914649" y="5043484"/>
            <a:ext cx="10929939" cy="30146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{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'chuck'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1 ,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42,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100}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key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key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[key]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ourier New"/>
              <a:buNone/>
            </a:pP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8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Recuperando</a:t>
            </a:r>
            <a:r>
              <a:rPr lang="en-US" sz="5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58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r>
              <a:rPr lang="en-US" sz="5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Chaves e </a:t>
            </a:r>
            <a:r>
              <a:rPr lang="en-US" sz="58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Valores</a:t>
            </a:r>
            <a:r>
              <a:rPr lang="en-US" sz="5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1155700" y="2825921"/>
            <a:ext cx="3878711" cy="36128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Você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 (ambos)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 um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6001650" y="2540000"/>
            <a:ext cx="96287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{ 'chuck' : 1 ,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: 42,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100}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5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5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', 'chuck', '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jjj.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keys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25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5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', 'chuck', '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jjj.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values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25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5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[100, 1, 42]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jjj.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items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  <a:r>
              <a:rPr lang="en-US" sz="25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5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[('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100), ('chuck', 1), ('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42)]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545799" y="7544182"/>
            <a:ext cx="693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 que é </a:t>
            </a:r>
            <a:r>
              <a:rPr lang="en-US" sz="3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tupla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”? – </a:t>
            </a:r>
            <a:r>
              <a:rPr lang="en-US" sz="3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breve...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10358438" y="6815138"/>
            <a:ext cx="271462" cy="729044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0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Bônus</a:t>
            </a:r>
            <a:r>
              <a:rPr lang="en-US" sz="7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n-US" sz="70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Duas</a:t>
            </a:r>
            <a:r>
              <a:rPr lang="en-US" sz="7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0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Variáveis</a:t>
            </a:r>
            <a:r>
              <a:rPr lang="en-US" sz="7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70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Iteração</a:t>
            </a:r>
            <a:endParaRPr lang="en-US" sz="70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1093476" y="2719329"/>
            <a:ext cx="53993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Percorremos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pares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um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usando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*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duas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variáveis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iteração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ada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iteração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primeira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variável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é a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 a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segunda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variável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é o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correpondente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7429500" y="2970250"/>
            <a:ext cx="851535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{ 'chuck' : 1 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: 42,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 100}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aaa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bbb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jjj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.items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aaa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bbb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jan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fred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12484101" y="6072180"/>
            <a:ext cx="1495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[chuck]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14274801" y="6059480"/>
            <a:ext cx="3682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12771437" y="6897680"/>
            <a:ext cx="1157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[fred]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4224001" y="6884980"/>
            <a:ext cx="5969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42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3095403" y="4510080"/>
            <a:ext cx="8668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aaa</a:t>
            </a:r>
            <a:endParaRPr lang="en-US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14208126" y="4510080"/>
            <a:ext cx="8000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bbb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3023851" y="5259380"/>
            <a:ext cx="94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[jan]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4262101" y="5246680"/>
            <a:ext cx="8254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/>
        </p:nvSpPr>
        <p:spPr>
          <a:xfrm>
            <a:off x="693525" y="857250"/>
            <a:ext cx="9221999" cy="73580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handle = open(name)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6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26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0626725" y="4787900"/>
            <a:ext cx="44450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file: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.txt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 7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0626725" y="1705475"/>
            <a:ext cx="44450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words.py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file: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76413" y="7630538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Usando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dois</a:t>
            </a:r>
            <a:r>
              <a:rPr lang="en-US" sz="3200" dirty="0">
                <a:solidFill>
                  <a:schemeClr val="bg1"/>
                </a:solidFill>
              </a:rPr>
              <a:t> loops </a:t>
            </a:r>
            <a:r>
              <a:rPr lang="en-US" sz="3200" dirty="0" err="1">
                <a:solidFill>
                  <a:schemeClr val="bg1"/>
                </a:solidFill>
              </a:rPr>
              <a:t>aninhados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19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Sumário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D903E7-AC75-4A7A-84EF-F0977285BFCF}"/>
              </a:ext>
            </a:extLst>
          </p:cNvPr>
          <p:cNvSpPr txBox="1"/>
          <p:nvPr/>
        </p:nvSpPr>
        <p:spPr>
          <a:xfrm>
            <a:off x="1354464" y="2539999"/>
            <a:ext cx="729014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 que é uma Coleção?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Listas versus Dicionários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Constantes de Dicionários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palavra mais comum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Usando o método </a:t>
            </a:r>
            <a:r>
              <a:rPr lang="pt-BR" sz="4400" b="1" dirty="0" err="1">
                <a:solidFill>
                  <a:srgbClr val="FF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</a:t>
            </a:r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7FC446-BF83-4477-85A7-1E5FA777A072}"/>
              </a:ext>
            </a:extLst>
          </p:cNvPr>
          <p:cNvSpPr txBox="1"/>
          <p:nvPr/>
        </p:nvSpPr>
        <p:spPr>
          <a:xfrm>
            <a:off x="8644612" y="2512162"/>
            <a:ext cx="729014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Hashing</a:t>
            </a:r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e falta de ordem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Escrevendo loops de dicionários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Espiada: </a:t>
            </a:r>
            <a:r>
              <a:rPr lang="pt-BR" sz="44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tuplas</a:t>
            </a:r>
            <a:endParaRPr lang="pt-BR" sz="4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Ordenando dicionários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O que </a:t>
            </a:r>
            <a:r>
              <a:rPr lang="en-US" sz="7600" dirty="0" err="1">
                <a:solidFill>
                  <a:srgbClr val="FFD966"/>
                </a:solidFill>
              </a:rPr>
              <a:t>N</a:t>
            </a:r>
            <a:r>
              <a:rPr lang="en-US" sz="7600" b="0" i="0" u="none" strike="noStrike" cap="none" dirty="0" err="1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ão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7600" b="0" i="0" u="none" strike="noStrike" cap="none" dirty="0" err="1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7600" b="0" i="0" u="none" strike="noStrike" cap="none" dirty="0" err="1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Coleção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8399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maiorias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das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nossas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variáveis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tem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um valor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nelas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quando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colocamos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um valor novo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variável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o valor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antigo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é </a:t>
            </a:r>
            <a:r>
              <a:rPr lang="en-US" sz="36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substituído</a:t>
            </a:r>
            <a:r>
              <a:rPr lang="en-US" sz="3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859087" y="4289542"/>
            <a:ext cx="12547499" cy="3194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 idx="4294967295"/>
          </p:nvPr>
        </p:nvSpPr>
        <p:spPr>
          <a:xfrm>
            <a:off x="1462700" y="1354179"/>
            <a:ext cx="12469200" cy="41453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or translation credits here</a:t>
            </a: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4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Shape 5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4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/>
        </p:nvSpPr>
        <p:spPr>
          <a:xfrm>
            <a:off x="8704400" y="2426599"/>
            <a:ext cx="6797699" cy="5402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006510" y="789709"/>
            <a:ext cx="1308108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7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istória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Duas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Coleções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08202" y="2603500"/>
            <a:ext cx="1447939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coleção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linear de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que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permanecem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ordem</a:t>
            </a: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endParaRPr lang="en-US"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Uma “mochila” de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cada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um com 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rótulo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próprio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1000" y="2400300"/>
            <a:ext cx="24003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1324" y="2400300"/>
            <a:ext cx="815975" cy="237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01613" y="5321301"/>
            <a:ext cx="2668586" cy="281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29886" y="5562600"/>
            <a:ext cx="1889125" cy="13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1012" y="673100"/>
            <a:ext cx="1525499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591661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t-BR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Dicionários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8212" y="2803241"/>
            <a:ext cx="4533899" cy="332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0015" y="900108"/>
            <a:ext cx="6069011" cy="637698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2151603" y="5868681"/>
            <a:ext cx="1483640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dinheiro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3710807" y="3406564"/>
            <a:ext cx="1149375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tecido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9036007" y="3834304"/>
            <a:ext cx="2066895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calculadora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8224838" y="5180123"/>
            <a:ext cx="1691379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perfume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9033241" y="6525941"/>
            <a:ext cx="1096636" cy="51111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doce</a:t>
            </a:r>
            <a:endParaRPr lang="en-US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2754395" y="7508572"/>
            <a:ext cx="11531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http://en.wikipedia.org/wiki/Associative_array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58252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são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coleções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dados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ponderosas do Python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permite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fazer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operações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rápidas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semelhantes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banco de dados, </a:t>
            </a:r>
            <a:r>
              <a:rPr lang="en-US" sz="30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têm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nomes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diferentes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linguagens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diferentes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084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rrays </a:t>
            </a:r>
            <a:r>
              <a:rPr lang="en-US" sz="30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ssociativos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Perl / P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HP</a:t>
            </a:r>
          </a:p>
          <a:p>
            <a:pPr marL="7084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Propriedades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Map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HashMap- Java</a:t>
            </a:r>
          </a:p>
          <a:p>
            <a:pPr marL="7084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Property Bag - C# /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.Net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17562" y="1081087"/>
            <a:ext cx="2201862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881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indexam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suas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entradas com base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posição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dentro da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são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mochilas –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sem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ordem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Então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indexamos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 que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colocamos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no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tag de </a:t>
            </a:r>
            <a:r>
              <a:rPr lang="en-US" sz="3600" u="none" strike="noStrike" cap="none" dirty="0" err="1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pesquisa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242775" y="2314575"/>
            <a:ext cx="7428900" cy="5514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['money']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['candy']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['tissues']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{'money': 12, 'tissues': 75, 'candy': 3}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['candy']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['candy']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['candy']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purse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{'money': 12, 'tissues': 75, 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'candy': 5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</p:txBody>
      </p:sp>
      <p:sp>
        <p:nvSpPr>
          <p:cNvPr id="6" name="Shape 250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58252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Comparando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6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 </a:t>
            </a:r>
            <a:r>
              <a:rPr lang="en-US" sz="6600" dirty="0" err="1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Dicionários</a:t>
            </a:r>
            <a:endParaRPr lang="en-US" sz="6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765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71000"/>
              <a:buNone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são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porém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usam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ao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invés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números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procurar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valores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2381250" y="4551344"/>
            <a:ext cx="5059200" cy="35782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append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append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183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21, 183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23, 183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083675" y="3997320"/>
            <a:ext cx="6492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1586675" y="779399"/>
            <a:ext cx="5690999" cy="3592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2800" i="0" u="none" strike="noStrike" cap="none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lst.append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lst.append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183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21, 183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[0]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lst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23, 183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586675" y="4519499"/>
            <a:ext cx="6215699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{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'course'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182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'age'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23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}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278270" y="2265299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[0]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602245" y="2252599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0278270" y="3027299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[1]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602245" y="3014599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3773945" y="2417699"/>
            <a:ext cx="6477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051766" y="1465199"/>
            <a:ext cx="127177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</a:t>
            </a:r>
            <a:endParaRPr lang="en-US" sz="32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11646001" y="1419928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433720" y="6365807"/>
            <a:ext cx="1847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['course']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1805445" y="6353107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081420" y="7127807"/>
            <a:ext cx="1200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['age']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1805445" y="7115107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3608845" y="6569007"/>
            <a:ext cx="996950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ddd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9964247" y="5556783"/>
            <a:ext cx="127317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Chave</a:t>
            </a:r>
            <a:endParaRPr lang="en-US" sz="32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11726094" y="5540206"/>
            <a:ext cx="1106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Valor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838656" y="779399"/>
            <a:ext cx="947737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Lista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100470" y="4765607"/>
            <a:ext cx="26274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Dicionário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2472</Words>
  <Application>Microsoft Office PowerPoint</Application>
  <PresentationFormat>Personalizar</PresentationFormat>
  <Paragraphs>331</Paragraphs>
  <Slides>30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Cabin</vt:lpstr>
      <vt:lpstr>Calibri Light</vt:lpstr>
      <vt:lpstr>Courier</vt:lpstr>
      <vt:lpstr>Courier New</vt:lpstr>
      <vt:lpstr>Gill Sans</vt:lpstr>
      <vt:lpstr>1_Title &amp; Subtitle</vt:lpstr>
      <vt:lpstr>Dicionários do Python</vt:lpstr>
      <vt:lpstr>O que é uma Coleção?</vt:lpstr>
      <vt:lpstr>O que Não é uma “Coleção”?</vt:lpstr>
      <vt:lpstr>A História de Duas Coleções</vt:lpstr>
      <vt:lpstr>Dicionários</vt:lpstr>
      <vt:lpstr>Dicionários</vt:lpstr>
      <vt:lpstr>Dicionários</vt:lpstr>
      <vt:lpstr>Comparando Listas com Dicionários</vt:lpstr>
      <vt:lpstr>Apresentação do PowerPoint</vt:lpstr>
      <vt:lpstr>Literais de Dicionário (Constantes)</vt:lpstr>
      <vt:lpstr>Nome Mais Comum?</vt:lpstr>
      <vt:lpstr>Nome Mais Comum?</vt:lpstr>
      <vt:lpstr>Nome Mais Comum?</vt:lpstr>
      <vt:lpstr>Muitos Contadores com um Dicionário</vt:lpstr>
      <vt:lpstr>Tracebacks de Dicionário</vt:lpstr>
      <vt:lpstr>Quando Vemos um Novo Nome</vt:lpstr>
      <vt:lpstr>O Método get para Dicionários</vt:lpstr>
      <vt:lpstr>Contagem Simplificada com get()</vt:lpstr>
      <vt:lpstr>Contagem Simplificada com get()</vt:lpstr>
      <vt:lpstr>Apresentação do PowerPoint</vt:lpstr>
      <vt:lpstr>Apresentação do PowerPoint</vt:lpstr>
      <vt:lpstr>Padrão de Contagem</vt:lpstr>
      <vt:lpstr>Apresentação do PowerPoint</vt:lpstr>
      <vt:lpstr>Apresentação do PowerPoint</vt:lpstr>
      <vt:lpstr>Loops e Dicionários definidos</vt:lpstr>
      <vt:lpstr>Recuperando Listas de Chaves e Valores </vt:lpstr>
      <vt:lpstr>Bônus: Duas Variáveis de Iteração</vt:lpstr>
      <vt:lpstr>Apresentação do PowerPoint</vt:lpstr>
      <vt:lpstr>Sumário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dc:creator>Victor Marinho</dc:creator>
  <cp:lastModifiedBy>Victor Marinho</cp:lastModifiedBy>
  <cp:revision>81</cp:revision>
  <dcterms:modified xsi:type="dcterms:W3CDTF">2020-08-15T03:39:58Z</dcterms:modified>
</cp:coreProperties>
</file>