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2" r:id="rId2"/>
    <p:sldId id="430" r:id="rId3"/>
    <p:sldId id="423" r:id="rId4"/>
    <p:sldId id="433" r:id="rId5"/>
    <p:sldId id="424" r:id="rId6"/>
    <p:sldId id="431" r:id="rId7"/>
    <p:sldId id="402" r:id="rId8"/>
    <p:sldId id="278" r:id="rId9"/>
  </p:sldIdLst>
  <p:sldSz cx="12192000" cy="6858000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0D9C-8B05-40BA-B30D-0C2AFF211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845AA-1ACE-41BF-9E19-2CFD73E17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C7B64-B9F3-4E14-B74A-6B89FEF8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FEDE-2E59-4B22-842C-6E1045D9FE30}" type="datetimeFigureOut">
              <a:rPr lang="es-DO" smtClean="0"/>
              <a:t>23/8/2023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36ED0-C79F-4700-B271-8A4D14120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690A1-8515-4FA5-9D08-BFAFC3F1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1AD8-32E1-4395-B856-0EF1975E451C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38358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5B56E-ABB1-4D1D-A350-97A5239E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F4560-92F3-434F-B097-6F2FE342B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1B09E-4EC4-4797-B2F9-952D6575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FEDE-2E59-4B22-842C-6E1045D9FE30}" type="datetimeFigureOut">
              <a:rPr lang="es-DO" smtClean="0"/>
              <a:t>23/8/2023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AE29C-BD26-4F4B-8219-2AFB876D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F27B2-3E52-4951-9ABB-1027BFA6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1AD8-32E1-4395-B856-0EF1975E451C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26305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E412C0-030E-4A69-BF81-792759D617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60BAF-4DE7-4CB2-86AC-4968D1CA5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EA7B5-0752-4B14-BC69-A034CE019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FEDE-2E59-4B22-842C-6E1045D9FE30}" type="datetimeFigureOut">
              <a:rPr lang="es-DO" smtClean="0"/>
              <a:t>23/8/2023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64607-9D33-404D-8886-591108B0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7180B-08BC-4AC8-9C0D-BD4F85656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1AD8-32E1-4395-B856-0EF1975E451C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73818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8FBEF-E35D-4A6A-8975-F4C426A03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11B15-72BF-4358-94E8-02C66615D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8B84F-7C9C-46C7-939E-A4AF3E47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FEDE-2E59-4B22-842C-6E1045D9FE30}" type="datetimeFigureOut">
              <a:rPr lang="es-DO" smtClean="0"/>
              <a:t>23/8/2023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633C4-9DA5-4891-A7DC-DFBD9FEF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1B366-2E8A-4ED9-8224-50607306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1AD8-32E1-4395-B856-0EF1975E451C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87646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A8149-DE5E-4D36-AA0D-A860A0201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4A314-DD0D-4E0D-B7CC-9CF3EC58D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A49BE-F01F-4A62-83DB-FF33F38CC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FEDE-2E59-4B22-842C-6E1045D9FE30}" type="datetimeFigureOut">
              <a:rPr lang="es-DO" smtClean="0"/>
              <a:t>23/8/2023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D5519-26B9-4F1E-A931-D8AEE1085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767D-E93B-47C6-8D21-3E5E37FD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1AD8-32E1-4395-B856-0EF1975E451C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31164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258F6-F757-4964-88F1-186D9426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2731B-A777-487C-AA43-2DE08A4D2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725A1-5BFD-465A-AFA2-0C307433A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72F54-ACF4-4EB1-B188-E9ED6E37F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FEDE-2E59-4B22-842C-6E1045D9FE30}" type="datetimeFigureOut">
              <a:rPr lang="es-DO" smtClean="0"/>
              <a:t>23/8/2023</a:t>
            </a:fld>
            <a:endParaRPr lang="es-D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C904D-DF11-497C-B807-37436004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8354C-DD3C-442E-9050-C39EA8EE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1AD8-32E1-4395-B856-0EF1975E451C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80673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5748-178F-4728-A25A-33D82C931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B28B0-2587-4001-B90A-AD3FB9B9C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87B21-626F-4649-9BD4-18C18825E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B79E3-3793-48B5-B518-D1BC21D1B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862C1-21B0-460F-B67E-16CBC279C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4ADF71-C146-444E-9178-09B44EE1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FEDE-2E59-4B22-842C-6E1045D9FE30}" type="datetimeFigureOut">
              <a:rPr lang="es-DO" smtClean="0"/>
              <a:t>23/8/2023</a:t>
            </a:fld>
            <a:endParaRPr lang="es-D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619B67-902B-4ECC-B9D8-AC1D68FC6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4B909-5DEC-457B-992F-D33E173B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1AD8-32E1-4395-B856-0EF1975E451C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73902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CBC18-0FCC-414F-89CE-9EE6C5CC0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11F120-7D98-4392-9894-BE76CBC0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FEDE-2E59-4B22-842C-6E1045D9FE30}" type="datetimeFigureOut">
              <a:rPr lang="es-DO" smtClean="0"/>
              <a:t>23/8/2023</a:t>
            </a:fld>
            <a:endParaRPr lang="es-D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CD4348-BA65-49FF-9E5C-7768BF7CA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F8C7F-7D28-4F94-953B-55C62307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1AD8-32E1-4395-B856-0EF1975E451C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06086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BA70BE-D30C-4D18-A810-30194E18E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FEDE-2E59-4B22-842C-6E1045D9FE30}" type="datetimeFigureOut">
              <a:rPr lang="es-DO" smtClean="0"/>
              <a:t>23/8/2023</a:t>
            </a:fld>
            <a:endParaRPr lang="es-D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0FD4D-CE42-495C-801B-29693D1A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F89A6-5EB3-4F10-A56F-856164A3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1AD8-32E1-4395-B856-0EF1975E451C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434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99BFC-2263-4CF1-AFBD-B6DBD3E0F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CEB2A-082F-4ED0-A60C-4E0E8DE36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0490C-B90B-44D0-87FC-0BC9545CB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4F8A7-8D19-498B-9463-F2CFE156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FEDE-2E59-4B22-842C-6E1045D9FE30}" type="datetimeFigureOut">
              <a:rPr lang="es-DO" smtClean="0"/>
              <a:t>23/8/2023</a:t>
            </a:fld>
            <a:endParaRPr lang="es-D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7F2C1-6A4A-4F9B-815E-1FFB78B1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42918-FEB6-4CE9-A72D-3C2C0708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1AD8-32E1-4395-B856-0EF1975E451C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79254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34339-B00B-4313-B85E-8A2E6C0DB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B1F5BF-209E-445A-B0D0-F1E17A311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9E085-939F-4EA2-A765-CB9D352E5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3ECEE-1774-4181-AB2C-A38026B18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FEDE-2E59-4B22-842C-6E1045D9FE30}" type="datetimeFigureOut">
              <a:rPr lang="es-DO" smtClean="0"/>
              <a:t>23/8/2023</a:t>
            </a:fld>
            <a:endParaRPr lang="es-D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FF5EA-0373-4292-AE32-DDC26B96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A5434-40AD-4788-AA90-69D925982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1AD8-32E1-4395-B856-0EF1975E451C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95796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A77575-D51C-4E05-8B80-D9AB8697C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B6432-3E85-47D3-9FC1-2D9FC35DB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2E865-EDE1-4321-B8D8-F6284087A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CFEDE-2E59-4B22-842C-6E1045D9FE30}" type="datetimeFigureOut">
              <a:rPr lang="es-DO" smtClean="0"/>
              <a:t>23/8/2023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48A55-6F45-42F9-83E9-B08E2638A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9407B-D570-40D2-B18E-B0530D688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21AD8-32E1-4395-B856-0EF1975E451C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17576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PJxMmjMlbQ&amp;t=1136s&amp;ab_channel=ElCaminoDev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CBBD2E-059F-4EC5-A36A-45AA8B7D1AC4}"/>
              </a:ext>
            </a:extLst>
          </p:cNvPr>
          <p:cNvSpPr txBox="1"/>
          <p:nvPr/>
        </p:nvSpPr>
        <p:spPr>
          <a:xfrm>
            <a:off x="416011" y="956434"/>
            <a:ext cx="11137556" cy="5801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DO" sz="700" dirty="0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es-DO" sz="700" dirty="0">
                <a:solidFill>
                  <a:srgbClr val="FF0000"/>
                </a:solidFill>
                <a:latin typeface="Consolas" panose="020B0609020204030204" pitchFamily="49" charset="0"/>
              </a:rPr>
              <a:t> Padding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="20"</a:t>
            </a:r>
            <a:r>
              <a:rPr lang="es-DO" sz="700" dirty="0">
                <a:solidFill>
                  <a:srgbClr val="FF0000"/>
                </a:solidFill>
                <a:latin typeface="Consolas" panose="020B0609020204030204" pitchFamily="49" charset="0"/>
              </a:rPr>
              <a:t> VerticalOptions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="Center"</a:t>
            </a:r>
            <a:r>
              <a:rPr lang="es-DO" sz="700" dirty="0">
                <a:solidFill>
                  <a:srgbClr val="FF0000"/>
                </a:solidFill>
                <a:latin typeface="Consolas" panose="020B0609020204030204" pitchFamily="49" charset="0"/>
              </a:rPr>
              <a:t> HorizontalOptions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="Center" &gt;</a:t>
            </a:r>
            <a:endParaRPr lang="es-DO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DO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700" dirty="0">
                <a:solidFill>
                  <a:srgbClr val="A31515"/>
                </a:solidFill>
                <a:latin typeface="Consolas" panose="020B0609020204030204" pitchFamily="49" charset="0"/>
              </a:rPr>
              <a:t>Image</a:t>
            </a:r>
            <a:r>
              <a:rPr lang="fr-FR" sz="700" dirty="0">
                <a:solidFill>
                  <a:srgbClr val="FF0000"/>
                </a:solidFill>
                <a:latin typeface="Consolas" panose="020B0609020204030204" pitchFamily="49" charset="0"/>
              </a:rPr>
              <a:t> Source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="https://play-lh.googleusercontent.com/DkeFPP7MyIQecE9iRCv__tKN6K68lo2sHROBeQqTi_mnOfxyVtaFqPSmEOYE--jslRc=w240-h480-rw"</a:t>
            </a:r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s-DO" sz="700" dirty="0">
                <a:solidFill>
                  <a:srgbClr val="FF0000"/>
                </a:solidFill>
                <a:latin typeface="Consolas" panose="020B0609020204030204" pitchFamily="49" charset="0"/>
              </a:rPr>
              <a:t> WidthRequest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="500"</a:t>
            </a:r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s-DO" sz="700" dirty="0">
                <a:solidFill>
                  <a:srgbClr val="FF0000"/>
                </a:solidFill>
                <a:latin typeface="Consolas" panose="020B0609020204030204" pitchFamily="49" charset="0"/>
              </a:rPr>
              <a:t> HeightRequest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="200"</a:t>
            </a:r>
            <a:endParaRPr lang="es-DO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es-DO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DO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DO" sz="7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es-DO" sz="700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="Calculadora IMC"</a:t>
            </a:r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s-DO" sz="700" dirty="0">
                <a:solidFill>
                  <a:srgbClr val="FF0000"/>
                </a:solidFill>
                <a:latin typeface="Consolas" panose="020B0609020204030204" pitchFamily="49" charset="0"/>
              </a:rPr>
              <a:t> HorizontalTextAlignment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="Center"</a:t>
            </a:r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s-DO" sz="700" dirty="0">
                <a:solidFill>
                  <a:srgbClr val="FF0000"/>
                </a:solidFill>
                <a:latin typeface="Consolas" panose="020B0609020204030204" pitchFamily="49" charset="0"/>
              </a:rPr>
              <a:t> TextColor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="Green"</a:t>
            </a:r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s-DO" sz="700" dirty="0">
                <a:solidFill>
                  <a:srgbClr val="FF0000"/>
                </a:solidFill>
                <a:latin typeface="Consolas" panose="020B0609020204030204" pitchFamily="49" charset="0"/>
              </a:rPr>
              <a:t> FontSize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="36"</a:t>
            </a:r>
            <a:endParaRPr lang="es-DO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s-DO" sz="700" dirty="0">
                <a:solidFill>
                  <a:srgbClr val="FF0000"/>
                </a:solidFill>
                <a:latin typeface="Consolas" panose="020B0609020204030204" pitchFamily="49" charset="0"/>
              </a:rPr>
              <a:t> Padding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="2"/&gt;</a:t>
            </a:r>
            <a:endParaRPr lang="es-DO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DO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es-ES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700" dirty="0">
                <a:solidFill>
                  <a:srgbClr val="A31515"/>
                </a:solidFill>
                <a:latin typeface="Consolas" panose="020B0609020204030204" pitchFamily="49" charset="0"/>
              </a:rPr>
              <a:t>Entry</a:t>
            </a:r>
            <a:r>
              <a:rPr lang="es-ES" sz="700" dirty="0">
                <a:solidFill>
                  <a:srgbClr val="FF0000"/>
                </a:solidFill>
                <a:latin typeface="Consolas" panose="020B0609020204030204" pitchFamily="49" charset="0"/>
              </a:rPr>
              <a:t> Placeholder</a:t>
            </a:r>
            <a:r>
              <a:rPr lang="es-ES" sz="700" dirty="0">
                <a:solidFill>
                  <a:srgbClr val="0000FF"/>
                </a:solidFill>
                <a:latin typeface="Consolas" panose="020B0609020204030204" pitchFamily="49" charset="0"/>
              </a:rPr>
              <a:t>="Escribe tu Altura en Mts"</a:t>
            </a:r>
            <a:r>
              <a:rPr lang="es-E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s-DO" sz="700" dirty="0">
                <a:solidFill>
                  <a:srgbClr val="FF0000"/>
                </a:solidFill>
                <a:latin typeface="Consolas" panose="020B0609020204030204" pitchFamily="49" charset="0"/>
              </a:rPr>
              <a:t> Keyboard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="Numeric"</a:t>
            </a:r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s-DO" sz="7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s-DO" sz="7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="Altura"</a:t>
            </a:r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s-DO" sz="700" dirty="0">
                <a:solidFill>
                  <a:srgbClr val="FF0000"/>
                </a:solidFill>
                <a:latin typeface="Consolas" panose="020B0609020204030204" pitchFamily="49" charset="0"/>
              </a:rPr>
              <a:t> VerticalTextAlignment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="Center"</a:t>
            </a:r>
            <a:endParaRPr lang="es-DO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s-DO" sz="700" dirty="0">
                <a:solidFill>
                  <a:srgbClr val="FF0000"/>
                </a:solidFill>
                <a:latin typeface="Consolas" panose="020B0609020204030204" pitchFamily="49" charset="0"/>
              </a:rPr>
              <a:t> HorizontalTextAlignment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="Center"</a:t>
            </a:r>
            <a:endParaRPr lang="es-DO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s-DO" sz="700" dirty="0">
                <a:solidFill>
                  <a:srgbClr val="FF0000"/>
                </a:solidFill>
                <a:latin typeface="Consolas" panose="020B0609020204030204" pitchFamily="49" charset="0"/>
              </a:rPr>
              <a:t> BackgroundColor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="LightYellow"</a:t>
            </a:r>
            <a:endParaRPr lang="es-DO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s-DO" sz="700" dirty="0">
                <a:solidFill>
                  <a:srgbClr val="FF0000"/>
                </a:solidFill>
                <a:latin typeface="Consolas" panose="020B0609020204030204" pitchFamily="49" charset="0"/>
              </a:rPr>
              <a:t> TextColor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="Black"</a:t>
            </a:r>
            <a:endParaRPr lang="es-DO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s-DO" sz="700" dirty="0">
                <a:solidFill>
                  <a:srgbClr val="FF0000"/>
                </a:solidFill>
                <a:latin typeface="Consolas" panose="020B0609020204030204" pitchFamily="49" charset="0"/>
              </a:rPr>
              <a:t> FontSize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="25"</a:t>
            </a:r>
            <a:endParaRPr lang="es-DO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s-DO" sz="700" dirty="0">
                <a:solidFill>
                  <a:srgbClr val="FF0000"/>
                </a:solidFill>
                <a:latin typeface="Consolas" panose="020B0609020204030204" pitchFamily="49" charset="0"/>
              </a:rPr>
              <a:t> FontAttributes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="Bold"/&gt;</a:t>
            </a:r>
            <a:endParaRPr lang="es-DO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s-ES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700" dirty="0">
                <a:solidFill>
                  <a:srgbClr val="A31515"/>
                </a:solidFill>
                <a:latin typeface="Consolas" panose="020B0609020204030204" pitchFamily="49" charset="0"/>
              </a:rPr>
              <a:t>Entry</a:t>
            </a:r>
            <a:r>
              <a:rPr lang="es-ES" sz="700" dirty="0">
                <a:solidFill>
                  <a:srgbClr val="FF0000"/>
                </a:solidFill>
                <a:latin typeface="Consolas" panose="020B0609020204030204" pitchFamily="49" charset="0"/>
              </a:rPr>
              <a:t> Placeholder</a:t>
            </a:r>
            <a:r>
              <a:rPr lang="es-ES" sz="700" dirty="0">
                <a:solidFill>
                  <a:srgbClr val="0000FF"/>
                </a:solidFill>
                <a:latin typeface="Consolas" panose="020B0609020204030204" pitchFamily="49" charset="0"/>
              </a:rPr>
              <a:t>="Escribe tu Peso en Kg"</a:t>
            </a:r>
            <a:r>
              <a:rPr lang="es-E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s-DO" sz="700" dirty="0">
                <a:solidFill>
                  <a:srgbClr val="FF0000"/>
                </a:solidFill>
                <a:latin typeface="Consolas" panose="020B0609020204030204" pitchFamily="49" charset="0"/>
              </a:rPr>
              <a:t> Keyboard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="Numeric"</a:t>
            </a:r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s-DO" sz="7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s-DO" sz="7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="Peso"</a:t>
            </a:r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s-DO" sz="700" dirty="0">
                <a:solidFill>
                  <a:srgbClr val="FF0000"/>
                </a:solidFill>
                <a:latin typeface="Consolas" panose="020B0609020204030204" pitchFamily="49" charset="0"/>
              </a:rPr>
              <a:t> VerticalTextAlignment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="Center"</a:t>
            </a:r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s-DO" sz="700" dirty="0">
                <a:solidFill>
                  <a:srgbClr val="FF0000"/>
                </a:solidFill>
                <a:latin typeface="Consolas" panose="020B0609020204030204" pitchFamily="49" charset="0"/>
              </a:rPr>
              <a:t> HorizontalTextAlignment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="Center"</a:t>
            </a:r>
            <a:endParaRPr lang="es-DO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s-DO" sz="700" dirty="0">
                <a:solidFill>
                  <a:srgbClr val="FF0000"/>
                </a:solidFill>
                <a:latin typeface="Consolas" panose="020B0609020204030204" pitchFamily="49" charset="0"/>
              </a:rPr>
              <a:t> BackgroundColor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="LightYellow"</a:t>
            </a:r>
            <a:endParaRPr lang="es-DO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s-DO" sz="700" dirty="0">
                <a:solidFill>
                  <a:srgbClr val="FF0000"/>
                </a:solidFill>
                <a:latin typeface="Consolas" panose="020B0609020204030204" pitchFamily="49" charset="0"/>
              </a:rPr>
              <a:t> TextColor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="Black"</a:t>
            </a:r>
            <a:endParaRPr lang="es-DO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s-DO" sz="700" dirty="0">
                <a:solidFill>
                  <a:srgbClr val="FF0000"/>
                </a:solidFill>
                <a:latin typeface="Consolas" panose="020B0609020204030204" pitchFamily="49" charset="0"/>
              </a:rPr>
              <a:t> FontSize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="25"</a:t>
            </a:r>
            <a:endParaRPr lang="es-DO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s-DO" sz="700" dirty="0">
                <a:solidFill>
                  <a:srgbClr val="FF0000"/>
                </a:solidFill>
                <a:latin typeface="Consolas" panose="020B0609020204030204" pitchFamily="49" charset="0"/>
              </a:rPr>
              <a:t> FontAttributes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="Bold"/&gt;</a:t>
            </a:r>
            <a:endParaRPr lang="es-DO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A31515"/>
                </a:solidFill>
                <a:latin typeface="Consolas" panose="020B0609020204030204" pitchFamily="49" charset="0"/>
              </a:rPr>
              <a:t>Entry</a:t>
            </a:r>
            <a:r>
              <a:rPr lang="en-US" sz="700" dirty="0">
                <a:solidFill>
                  <a:srgbClr val="FF0000"/>
                </a:solidFill>
                <a:latin typeface="Consolas" panose="020B0609020204030204" pitchFamily="49" charset="0"/>
              </a:rPr>
              <a:t> Placeholder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="Tu IMC"</a:t>
            </a:r>
            <a:r>
              <a:rPr lang="en-US" sz="7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7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="IMC"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s-DO" sz="700" dirty="0">
                <a:solidFill>
                  <a:srgbClr val="FF0000"/>
                </a:solidFill>
                <a:latin typeface="Consolas" panose="020B0609020204030204" pitchFamily="49" charset="0"/>
              </a:rPr>
              <a:t> VerticalTextAlignment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="Center"</a:t>
            </a:r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s-DO" sz="700" dirty="0">
                <a:solidFill>
                  <a:srgbClr val="FF0000"/>
                </a:solidFill>
                <a:latin typeface="Consolas" panose="020B0609020204030204" pitchFamily="49" charset="0"/>
              </a:rPr>
              <a:t> HorizontalTextAlignment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="Center"</a:t>
            </a:r>
            <a:endParaRPr lang="es-DO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s-DO" sz="700" dirty="0">
                <a:solidFill>
                  <a:srgbClr val="FF0000"/>
                </a:solidFill>
                <a:latin typeface="Consolas" panose="020B0609020204030204" pitchFamily="49" charset="0"/>
              </a:rPr>
              <a:t> BackgroundColor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="LightYellow"</a:t>
            </a:r>
            <a:endParaRPr lang="es-DO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s-DO" sz="700" dirty="0">
                <a:solidFill>
                  <a:srgbClr val="FF0000"/>
                </a:solidFill>
                <a:latin typeface="Consolas" panose="020B0609020204030204" pitchFamily="49" charset="0"/>
              </a:rPr>
              <a:t> TextColor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="Black"</a:t>
            </a:r>
            <a:endParaRPr lang="es-DO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s-DO" sz="700" dirty="0">
                <a:solidFill>
                  <a:srgbClr val="FF0000"/>
                </a:solidFill>
                <a:latin typeface="Consolas" panose="020B0609020204030204" pitchFamily="49" charset="0"/>
              </a:rPr>
              <a:t> FontSize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="25"</a:t>
            </a:r>
            <a:endParaRPr lang="es-DO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s-DO" sz="700" dirty="0">
                <a:solidFill>
                  <a:srgbClr val="FF0000"/>
                </a:solidFill>
                <a:latin typeface="Consolas" panose="020B0609020204030204" pitchFamily="49" charset="0"/>
              </a:rPr>
              <a:t> FontAttributes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="Bold"/&gt;</a:t>
            </a:r>
            <a:endParaRPr lang="es-DO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DO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DO" sz="700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s-DO" sz="700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="Calcular"</a:t>
            </a:r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s-DO" sz="700" dirty="0">
                <a:solidFill>
                  <a:srgbClr val="FF0000"/>
                </a:solidFill>
                <a:latin typeface="Consolas" panose="020B0609020204030204" pitchFamily="49" charset="0"/>
              </a:rPr>
              <a:t> BackgroundColor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="GreenYellow"</a:t>
            </a:r>
            <a:endParaRPr lang="es-DO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s-DO" sz="700" dirty="0">
                <a:solidFill>
                  <a:srgbClr val="FF0000"/>
                </a:solidFill>
                <a:latin typeface="Consolas" panose="020B0609020204030204" pitchFamily="49" charset="0"/>
              </a:rPr>
              <a:t> TextColor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="Black"</a:t>
            </a:r>
            <a:endParaRPr lang="es-DO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s-DO" sz="700" dirty="0">
                <a:solidFill>
                  <a:srgbClr val="FF0000"/>
                </a:solidFill>
                <a:latin typeface="Consolas" panose="020B0609020204030204" pitchFamily="49" charset="0"/>
              </a:rPr>
              <a:t> FontSize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="25"</a:t>
            </a:r>
            <a:endParaRPr lang="es-DO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s-DO" sz="700" dirty="0">
                <a:solidFill>
                  <a:srgbClr val="FF0000"/>
                </a:solidFill>
                <a:latin typeface="Consolas" panose="020B0609020204030204" pitchFamily="49" charset="0"/>
              </a:rPr>
              <a:t> FontAttributes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="Bold"</a:t>
            </a:r>
            <a:endParaRPr lang="es-DO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7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7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="btnCalcular"</a:t>
            </a:r>
            <a:r>
              <a:rPr lang="en-US" sz="700" dirty="0">
                <a:solidFill>
                  <a:srgbClr val="FF0000"/>
                </a:solidFill>
                <a:latin typeface="Consolas" panose="020B0609020204030204" pitchFamily="49" charset="0"/>
              </a:rPr>
              <a:t> Clicked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="btnCalcular_Clicked"</a:t>
            </a:r>
            <a:endParaRPr lang="en-U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s-DO" sz="700" dirty="0">
                <a:solidFill>
                  <a:srgbClr val="FF0000"/>
                </a:solidFill>
                <a:latin typeface="Consolas" panose="020B0609020204030204" pitchFamily="49" charset="0"/>
              </a:rPr>
              <a:t> Margin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="10"</a:t>
            </a:r>
            <a:endParaRPr lang="es-DO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s-DO" sz="700" dirty="0">
                <a:solidFill>
                  <a:srgbClr val="FF0000"/>
                </a:solidFill>
                <a:latin typeface="Consolas" panose="020B0609020204030204" pitchFamily="49" charset="0"/>
              </a:rPr>
              <a:t> Padding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="30"/&gt;</a:t>
            </a:r>
            <a:endParaRPr lang="es-DO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DO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DO" sz="700" dirty="0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DO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DO" sz="7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2DB761-516A-46DA-A3F4-53A77C939B89}"/>
              </a:ext>
            </a:extLst>
          </p:cNvPr>
          <p:cNvSpPr txBox="1"/>
          <p:nvPr/>
        </p:nvSpPr>
        <p:spPr>
          <a:xfrm>
            <a:off x="416011" y="248548"/>
            <a:ext cx="11359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En el código del MainPage.xaml, vamos a copier nuestro código, el mismo nos va a dibujar nuestros controles, colores, imagenes y tamaño necesarios, y nuestro boton para calcular.</a:t>
            </a:r>
            <a:endParaRPr lang="es-DO" sz="2000" dirty="0"/>
          </a:p>
        </p:txBody>
      </p:sp>
    </p:spTree>
    <p:extLst>
      <p:ext uri="{BB962C8B-B14F-4D97-AF65-F5344CB8AC3E}">
        <p14:creationId xmlns:p14="http://schemas.microsoft.com/office/powerpoint/2010/main" val="10125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FD865B-7C41-48CF-A692-AF442BF462A6}"/>
              </a:ext>
            </a:extLst>
          </p:cNvPr>
          <p:cNvSpPr txBox="1"/>
          <p:nvPr/>
        </p:nvSpPr>
        <p:spPr>
          <a:xfrm>
            <a:off x="782595" y="181764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D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DO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DO" sz="1800" dirty="0">
                <a:solidFill>
                  <a:srgbClr val="A31515"/>
                </a:solidFill>
                <a:latin typeface="Consolas" panose="020B0609020204030204" pitchFamily="49" charset="0"/>
              </a:rPr>
              <a:t>Image</a:t>
            </a:r>
            <a:r>
              <a:rPr lang="es-DO" sz="1800" dirty="0">
                <a:solidFill>
                  <a:srgbClr val="FF0000"/>
                </a:solidFill>
                <a:latin typeface="Consolas" panose="020B0609020204030204" pitchFamily="49" charset="0"/>
              </a:rPr>
              <a:t> Source</a:t>
            </a:r>
            <a:r>
              <a:rPr lang="es-DO" sz="1800" dirty="0">
                <a:solidFill>
                  <a:srgbClr val="0000FF"/>
                </a:solidFill>
                <a:latin typeface="Consolas" panose="020B0609020204030204" pitchFamily="49" charset="0"/>
              </a:rPr>
              <a:t>="imc.png"</a:t>
            </a:r>
            <a:r>
              <a:rPr lang="es-D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D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s-DO" sz="1800" dirty="0">
                <a:solidFill>
                  <a:srgbClr val="FF0000"/>
                </a:solidFill>
                <a:latin typeface="Consolas" panose="020B0609020204030204" pitchFamily="49" charset="0"/>
              </a:rPr>
              <a:t> WidthRequest</a:t>
            </a:r>
            <a:r>
              <a:rPr lang="es-DO" sz="1800" dirty="0">
                <a:solidFill>
                  <a:srgbClr val="0000FF"/>
                </a:solidFill>
                <a:latin typeface="Consolas" panose="020B0609020204030204" pitchFamily="49" charset="0"/>
              </a:rPr>
              <a:t>="200"</a:t>
            </a:r>
            <a:r>
              <a:rPr lang="es-D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D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s-DO" sz="1800" dirty="0">
                <a:solidFill>
                  <a:srgbClr val="FF0000"/>
                </a:solidFill>
                <a:latin typeface="Consolas" panose="020B0609020204030204" pitchFamily="49" charset="0"/>
              </a:rPr>
              <a:t> HeightRequest</a:t>
            </a:r>
            <a:r>
              <a:rPr lang="es-DO" sz="1800" dirty="0">
                <a:solidFill>
                  <a:srgbClr val="0000FF"/>
                </a:solidFill>
                <a:latin typeface="Consolas" panose="020B0609020204030204" pitchFamily="49" charset="0"/>
              </a:rPr>
              <a:t>="200"</a:t>
            </a:r>
            <a:endParaRPr lang="es-D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s-DO" sz="1800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es-D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58AC74-2D63-41DD-8133-71C2B9776244}"/>
              </a:ext>
            </a:extLst>
          </p:cNvPr>
          <p:cNvSpPr txBox="1"/>
          <p:nvPr/>
        </p:nvSpPr>
        <p:spPr>
          <a:xfrm>
            <a:off x="370703" y="296562"/>
            <a:ext cx="11112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Recordar que la imagen que tengamos como logo o visualizacion, debe estar en la carpeta del proyecto de android, en la carpeta Resources, y la carpeta drawable, alli copiamos nuestro icono o imagen.</a:t>
            </a:r>
            <a:endParaRPr lang="es-DO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EB6037-E4C4-438B-8952-832A89788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320" y="1728910"/>
            <a:ext cx="2295845" cy="193384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331A4C-C4F5-4F0B-87F2-997C960858A5}"/>
              </a:ext>
            </a:extLst>
          </p:cNvPr>
          <p:cNvCxnSpPr/>
          <p:nvPr/>
        </p:nvCxnSpPr>
        <p:spPr>
          <a:xfrm>
            <a:off x="3830595" y="2010032"/>
            <a:ext cx="4670854" cy="100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6B9853A-C36B-4BC2-AC28-FCCF20BB1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994" y="4654948"/>
            <a:ext cx="1491048" cy="149104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C96F69-D43D-4EE9-AB9E-77928CEEDE6F}"/>
              </a:ext>
            </a:extLst>
          </p:cNvPr>
          <p:cNvCxnSpPr/>
          <p:nvPr/>
        </p:nvCxnSpPr>
        <p:spPr>
          <a:xfrm flipH="1">
            <a:off x="3270422" y="3017970"/>
            <a:ext cx="5231027" cy="208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76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C62E6C7-85DB-4F76-A28B-C624B00DB730}"/>
              </a:ext>
            </a:extLst>
          </p:cNvPr>
          <p:cNvSpPr txBox="1"/>
          <p:nvPr/>
        </p:nvSpPr>
        <p:spPr>
          <a:xfrm>
            <a:off x="4736756" y="232471"/>
            <a:ext cx="6598508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DO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DO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DO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DO" sz="1100" dirty="0">
                <a:solidFill>
                  <a:srgbClr val="000000"/>
                </a:solidFill>
                <a:latin typeface="Consolas" panose="020B0609020204030204" pitchFamily="49" charset="0"/>
              </a:rPr>
              <a:t> btnCalcular_Clicked(</a:t>
            </a:r>
            <a:r>
              <a:rPr lang="es-DO" sz="11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s-DO" sz="1100" dirty="0">
                <a:solidFill>
                  <a:srgbClr val="000000"/>
                </a:solidFill>
                <a:latin typeface="Consolas" panose="020B0609020204030204" pitchFamily="49" charset="0"/>
              </a:rPr>
              <a:t> sender, EventArgs e)</a:t>
            </a:r>
          </a:p>
          <a:p>
            <a:r>
              <a:rPr lang="es-DO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.IsNullOrEmpty(Altura.Text) &amp;&amp;</a:t>
            </a:r>
          </a:p>
          <a:p>
            <a:r>
              <a:rPr lang="es-DO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!</a:t>
            </a:r>
            <a:r>
              <a:rPr lang="es-DO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DO" sz="1100" dirty="0">
                <a:solidFill>
                  <a:srgbClr val="000000"/>
                </a:solidFill>
                <a:latin typeface="Consolas" panose="020B0609020204030204" pitchFamily="49" charset="0"/>
              </a:rPr>
              <a:t>.IsNullOrEmpty(Peso.Text))</a:t>
            </a:r>
          </a:p>
          <a:p>
            <a:r>
              <a:rPr lang="es-DO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s-DO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DO" sz="11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DO" sz="1100" dirty="0">
                <a:solidFill>
                  <a:srgbClr val="000000"/>
                </a:solidFill>
                <a:latin typeface="Consolas" panose="020B0609020204030204" pitchFamily="49" charset="0"/>
              </a:rPr>
              <a:t> altura = </a:t>
            </a:r>
            <a:r>
              <a:rPr lang="es-DO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s-DO" sz="1100" dirty="0">
                <a:solidFill>
                  <a:srgbClr val="000000"/>
                </a:solidFill>
                <a:latin typeface="Consolas" panose="020B0609020204030204" pitchFamily="49" charset="0"/>
              </a:rPr>
              <a:t>.Parse(Altura.Text);</a:t>
            </a:r>
          </a:p>
          <a:p>
            <a:r>
              <a:rPr lang="es-DO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DO" sz="11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DO" sz="1100" dirty="0">
                <a:solidFill>
                  <a:srgbClr val="000000"/>
                </a:solidFill>
                <a:latin typeface="Consolas" panose="020B0609020204030204" pitchFamily="49" charset="0"/>
              </a:rPr>
              <a:t> peso = </a:t>
            </a:r>
            <a:r>
              <a:rPr lang="es-DO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s-DO" sz="1100" dirty="0">
                <a:solidFill>
                  <a:srgbClr val="000000"/>
                </a:solidFill>
                <a:latin typeface="Consolas" panose="020B0609020204030204" pitchFamily="49" charset="0"/>
              </a:rPr>
              <a:t>.Parse(Peso.Text);</a:t>
            </a:r>
          </a:p>
          <a:p>
            <a:endParaRPr lang="es-DO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DO" sz="11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DO" sz="1100" dirty="0">
                <a:solidFill>
                  <a:srgbClr val="000000"/>
                </a:solidFill>
                <a:latin typeface="Consolas" panose="020B0609020204030204" pitchFamily="49" charset="0"/>
              </a:rPr>
              <a:t> imc = peso / (altura * altura);</a:t>
            </a:r>
          </a:p>
          <a:p>
            <a:r>
              <a:rPr lang="es-DO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IMC.Text = imc.ToString();</a:t>
            </a:r>
          </a:p>
          <a:p>
            <a:endParaRPr lang="es-DO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DO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DO" sz="1100" dirty="0">
                <a:solidFill>
                  <a:srgbClr val="000000"/>
                </a:solidFill>
                <a:latin typeface="Consolas" panose="020B0609020204030204" pitchFamily="49" charset="0"/>
              </a:rPr>
              <a:t> resultado = </a:t>
            </a:r>
            <a:r>
              <a:rPr lang="es-DO" sz="11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s-DO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DO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DO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DO" sz="1100" dirty="0">
                <a:solidFill>
                  <a:srgbClr val="000000"/>
                </a:solidFill>
                <a:latin typeface="Consolas" panose="020B0609020204030204" pitchFamily="49" charset="0"/>
              </a:rPr>
              <a:t> (imc &lt; 18.5)</a:t>
            </a:r>
          </a:p>
          <a:p>
            <a:r>
              <a:rPr lang="es-DO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s-DO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resultado = </a:t>
            </a:r>
            <a:r>
              <a:rPr lang="es-DO" sz="1100" dirty="0">
                <a:solidFill>
                  <a:srgbClr val="A31515"/>
                </a:solidFill>
                <a:latin typeface="Consolas" panose="020B0609020204030204" pitchFamily="49" charset="0"/>
              </a:rPr>
              <a:t>"Tienes Bajo Peso"</a:t>
            </a:r>
            <a:r>
              <a:rPr lang="es-DO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DO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(imc &gt;= 18.5 &amp;&amp; imc &lt;= 24.9)</a:t>
            </a:r>
          </a:p>
          <a:p>
            <a:r>
              <a:rPr lang="es-DO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s-DO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resultado = </a:t>
            </a:r>
            <a:r>
              <a:rPr lang="es-DO" sz="1100" dirty="0">
                <a:solidFill>
                  <a:srgbClr val="A31515"/>
                </a:solidFill>
                <a:latin typeface="Consolas" panose="020B0609020204030204" pitchFamily="49" charset="0"/>
              </a:rPr>
              <a:t>"Tu Peso es Normal"</a:t>
            </a:r>
            <a:r>
              <a:rPr lang="es-DO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DO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(imc &gt;= 25 &amp;&amp; imc &lt;= 29.9)</a:t>
            </a:r>
          </a:p>
          <a:p>
            <a:r>
              <a:rPr lang="es-DO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s-DO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resultado = </a:t>
            </a:r>
            <a:r>
              <a:rPr lang="es-DO" sz="1100" dirty="0">
                <a:solidFill>
                  <a:srgbClr val="A31515"/>
                </a:solidFill>
                <a:latin typeface="Consolas" panose="020B0609020204030204" pitchFamily="49" charset="0"/>
              </a:rPr>
              <a:t>"Tienes Sobrepeso"</a:t>
            </a:r>
            <a:r>
              <a:rPr lang="es-DO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DO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s-DO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DO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s-DO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s-DO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resultado = </a:t>
            </a:r>
            <a:r>
              <a:rPr lang="es-DO" sz="1100" dirty="0">
                <a:solidFill>
                  <a:srgbClr val="A31515"/>
                </a:solidFill>
                <a:latin typeface="Consolas" panose="020B0609020204030204" pitchFamily="49" charset="0"/>
              </a:rPr>
              <a:t>"Tienes Obesidad, !Tienes que Cuidarte Mucho!"</a:t>
            </a:r>
            <a:r>
              <a:rPr lang="es-DO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DO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endParaRPr lang="es-DO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DisplayAlert(</a:t>
            </a:r>
            <a:r>
              <a:rPr lang="es-DO" sz="1100" dirty="0">
                <a:solidFill>
                  <a:srgbClr val="A31515"/>
                </a:solidFill>
                <a:latin typeface="Consolas" panose="020B0609020204030204" pitchFamily="49" charset="0"/>
              </a:rPr>
              <a:t>"Resultado"</a:t>
            </a:r>
            <a:r>
              <a:rPr lang="es-DO" sz="1100" dirty="0">
                <a:solidFill>
                  <a:srgbClr val="000000"/>
                </a:solidFill>
                <a:latin typeface="Consolas" panose="020B0609020204030204" pitchFamily="49" charset="0"/>
              </a:rPr>
              <a:t>, resultado, </a:t>
            </a:r>
            <a:r>
              <a:rPr lang="es-DO" sz="1100" dirty="0">
                <a:solidFill>
                  <a:srgbClr val="A31515"/>
                </a:solidFill>
                <a:latin typeface="Consolas" panose="020B0609020204030204" pitchFamily="49" charset="0"/>
              </a:rPr>
              <a:t>"OK"</a:t>
            </a:r>
            <a:r>
              <a:rPr lang="es-DO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DO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s-DO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DO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s-DO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s-DO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DisplayAlert(</a:t>
            </a:r>
            <a:r>
              <a:rPr lang="es-DO" sz="1100" dirty="0">
                <a:solidFill>
                  <a:srgbClr val="A31515"/>
                </a:solidFill>
                <a:latin typeface="Consolas" panose="020B0609020204030204" pitchFamily="49" charset="0"/>
              </a:rPr>
              <a:t>"Datos Erroneos"</a:t>
            </a:r>
            <a:r>
              <a:rPr lang="es-DO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DO" sz="1100" dirty="0">
                <a:solidFill>
                  <a:srgbClr val="A31515"/>
                </a:solidFill>
                <a:latin typeface="Consolas" panose="020B0609020204030204" pitchFamily="49" charset="0"/>
              </a:rPr>
              <a:t>"Rellena los Campos"</a:t>
            </a:r>
            <a:r>
              <a:rPr lang="es-DO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DO" sz="1100" dirty="0">
                <a:solidFill>
                  <a:srgbClr val="A31515"/>
                </a:solidFill>
                <a:latin typeface="Consolas" panose="020B0609020204030204" pitchFamily="49" charset="0"/>
              </a:rPr>
              <a:t>"OK"</a:t>
            </a:r>
            <a:r>
              <a:rPr lang="es-DO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DO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s-DO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s-DO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A67A2A-122B-4814-A766-DB2F2A810FC5}"/>
              </a:ext>
            </a:extLst>
          </p:cNvPr>
          <p:cNvSpPr txBox="1"/>
          <p:nvPr/>
        </p:nvSpPr>
        <p:spPr>
          <a:xfrm>
            <a:off x="708454" y="1536174"/>
            <a:ext cx="39129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Ahora en nuestro código c3, en el MainPage.xaml.cs, vamos a copier el código que va controlar el funcionamiento de los calculos y los eventos de los usuarios, como controlar las operaciones de calculo IMC, los campos numericos, y los campos vacios. Etc.</a:t>
            </a:r>
            <a:endParaRPr lang="es-DO" sz="24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D5E7867-480C-4BC1-ACB1-2BB90A4BD33E}"/>
              </a:ext>
            </a:extLst>
          </p:cNvPr>
          <p:cNvSpPr/>
          <p:nvPr/>
        </p:nvSpPr>
        <p:spPr>
          <a:xfrm>
            <a:off x="5025081" y="3006811"/>
            <a:ext cx="469557" cy="4221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9965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38844DE-FE90-2ACE-76F3-D5E19691002B}"/>
              </a:ext>
            </a:extLst>
          </p:cNvPr>
          <p:cNvSpPr txBox="1"/>
          <p:nvPr/>
        </p:nvSpPr>
        <p:spPr>
          <a:xfrm>
            <a:off x="330542" y="290492"/>
            <a:ext cx="10938819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btnCalcular_Clicked(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sender, EventArgs e)</a:t>
            </a: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.IsNullOrEmpty(Altura.Text) &amp;&amp;</a:t>
            </a: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!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.IsNullOrEmpty(Peso.Text))</a:t>
            </a: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altura = 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.Parse(Altura.Text);</a:t>
            </a: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peso = 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.Parse(Peso.Text);</a:t>
            </a:r>
          </a:p>
          <a:p>
            <a:endParaRPr lang="es-DO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7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sz="700" dirty="0">
                <a:solidFill>
                  <a:srgbClr val="000000"/>
                </a:solidFill>
                <a:latin typeface="Consolas" panose="020B0609020204030204" pitchFamily="49" charset="0"/>
              </a:rPr>
              <a:t> imc = peso / (altura * altura); </a:t>
            </a:r>
            <a:r>
              <a:rPr lang="es-ES" sz="700" dirty="0">
                <a:solidFill>
                  <a:srgbClr val="008000"/>
                </a:solidFill>
                <a:latin typeface="Consolas" panose="020B0609020204030204" pitchFamily="49" charset="0"/>
              </a:rPr>
              <a:t>//PESO EN KILOGRAMOS Y ALTURA EN METRO.</a:t>
            </a:r>
            <a:endParaRPr lang="es-E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IMC.Text = imc.ToString();</a:t>
            </a:r>
          </a:p>
          <a:p>
            <a:endParaRPr lang="es-DO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resultado = </a:t>
            </a:r>
            <a:r>
              <a:rPr lang="es-DO" sz="7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(imc &lt; 16)</a:t>
            </a: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resultado = </a:t>
            </a:r>
            <a:r>
              <a:rPr lang="es-DO" sz="700" dirty="0">
                <a:solidFill>
                  <a:srgbClr val="A31515"/>
                </a:solidFill>
                <a:latin typeface="Consolas" panose="020B0609020204030204" pitchFamily="49" charset="0"/>
              </a:rPr>
              <a:t>"Desnutricion Servera"</a:t>
            </a:r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(imc &gt;= 16.1 &amp;&amp; imc &lt;= 18.4)</a:t>
            </a: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resultado = </a:t>
            </a:r>
            <a:r>
              <a:rPr lang="es-DO" sz="700" dirty="0">
                <a:solidFill>
                  <a:srgbClr val="A31515"/>
                </a:solidFill>
                <a:latin typeface="Consolas" panose="020B0609020204030204" pitchFamily="49" charset="0"/>
              </a:rPr>
              <a:t>"Desnutricion Moderada"</a:t>
            </a:r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(imc &gt;= 18.5 &amp;&amp; imc &lt;= 22)</a:t>
            </a: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resultado = </a:t>
            </a:r>
            <a:r>
              <a:rPr lang="es-DO" sz="700" dirty="0">
                <a:solidFill>
                  <a:srgbClr val="A31515"/>
                </a:solidFill>
                <a:latin typeface="Consolas" panose="020B0609020204030204" pitchFamily="49" charset="0"/>
              </a:rPr>
              <a:t>"Bajo Peso"</a:t>
            </a:r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(imc &gt;= 22.1 &amp;&amp; imc &lt; 25)</a:t>
            </a: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resultado = </a:t>
            </a:r>
            <a:r>
              <a:rPr lang="es-DO" sz="700" dirty="0">
                <a:solidFill>
                  <a:srgbClr val="A31515"/>
                </a:solidFill>
                <a:latin typeface="Consolas" panose="020B0609020204030204" pitchFamily="49" charset="0"/>
              </a:rPr>
              <a:t>"Peso Normal"</a:t>
            </a:r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(imc &gt;= 25 &amp;&amp; imc &lt;= 29.9)</a:t>
            </a: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resultado = </a:t>
            </a:r>
            <a:r>
              <a:rPr lang="es-DO" sz="700" dirty="0">
                <a:solidFill>
                  <a:srgbClr val="A31515"/>
                </a:solidFill>
                <a:latin typeface="Consolas" panose="020B0609020204030204" pitchFamily="49" charset="0"/>
              </a:rPr>
              <a:t>"Sobre Peso"</a:t>
            </a:r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(imc &gt;= 30 &amp;&amp; imc &lt;= 34.9)</a:t>
            </a: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resultado = </a:t>
            </a:r>
            <a:r>
              <a:rPr lang="es-DO" sz="700" dirty="0">
                <a:solidFill>
                  <a:srgbClr val="A31515"/>
                </a:solidFill>
                <a:latin typeface="Consolas" panose="020B0609020204030204" pitchFamily="49" charset="0"/>
              </a:rPr>
              <a:t>"Obesidad Tipo I"</a:t>
            </a:r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(imc &gt;= 35 &amp;&amp; imc &lt;= 39.9)</a:t>
            </a: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resultado = </a:t>
            </a:r>
            <a:r>
              <a:rPr lang="es-DO" sz="700" dirty="0">
                <a:solidFill>
                  <a:srgbClr val="A31515"/>
                </a:solidFill>
                <a:latin typeface="Consolas" panose="020B0609020204030204" pitchFamily="49" charset="0"/>
              </a:rPr>
              <a:t>"Obesidad Tipo II"</a:t>
            </a:r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(imc &gt;40)</a:t>
            </a: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resultado = </a:t>
            </a:r>
            <a:r>
              <a:rPr lang="es-DO" sz="700" dirty="0">
                <a:solidFill>
                  <a:srgbClr val="A31515"/>
                </a:solidFill>
                <a:latin typeface="Consolas" panose="020B0609020204030204" pitchFamily="49" charset="0"/>
              </a:rPr>
              <a:t>"Obesidad Tipo III"</a:t>
            </a:r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s-DO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s-ES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resultado = </a:t>
            </a:r>
            <a:r>
              <a:rPr lang="es-ES" sz="700" dirty="0">
                <a:solidFill>
                  <a:srgbClr val="A31515"/>
                </a:solidFill>
                <a:latin typeface="Consolas" panose="020B0609020204030204" pitchFamily="49" charset="0"/>
              </a:rPr>
              <a:t>"Tienes Obesidad, !Tienes que Cuidarte Mucho!"</a:t>
            </a:r>
            <a:r>
              <a:rPr lang="es-ES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endParaRPr lang="es-DO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DisplayAlert(</a:t>
            </a:r>
            <a:r>
              <a:rPr lang="es-DO" sz="700" dirty="0">
                <a:solidFill>
                  <a:srgbClr val="A31515"/>
                </a:solidFill>
                <a:latin typeface="Consolas" panose="020B0609020204030204" pitchFamily="49" charset="0"/>
              </a:rPr>
              <a:t>"Resultado"</a:t>
            </a:r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, resultado, </a:t>
            </a:r>
            <a:r>
              <a:rPr lang="es-DO" sz="700" dirty="0">
                <a:solidFill>
                  <a:srgbClr val="A31515"/>
                </a:solidFill>
                <a:latin typeface="Consolas" panose="020B0609020204030204" pitchFamily="49" charset="0"/>
              </a:rPr>
              <a:t>"OK"</a:t>
            </a:r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DO" sz="7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s-DO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s-ES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DisplayAlert(</a:t>
            </a:r>
            <a:r>
              <a:rPr lang="es-ES" sz="700" dirty="0">
                <a:solidFill>
                  <a:srgbClr val="A31515"/>
                </a:solidFill>
                <a:latin typeface="Consolas" panose="020B0609020204030204" pitchFamily="49" charset="0"/>
              </a:rPr>
              <a:t>"Datos Erroneos"</a:t>
            </a:r>
            <a:r>
              <a:rPr lang="es-ES" sz="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700" dirty="0">
                <a:solidFill>
                  <a:srgbClr val="A31515"/>
                </a:solidFill>
                <a:latin typeface="Consolas" panose="020B0609020204030204" pitchFamily="49" charset="0"/>
              </a:rPr>
              <a:t>"Rellena los Campos"</a:t>
            </a:r>
            <a:r>
              <a:rPr lang="es-ES" sz="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700" dirty="0">
                <a:solidFill>
                  <a:srgbClr val="A31515"/>
                </a:solidFill>
                <a:latin typeface="Consolas" panose="020B0609020204030204" pitchFamily="49" charset="0"/>
              </a:rPr>
              <a:t>"OK"</a:t>
            </a:r>
            <a:r>
              <a:rPr lang="es-ES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s-DO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s-DO" sz="700" dirty="0"/>
          </a:p>
        </p:txBody>
      </p:sp>
    </p:spTree>
    <p:extLst>
      <p:ext uri="{BB962C8B-B14F-4D97-AF65-F5344CB8AC3E}">
        <p14:creationId xmlns:p14="http://schemas.microsoft.com/office/powerpoint/2010/main" val="2845570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C5756D-CD63-47AD-ADF9-CD9AF7380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656" y="834089"/>
            <a:ext cx="2238687" cy="5420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06C53D-66F8-4134-801A-1EBF8112C32C}"/>
              </a:ext>
            </a:extLst>
          </p:cNvPr>
          <p:cNvSpPr txBox="1"/>
          <p:nvPr/>
        </p:nvSpPr>
        <p:spPr>
          <a:xfrm>
            <a:off x="527222" y="1318053"/>
            <a:ext cx="34434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Aqui vemos como la aplicacion funciona correctamente, si hacemos los calculos correspondientes, mostrando un mensaje en la pantalla de acuerdo a lo que hemos especificado.</a:t>
            </a:r>
            <a:endParaRPr lang="es-DO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BBD9E-39F0-43F6-8835-1990F486F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633" y="934231"/>
            <a:ext cx="2248214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154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e pongo un reto - Te pongo un reto">
            <a:extLst>
              <a:ext uri="{FF2B5EF4-FFF2-40B4-BE49-F238E27FC236}">
                <a16:creationId xmlns:a16="http://schemas.microsoft.com/office/drawing/2014/main" id="{4CA0850F-AA28-44AA-9F6D-08DE5409E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876" y="318793"/>
            <a:ext cx="6334897" cy="254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B2461A-6FCB-4E83-B97D-F1446CE1A7AC}"/>
              </a:ext>
            </a:extLst>
          </p:cNvPr>
          <p:cNvSpPr txBox="1"/>
          <p:nvPr/>
        </p:nvSpPr>
        <p:spPr>
          <a:xfrm>
            <a:off x="568411" y="2730013"/>
            <a:ext cx="107998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En el video, se realizan otros conceptos como los de visualizacion, y mejora del diseño, te reto a que lo mejores, y termines como lo ha realizado el autor, y veas que Tambien te queda, Subelo al grupo y compartelo.</a:t>
            </a:r>
            <a:endParaRPr lang="es-DO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CE3FA-1B99-4B63-B63E-C48647F129FB}"/>
              </a:ext>
            </a:extLst>
          </p:cNvPr>
          <p:cNvSpPr txBox="1"/>
          <p:nvPr/>
        </p:nvSpPr>
        <p:spPr>
          <a:xfrm>
            <a:off x="289682" y="5967957"/>
            <a:ext cx="113572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DO" b="1" dirty="0"/>
              <a:t>Video: </a:t>
            </a:r>
            <a:r>
              <a:rPr lang="es-DO" b="1" dirty="0">
                <a:hlinkClick r:id="rId3"/>
              </a:rPr>
              <a:t>https://www.youtube.com/watch?v=lPJxMmjMlbQ&amp;t=1136s&amp;ab_channel=ElCaminoDev</a:t>
            </a:r>
            <a:endParaRPr lang="es-DO" b="1" dirty="0"/>
          </a:p>
          <a:p>
            <a:pPr algn="ctr"/>
            <a:endParaRPr lang="es-DO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0E044B3-7629-3BC7-A8CB-CF80AD5FE637}"/>
              </a:ext>
            </a:extLst>
          </p:cNvPr>
          <p:cNvSpPr txBox="1"/>
          <p:nvPr/>
        </p:nvSpPr>
        <p:spPr>
          <a:xfrm>
            <a:off x="4184073" y="5310787"/>
            <a:ext cx="4387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Link Video de Ayuda</a:t>
            </a:r>
            <a:endParaRPr lang="es-DO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525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ocab-¿A quién le toca? Whose turn is it?. ¿A quién le toca? - ppt ...">
            <a:extLst>
              <a:ext uri="{FF2B5EF4-FFF2-40B4-BE49-F238E27FC236}">
                <a16:creationId xmlns:a16="http://schemas.microsoft.com/office/drawing/2014/main" id="{AE1644F0-FC8C-4302-A6DE-FFE482A2AF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3" t="5071" r="18380" b="8544"/>
          <a:stretch/>
        </p:blipFill>
        <p:spPr bwMode="auto">
          <a:xfrm>
            <a:off x="3199326" y="421778"/>
            <a:ext cx="5793347" cy="592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6B01FA2-E6E3-4CC7-930D-DE5AEDF7102C}"/>
              </a:ext>
            </a:extLst>
          </p:cNvPr>
          <p:cNvSpPr txBox="1"/>
          <p:nvPr/>
        </p:nvSpPr>
        <p:spPr>
          <a:xfrm>
            <a:off x="914400" y="2883384"/>
            <a:ext cx="325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</a:rPr>
              <a:t>Hacer tu aplicacion de Calculo IMC</a:t>
            </a:r>
            <a:endParaRPr lang="es-ES" sz="3200" b="1" dirty="0">
              <a:solidFill>
                <a:srgbClr val="00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391A02A-336C-4CB3-B9A6-3A181A86EEDB}"/>
              </a:ext>
            </a:extLst>
          </p:cNvPr>
          <p:cNvSpPr txBox="1"/>
          <p:nvPr/>
        </p:nvSpPr>
        <p:spPr>
          <a:xfrm>
            <a:off x="8308774" y="2883384"/>
            <a:ext cx="307966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</a:rPr>
              <a:t>Con Xamarin y mostrarla funcionando.</a:t>
            </a:r>
            <a:endParaRPr lang="es-ES" sz="2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325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Picture 4"/>
          <p:cNvPicPr/>
          <p:nvPr/>
        </p:nvPicPr>
        <p:blipFill>
          <a:blip r:embed="rId2"/>
          <a:stretch/>
        </p:blipFill>
        <p:spPr>
          <a:xfrm>
            <a:off x="689040" y="1312200"/>
            <a:ext cx="11052000" cy="36730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1698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1085</Words>
  <Application>Microsoft Office PowerPoint</Application>
  <PresentationFormat>Panorámica</PresentationFormat>
  <Paragraphs>159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Juancito Pena Vizcaino</dc:creator>
  <cp:lastModifiedBy>angel matos</cp:lastModifiedBy>
  <cp:revision>20</cp:revision>
  <dcterms:created xsi:type="dcterms:W3CDTF">2020-12-02T04:53:20Z</dcterms:created>
  <dcterms:modified xsi:type="dcterms:W3CDTF">2023-08-23T04:33:56Z</dcterms:modified>
</cp:coreProperties>
</file>