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256" r:id="rId3"/>
    <p:sldId id="289" r:id="rId4"/>
    <p:sldId id="280" r:id="rId5"/>
    <p:sldId id="275" r:id="rId6"/>
    <p:sldId id="278" r:id="rId7"/>
    <p:sldId id="292" r:id="rId8"/>
    <p:sldId id="257" r:id="rId9"/>
    <p:sldId id="265" r:id="rId10"/>
    <p:sldId id="285" r:id="rId11"/>
    <p:sldId id="266" r:id="rId12"/>
    <p:sldId id="271" r:id="rId13"/>
    <p:sldId id="274" r:id="rId14"/>
    <p:sldId id="260" r:id="rId15"/>
    <p:sldId id="268" r:id="rId16"/>
    <p:sldId id="281" r:id="rId17"/>
    <p:sldId id="259" r:id="rId18"/>
    <p:sldId id="261" r:id="rId19"/>
    <p:sldId id="290" r:id="rId20"/>
    <p:sldId id="270" r:id="rId21"/>
    <p:sldId id="273" r:id="rId22"/>
    <p:sldId id="291" r:id="rId23"/>
    <p:sldId id="296" r:id="rId24"/>
    <p:sldId id="293" r:id="rId2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36498-F781-46EC-B523-A536DD5DC2E4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53A18-C325-475E-A2D7-E84AD0277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13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CBA4C-DA75-42DF-B0FA-A912DAFD6C11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550C6-676C-41F5-8323-4618D7A5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7697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1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90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29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14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64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4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69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97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45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00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2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73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65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2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53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82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07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93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50C6-676C-41F5-8323-4618D7A55E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1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17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004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884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132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267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474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9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994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236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393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E39-B479-4EAD-9D1B-25702D54AA7D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007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B6E39-B479-4EAD-9D1B-25702D54AA7D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CF34A-92EC-40B0-986E-D514F50DCB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045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Arduino 101 </a:t>
            </a:r>
            <a:r>
              <a:rPr lang="cs-CZ" dirty="0" err="1"/>
              <a:t>EduShield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Štěpán Bechynský</a:t>
            </a:r>
            <a:r>
              <a:rPr lang="en-US" dirty="0"/>
              <a:t>, @</a:t>
            </a:r>
            <a:r>
              <a:rPr lang="en-US" dirty="0" err="1"/>
              <a:t>stepanb</a:t>
            </a:r>
            <a:endParaRPr lang="cs-CZ" dirty="0"/>
          </a:p>
          <a:p>
            <a:r>
              <a:rPr lang="cs-CZ" dirty="0"/>
              <a:t>Martin Malý</a:t>
            </a:r>
            <a:r>
              <a:rPr lang="en-US" dirty="0"/>
              <a:t>, @</a:t>
            </a:r>
            <a:r>
              <a:rPr lang="en-US" dirty="0" err="1"/>
              <a:t>adent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76119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struktura aplikace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245913"/>
            <a:ext cx="10515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cs-CZ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cs-CZ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á se jen jednou při startu</a:t>
            </a:r>
          </a:p>
          <a:p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cs-CZ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2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cs-CZ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cs-CZ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cs-CZ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ává</a:t>
            </a:r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 v nekonečné smyčce po dok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cs-CZ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čení</a:t>
            </a:r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cs-C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9309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Sériová komunikace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Komunikace dvou zařízené</a:t>
            </a:r>
          </a:p>
          <a:p>
            <a:r>
              <a:rPr lang="cs-CZ" dirty="0"/>
              <a:t>Různé rychlosti, ale dost pomalé</a:t>
            </a:r>
          </a:p>
          <a:p>
            <a:r>
              <a:rPr lang="cs-CZ" dirty="0"/>
              <a:t>Standard pro GSM, GPS, </a:t>
            </a:r>
            <a:r>
              <a:rPr lang="cs-CZ" dirty="0" err="1"/>
              <a:t>Bluetooth</a:t>
            </a:r>
            <a:r>
              <a:rPr lang="cs-CZ" dirty="0"/>
              <a:t>, … </a:t>
            </a:r>
          </a:p>
          <a:p>
            <a:r>
              <a:rPr lang="cs-CZ" dirty="0"/>
              <a:t>Arduino má typicky jeden HW sériový port</a:t>
            </a:r>
          </a:p>
          <a:p>
            <a:pPr lvl="1"/>
            <a:r>
              <a:rPr lang="cs-CZ" dirty="0"/>
              <a:t>Programátor</a:t>
            </a:r>
          </a:p>
          <a:p>
            <a:pPr lvl="1"/>
            <a:r>
              <a:rPr lang="cs-CZ" dirty="0" err="1"/>
              <a:t>SoftwareSerial</a:t>
            </a:r>
            <a:r>
              <a:rPr lang="cs-CZ" dirty="0"/>
              <a:t> – emulace HW portu SW knihovnou</a:t>
            </a:r>
          </a:p>
          <a:p>
            <a:r>
              <a:rPr lang="cs-CZ" dirty="0"/>
              <a:t>Ladění aplikace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80970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Průběh sériové komunikace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475" y="1690688"/>
            <a:ext cx="6877050" cy="460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88668"/>
            <a:ext cx="7783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00"/>
                </a:solidFill>
                <a:latin typeface="Segoe UI" panose="020B0502040204020203" pitchFamily="34" charset="0"/>
              </a:rPr>
              <a:t>https://comm1s.wikimedia.org/wiki/File:Rs232_oscilloscope_trace.svg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14729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Semafor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704" y="1690688"/>
            <a:ext cx="5612591" cy="487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15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Pull</a:t>
            </a:r>
            <a:r>
              <a:rPr lang="cs-CZ" dirty="0"/>
              <a:t>-up a </a:t>
            </a:r>
            <a:r>
              <a:rPr lang="cs-CZ" dirty="0" err="1"/>
              <a:t>pull-down</a:t>
            </a:r>
            <a:r>
              <a:rPr lang="cs-CZ" dirty="0"/>
              <a:t> rezistor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Zamezuje neurčitým hodnotám na konektorech</a:t>
            </a:r>
          </a:p>
          <a:p>
            <a:pPr lvl="1"/>
            <a:r>
              <a:rPr lang="cs-CZ" dirty="0" err="1"/>
              <a:t>Pull</a:t>
            </a:r>
            <a:r>
              <a:rPr lang="cs-CZ" dirty="0"/>
              <a:t>-up udržuje konektor na logické 1</a:t>
            </a:r>
          </a:p>
          <a:p>
            <a:pPr lvl="1"/>
            <a:r>
              <a:rPr lang="cs-CZ" dirty="0" err="1"/>
              <a:t>Pull-down</a:t>
            </a:r>
            <a:r>
              <a:rPr lang="cs-CZ" dirty="0"/>
              <a:t> </a:t>
            </a:r>
            <a:r>
              <a:rPr lang="cs-CZ"/>
              <a:t>udržuje konektor </a:t>
            </a:r>
            <a:r>
              <a:rPr lang="cs-CZ" dirty="0"/>
              <a:t>na logické 0</a:t>
            </a:r>
          </a:p>
          <a:p>
            <a:pPr lvl="1"/>
            <a:r>
              <a:rPr lang="cs-CZ" dirty="0"/>
              <a:t>Typická hodnota 1k8 – 10k</a:t>
            </a:r>
          </a:p>
          <a:p>
            <a:r>
              <a:rPr lang="cs-CZ" dirty="0"/>
              <a:t>Interní </a:t>
            </a:r>
            <a:r>
              <a:rPr lang="cs-CZ" dirty="0" err="1"/>
              <a:t>pull</a:t>
            </a:r>
            <a:r>
              <a:rPr lang="cs-CZ" dirty="0"/>
              <a:t>-up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395" y="4119058"/>
            <a:ext cx="5095211" cy="48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76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604" y="476794"/>
            <a:ext cx="11254792" cy="590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81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RGB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295" y="1941371"/>
            <a:ext cx="5385410" cy="410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07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</a:t>
            </a:r>
            <a:endParaRPr lang="cs-CZ" dirty="0"/>
          </a:p>
        </p:txBody>
      </p:sp>
      <p:pic>
        <p:nvPicPr>
          <p:cNvPr id="3" name="Picture 2" descr="https://www.arduino.cc/en/uploads/Tutorial/pwm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759" y="1523262"/>
            <a:ext cx="4476482" cy="49017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3987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1325563"/>
          </a:xfrm>
        </p:spPr>
        <p:txBody>
          <a:bodyPr/>
          <a:lstStyle/>
          <a:p>
            <a:r>
              <a:rPr lang="cs-CZ" dirty="0"/>
              <a:t>Měření </a:t>
            </a:r>
            <a:r>
              <a:rPr lang="cs-CZ"/>
              <a:t>úrovně osvětlení</a:t>
            </a:r>
            <a:endParaRPr lang="cs-C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954" y="1690688"/>
            <a:ext cx="5452092" cy="482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44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Analogově digitální převodník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525" y="1690688"/>
            <a:ext cx="6212950" cy="499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2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Trocha historie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Vznik 2005</a:t>
            </a:r>
          </a:p>
          <a:p>
            <a:r>
              <a:rPr lang="cs-CZ" dirty="0" err="1"/>
              <a:t>Interaction</a:t>
            </a:r>
            <a:r>
              <a:rPr lang="cs-CZ" dirty="0"/>
              <a:t> Design Institute </a:t>
            </a:r>
            <a:r>
              <a:rPr lang="cs-CZ" dirty="0" err="1"/>
              <a:t>Ivrea</a:t>
            </a:r>
            <a:r>
              <a:rPr lang="cs-CZ" dirty="0"/>
              <a:t> (</a:t>
            </a:r>
            <a:r>
              <a:rPr lang="cs-CZ" dirty="0" err="1"/>
              <a:t>Ivrea</a:t>
            </a:r>
            <a:r>
              <a:rPr lang="cs-CZ" dirty="0"/>
              <a:t>, Itálie)</a:t>
            </a:r>
          </a:p>
          <a:p>
            <a:r>
              <a:rPr lang="cs-CZ" dirty="0"/>
              <a:t>Arduino </a:t>
            </a:r>
          </a:p>
          <a:p>
            <a:pPr lvl="1"/>
            <a:r>
              <a:rPr lang="cs-CZ" dirty="0"/>
              <a:t>Historická osobnost, král Itálie 1002-1014</a:t>
            </a:r>
          </a:p>
          <a:p>
            <a:pPr lvl="1"/>
            <a:r>
              <a:rPr lang="cs-CZ" dirty="0"/>
              <a:t>Bar</a:t>
            </a:r>
          </a:p>
          <a:p>
            <a:r>
              <a:rPr lang="cs-CZ" dirty="0"/>
              <a:t>Náhrada za drahý BASIC </a:t>
            </a:r>
            <a:r>
              <a:rPr lang="cs-CZ" dirty="0" err="1"/>
              <a:t>Stamp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370" y="2762523"/>
            <a:ext cx="1552575" cy="2952750"/>
          </a:xfrm>
          <a:prstGeom prst="rect">
            <a:avLst/>
          </a:prstGeom>
        </p:spPr>
      </p:pic>
      <p:cxnSp>
        <p:nvCxnSpPr>
          <p:cNvPr id="6" name="Přímá spojnice se šipkou 5"/>
          <p:cNvCxnSpPr/>
          <p:nvPr/>
        </p:nvCxnSpPr>
        <p:spPr>
          <a:xfrm>
            <a:off x="5643154" y="4402183"/>
            <a:ext cx="3030583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298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Vzorkovací frekvence</a:t>
            </a:r>
          </a:p>
        </p:txBody>
      </p:sp>
      <p:pic>
        <p:nvPicPr>
          <p:cNvPr id="3" name="Picture 2" descr="https://upload.wikimedia.org/wikipedia/commons/a/a0/Vzorkov%C3%A1n%C3%A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746" y="1448872"/>
            <a:ext cx="6396508" cy="5042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9303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Teploměr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648" y="1690688"/>
            <a:ext cx="5454703" cy="482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66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7-segmentový displej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688154"/>
              </p:ext>
            </p:extLst>
          </p:nvPr>
        </p:nvGraphicFramePr>
        <p:xfrm>
          <a:off x="5105400" y="1762674"/>
          <a:ext cx="5887104" cy="4714950"/>
        </p:xfrm>
        <a:graphic>
          <a:graphicData uri="http://schemas.openxmlformats.org/drawingml/2006/table">
            <a:tbl>
              <a:tblPr/>
              <a:tblGrid>
                <a:gridCol w="735888">
                  <a:extLst>
                    <a:ext uri="{9D8B030D-6E8A-4147-A177-3AD203B41FA5}">
                      <a16:colId xmlns:a16="http://schemas.microsoft.com/office/drawing/2014/main" val="1106726506"/>
                    </a:ext>
                  </a:extLst>
                </a:gridCol>
                <a:gridCol w="735888">
                  <a:extLst>
                    <a:ext uri="{9D8B030D-6E8A-4147-A177-3AD203B41FA5}">
                      <a16:colId xmlns:a16="http://schemas.microsoft.com/office/drawing/2014/main" val="787982742"/>
                    </a:ext>
                  </a:extLst>
                </a:gridCol>
                <a:gridCol w="735888">
                  <a:extLst>
                    <a:ext uri="{9D8B030D-6E8A-4147-A177-3AD203B41FA5}">
                      <a16:colId xmlns:a16="http://schemas.microsoft.com/office/drawing/2014/main" val="3497573622"/>
                    </a:ext>
                  </a:extLst>
                </a:gridCol>
                <a:gridCol w="735888">
                  <a:extLst>
                    <a:ext uri="{9D8B030D-6E8A-4147-A177-3AD203B41FA5}">
                      <a16:colId xmlns:a16="http://schemas.microsoft.com/office/drawing/2014/main" val="1848036006"/>
                    </a:ext>
                  </a:extLst>
                </a:gridCol>
                <a:gridCol w="735888">
                  <a:extLst>
                    <a:ext uri="{9D8B030D-6E8A-4147-A177-3AD203B41FA5}">
                      <a16:colId xmlns:a16="http://schemas.microsoft.com/office/drawing/2014/main" val="4277190467"/>
                    </a:ext>
                  </a:extLst>
                </a:gridCol>
                <a:gridCol w="735888">
                  <a:extLst>
                    <a:ext uri="{9D8B030D-6E8A-4147-A177-3AD203B41FA5}">
                      <a16:colId xmlns:a16="http://schemas.microsoft.com/office/drawing/2014/main" val="3711402495"/>
                    </a:ext>
                  </a:extLst>
                </a:gridCol>
                <a:gridCol w="735888">
                  <a:extLst>
                    <a:ext uri="{9D8B030D-6E8A-4147-A177-3AD203B41FA5}">
                      <a16:colId xmlns:a16="http://schemas.microsoft.com/office/drawing/2014/main" val="3984319553"/>
                    </a:ext>
                  </a:extLst>
                </a:gridCol>
                <a:gridCol w="735888">
                  <a:extLst>
                    <a:ext uri="{9D8B030D-6E8A-4147-A177-3AD203B41FA5}">
                      <a16:colId xmlns:a16="http://schemas.microsoft.com/office/drawing/2014/main" val="1505293161"/>
                    </a:ext>
                  </a:extLst>
                </a:gridCol>
              </a:tblGrid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 b="1" dirty="0">
                          <a:effectLst/>
                        </a:rPr>
                        <a:t>Znak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A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B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C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D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E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F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G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32186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251187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1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488179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2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099084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3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24161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4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97209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5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54534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6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06677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7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741802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8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35134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9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02398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A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007842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b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17792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C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9692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d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718289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E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572734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/>
                      <a:r>
                        <a:rPr lang="cs-CZ" sz="1400">
                          <a:effectLst/>
                        </a:rPr>
                        <a:t>F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effectLst/>
                        </a:rPr>
                        <a:t>0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effectLst/>
                        </a:rPr>
                        <a:t>1</a:t>
                      </a:r>
                      <a:endParaRPr lang="cs-CZ" sz="1400" dirty="0">
                        <a:effectLst/>
                      </a:endParaRP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044846"/>
                  </a:ext>
                </a:extLst>
              </a:tr>
            </a:tbl>
          </a:graphicData>
        </a:graphic>
      </p:graphicFrame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852" y="1740294"/>
            <a:ext cx="1833165" cy="18331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08" y="4195865"/>
            <a:ext cx="4153802" cy="1986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65" y="2121226"/>
            <a:ext cx="1918044" cy="145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24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571" y="3121787"/>
            <a:ext cx="3247159" cy="32471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Displej na </a:t>
            </a:r>
            <a:r>
              <a:rPr lang="cs-CZ" dirty="0" err="1"/>
              <a:t>EduShield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4 x 7-segmentový displej</a:t>
            </a:r>
          </a:p>
          <a:p>
            <a:r>
              <a:rPr lang="cs-CZ" dirty="0" err="1"/>
              <a:t>ATTiny</a:t>
            </a:r>
            <a:r>
              <a:rPr lang="cs-CZ" dirty="0"/>
              <a:t> 2313 jako ovladač</a:t>
            </a:r>
          </a:p>
          <a:p>
            <a:r>
              <a:rPr lang="cs-CZ" dirty="0"/>
              <a:t>Připojeno na I</a:t>
            </a:r>
            <a:r>
              <a:rPr lang="cs-CZ" baseline="30000" dirty="0"/>
              <a:t>2</a:t>
            </a:r>
            <a:r>
              <a:rPr lang="cs-CZ" dirty="0"/>
              <a:t>C sběrnici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741" y="2767714"/>
            <a:ext cx="6230131" cy="360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Platforma Arduino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Open Hardware a Open Software</a:t>
            </a:r>
          </a:p>
          <a:p>
            <a:pPr lvl="1"/>
            <a:r>
              <a:rPr lang="cs-CZ" dirty="0"/>
              <a:t>Vývojové desky</a:t>
            </a:r>
          </a:p>
          <a:p>
            <a:pPr lvl="1"/>
            <a:r>
              <a:rPr lang="cs-CZ" dirty="0"/>
              <a:t>Arduino IDE</a:t>
            </a:r>
          </a:p>
          <a:p>
            <a:pPr lvl="1"/>
            <a:r>
              <a:rPr lang="cs-CZ" dirty="0"/>
              <a:t>Komunitní knihovny</a:t>
            </a:r>
          </a:p>
          <a:p>
            <a:r>
              <a:rPr lang="cs-CZ" dirty="0"/>
              <a:t>Rozšiřující desky tzv. </a:t>
            </a:r>
            <a:r>
              <a:rPr lang="cs-CZ" dirty="0" err="1"/>
              <a:t>Shield</a:t>
            </a:r>
            <a:endParaRPr lang="cs-CZ" dirty="0"/>
          </a:p>
          <a:p>
            <a:r>
              <a:rPr lang="cs-CZ" dirty="0"/>
              <a:t>Původně jen pro 8-bit </a:t>
            </a:r>
            <a:r>
              <a:rPr lang="cs-CZ" dirty="0" err="1"/>
              <a:t>mikrokontroléry</a:t>
            </a:r>
            <a:r>
              <a:rPr lang="cs-CZ" dirty="0"/>
              <a:t> ATMEL AVR</a:t>
            </a:r>
          </a:p>
          <a:p>
            <a:r>
              <a:rPr lang="cs-CZ" dirty="0"/>
              <a:t>Nyní Podpora i pro jiné </a:t>
            </a:r>
            <a:r>
              <a:rPr lang="cs-CZ" dirty="0" err="1"/>
              <a:t>mikrokontroléry</a:t>
            </a:r>
            <a:r>
              <a:rPr lang="cs-CZ" dirty="0"/>
              <a:t> a </a:t>
            </a:r>
            <a:r>
              <a:rPr lang="cs-CZ" dirty="0" err="1"/>
              <a:t>SoC</a:t>
            </a:r>
            <a:endParaRPr lang="cs-CZ" dirty="0"/>
          </a:p>
          <a:p>
            <a:pPr lvl="1"/>
            <a:r>
              <a:rPr lang="cs-CZ" dirty="0"/>
              <a:t>ESP8266, Intel Curie, SAM D10, …</a:t>
            </a:r>
          </a:p>
        </p:txBody>
      </p:sp>
    </p:spTree>
    <p:extLst>
      <p:ext uri="{BB962C8B-B14F-4D97-AF65-F5344CB8AC3E}">
        <p14:creationId xmlns:p14="http://schemas.microsoft.com/office/powerpoint/2010/main" val="422753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Multiplatformní</a:t>
            </a:r>
          </a:p>
          <a:p>
            <a:r>
              <a:rPr lang="cs-CZ" dirty="0"/>
              <a:t>Editor s programátorem</a:t>
            </a:r>
          </a:p>
          <a:p>
            <a:r>
              <a:rPr lang="cs-CZ" dirty="0"/>
              <a:t>Musí se správně nastavit typ Arduino a port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091" y="3308907"/>
            <a:ext cx="6380934" cy="33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3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Ovladač pro převodník USB – Sériový port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FTDI vs. CH340</a:t>
            </a:r>
          </a:p>
          <a:p>
            <a:r>
              <a:rPr lang="cs-CZ" dirty="0"/>
              <a:t>Linux a Windows 10 bez problémů</a:t>
            </a:r>
            <a:endParaRPr lang="en-US" dirty="0"/>
          </a:p>
          <a:p>
            <a:pPr lvl="1"/>
            <a:r>
              <a:rPr lang="en-US" dirty="0"/>
              <a:t>Windows </a:t>
            </a:r>
            <a:r>
              <a:rPr lang="cs-CZ" dirty="0"/>
              <a:t>10 nutné připojení k internetu</a:t>
            </a:r>
          </a:p>
          <a:p>
            <a:r>
              <a:rPr lang="cs-CZ" dirty="0"/>
              <a:t>Windows </a:t>
            </a:r>
            <a:r>
              <a:rPr lang="en-US" dirty="0"/>
              <a:t>XP, </a:t>
            </a:r>
            <a:r>
              <a:rPr lang="cs-CZ" dirty="0"/>
              <a:t>7, 8, 8.1 nutná instalace ovladačů</a:t>
            </a:r>
          </a:p>
          <a:p>
            <a:r>
              <a:rPr lang="cs-CZ" dirty="0"/>
              <a:t>Mac OS úprava nastavení</a:t>
            </a:r>
          </a:p>
          <a:p>
            <a:pPr lvl="1"/>
            <a:r>
              <a:rPr lang="cs-CZ" dirty="0"/>
              <a:t>Velmi problematické</a:t>
            </a:r>
          </a:p>
          <a:p>
            <a:pPr lvl="1"/>
            <a:r>
              <a:rPr lang="cs-CZ" dirty="0"/>
              <a:t>Je lepší </a:t>
            </a:r>
            <a:r>
              <a:rPr lang="cs-CZ" dirty="0" err="1"/>
              <a:t>Arduino</a:t>
            </a:r>
            <a:r>
              <a:rPr lang="cs-CZ" dirty="0"/>
              <a:t> s FTDI převodníkem</a:t>
            </a:r>
          </a:p>
          <a:p>
            <a:endParaRPr lang="cs-CZ" dirty="0"/>
          </a:p>
        </p:txBody>
      </p:sp>
      <p:pic>
        <p:nvPicPr>
          <p:cNvPr id="4" name="Picture 1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08"/>
          <a:stretch/>
        </p:blipFill>
        <p:spPr>
          <a:xfrm>
            <a:off x="8368937" y="1825625"/>
            <a:ext cx="2355668" cy="419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2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084" y="2259013"/>
            <a:ext cx="5362153" cy="4052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EduShield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Určeno pro výuku</a:t>
            </a:r>
          </a:p>
          <a:p>
            <a:r>
              <a:rPr lang="cs-CZ" dirty="0"/>
              <a:t>Lze ukázat v podstatě vše, co umí </a:t>
            </a:r>
            <a:r>
              <a:rPr lang="cs-CZ" dirty="0" err="1"/>
              <a:t>Arduino</a:t>
            </a:r>
            <a:endParaRPr lang="cs-CZ" dirty="0"/>
          </a:p>
          <a:p>
            <a:r>
              <a:rPr lang="cs-CZ" dirty="0"/>
              <a:t>Kompatibilní s Ethernet </a:t>
            </a:r>
            <a:r>
              <a:rPr lang="cs-CZ" dirty="0" err="1"/>
              <a:t>Shield</a:t>
            </a:r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81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Hello </a:t>
            </a:r>
            <a:r>
              <a:rPr lang="cs-CZ" dirty="0" err="1"/>
              <a:t>World</a:t>
            </a:r>
            <a:r>
              <a:rPr lang="cs-CZ" dirty="0"/>
              <a:t>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46" y="1690688"/>
            <a:ext cx="3952107" cy="468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25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↔</a:t>
            </a:r>
            <a:r>
              <a:rPr lang="cs-CZ" dirty="0"/>
              <a:t> </a:t>
            </a:r>
            <a:r>
              <a:rPr lang="en-US" dirty="0"/>
              <a:t>Hardware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Logick</a:t>
            </a:r>
            <a:r>
              <a:rPr lang="cs-CZ" dirty="0"/>
              <a:t>é hodnoty se převedou na napětí</a:t>
            </a:r>
          </a:p>
          <a:p>
            <a:r>
              <a:rPr lang="cs-CZ" dirty="0"/>
              <a:t>Velikost napětí, logická 1, je většinou 5 V nebo 3,3 V</a:t>
            </a:r>
          </a:p>
          <a:p>
            <a:pPr lvl="1"/>
            <a:r>
              <a:rPr lang="cs-CZ" dirty="0"/>
              <a:t>Různé logické úrovně</a:t>
            </a:r>
          </a:p>
          <a:p>
            <a:r>
              <a:rPr lang="cs-CZ" dirty="0"/>
              <a:t>Pozor na poškození hardware vysokým napětím</a:t>
            </a:r>
          </a:p>
          <a:p>
            <a:pPr lvl="1"/>
            <a:r>
              <a:rPr lang="cs-CZ" dirty="0"/>
              <a:t>Většina desek Arduino je 5 V tolerantní</a:t>
            </a:r>
          </a:p>
          <a:p>
            <a:pPr lvl="1"/>
            <a:r>
              <a:rPr lang="cs-CZ" dirty="0"/>
              <a:t>Nemusí to tak být, čtěte dokumentaci!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103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Zapojení Arduino</a:t>
            </a:r>
            <a:endParaRPr lang="en-US" dirty="0"/>
          </a:p>
        </p:txBody>
      </p:sp>
      <p:pic>
        <p:nvPicPr>
          <p:cNvPr id="1026" name="Picture 2" descr="https://www.arduino.cc/en/uploads/Hacking/Atmega168PinMap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0" b="18880"/>
          <a:stretch/>
        </p:blipFill>
        <p:spPr bwMode="auto">
          <a:xfrm>
            <a:off x="1785719" y="1818291"/>
            <a:ext cx="8620563" cy="434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03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a10f9ac0-5937-4b4f-b459-96aedd9ed2c5">
  <element uid="9920fcc9-9f43-4d43-9e3e-b98a219cfd55" value=""/>
</sisl>
</file>

<file path=customXml/itemProps1.xml><?xml version="1.0" encoding="utf-8"?>
<ds:datastoreItem xmlns:ds="http://schemas.openxmlformats.org/officeDocument/2006/customXml" ds:itemID="{6FB6C4DE-45D6-4DE5-8124-FE5828134993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3756</TotalTime>
  <Words>503</Words>
  <Application>Microsoft Office PowerPoint</Application>
  <PresentationFormat>Widescreen</PresentationFormat>
  <Paragraphs>235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Segoe UI</vt:lpstr>
      <vt:lpstr>Office Theme</vt:lpstr>
      <vt:lpstr>Arduino 101 EduShield</vt:lpstr>
      <vt:lpstr>Trocha historie</vt:lpstr>
      <vt:lpstr>Platforma Arduino</vt:lpstr>
      <vt:lpstr>Arduino IDE</vt:lpstr>
      <vt:lpstr>Ovladač pro převodník USB – Sériový port</vt:lpstr>
      <vt:lpstr>EduShield</vt:lpstr>
      <vt:lpstr>Hello World!</vt:lpstr>
      <vt:lpstr>Software ↔ Hardware</vt:lpstr>
      <vt:lpstr>Zapojení Arduino</vt:lpstr>
      <vt:lpstr>Základní struktura aplikace</vt:lpstr>
      <vt:lpstr>Sériová komunikace</vt:lpstr>
      <vt:lpstr>Průběh sériové komunikace</vt:lpstr>
      <vt:lpstr>Semafor</vt:lpstr>
      <vt:lpstr>Pull-up a pull-down rezistor</vt:lpstr>
      <vt:lpstr>PowerPoint Presentation</vt:lpstr>
      <vt:lpstr>RGB</vt:lpstr>
      <vt:lpstr>PWM</vt:lpstr>
      <vt:lpstr>Měření úrovně osvětlení</vt:lpstr>
      <vt:lpstr>Analogově digitální převodník </vt:lpstr>
      <vt:lpstr>Vzorkovací frekvence</vt:lpstr>
      <vt:lpstr>Teploměr</vt:lpstr>
      <vt:lpstr>7-segmentový displej</vt:lpstr>
      <vt:lpstr>Displej na EduShield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Štěpán Bechynský</dc:creator>
  <cp:lastModifiedBy>Štěpán Bechynský</cp:lastModifiedBy>
  <cp:revision>127</cp:revision>
  <dcterms:created xsi:type="dcterms:W3CDTF">2015-06-22T18:43:06Z</dcterms:created>
  <dcterms:modified xsi:type="dcterms:W3CDTF">2016-12-03T09:32:10Z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cab41f51-42e7-4677-b97a-f2cbbf4f9c06</vt:lpwstr>
  </property>
  <property fmtid="{D5CDD505-2E9C-101B-9397-08002B2CF9AE}" pid="3" name="bjSaver">
    <vt:lpwstr>HAC7BAsdd6lcQHVnfFadInW/siqPPIAv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policy="a10f9ac0-5937-4b4f-b459-96aedd9ed2c5" xmlns="http://www.boldonjames.com/2008/01/sie/i</vt:lpwstr>
  </property>
  <property fmtid="{D5CDD505-2E9C-101B-9397-08002B2CF9AE}" pid="5" name="bjDocumentLabelXML-0">
    <vt:lpwstr>nternal/label"&gt;&lt;element uid="9920fcc9-9f43-4d43-9e3e-b98a219cfd55" value="" /&gt;&lt;/sisl&gt;</vt:lpwstr>
  </property>
  <property fmtid="{D5CDD505-2E9C-101B-9397-08002B2CF9AE}" pid="6" name="bjDocumentSecurityLabel">
    <vt:lpwstr>Not Classified</vt:lpwstr>
  </property>
</Properties>
</file>