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256" r:id="rId3"/>
    <p:sldId id="289" r:id="rId4"/>
    <p:sldId id="280" r:id="rId5"/>
    <p:sldId id="275" r:id="rId6"/>
    <p:sldId id="278" r:id="rId7"/>
    <p:sldId id="257" r:id="rId8"/>
    <p:sldId id="265" r:id="rId9"/>
    <p:sldId id="285" r:id="rId10"/>
    <p:sldId id="266" r:id="rId11"/>
    <p:sldId id="272" r:id="rId12"/>
    <p:sldId id="271" r:id="rId13"/>
    <p:sldId id="274" r:id="rId14"/>
    <p:sldId id="260" r:id="rId15"/>
    <p:sldId id="268" r:id="rId16"/>
    <p:sldId id="281" r:id="rId17"/>
    <p:sldId id="261" r:id="rId18"/>
    <p:sldId id="259" r:id="rId19"/>
    <p:sldId id="270" r:id="rId20"/>
    <p:sldId id="273" r:id="rId21"/>
    <p:sldId id="263" r:id="rId22"/>
    <p:sldId id="279" r:id="rId23"/>
    <p:sldId id="264" r:id="rId24"/>
    <p:sldId id="282" r:id="rId25"/>
    <p:sldId id="283" r:id="rId26"/>
    <p:sldId id="288" r:id="rId27"/>
    <p:sldId id="284" r:id="rId28"/>
    <p:sldId id="262" r:id="rId29"/>
    <p:sldId id="277" r:id="rId30"/>
    <p:sldId id="287" r:id="rId3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36498-F781-46EC-B523-A536DD5DC2E4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53A18-C325-475E-A2D7-E84AD027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3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CBA4C-DA75-42DF-B0FA-A912DAFD6C1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550C6-676C-41F5-8323-4618D7A5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7697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1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90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29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4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64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69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4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45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00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8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73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75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82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49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87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29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61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80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73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0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2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5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8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0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93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26.04.2016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17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26.04.2016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004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26.04.2016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884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26.04.2016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132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26.04.2016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267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26.04.2016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474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26.04.2016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9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26.04.2016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994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26.04.2016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236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26.04.2016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393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26.04.2016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007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6E39-B479-4EAD-9D1B-25702D54AA7D}" type="datetimeFigureOut">
              <a:rPr lang="cs-CZ" smtClean="0"/>
              <a:t>26.04.2016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045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Arduino 101 Workshop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Štěpán Bechynský</a:t>
            </a:r>
            <a:r>
              <a:rPr lang="en-US" dirty="0" smtClean="0"/>
              <a:t>, @</a:t>
            </a:r>
            <a:r>
              <a:rPr lang="en-US" dirty="0" err="1" smtClean="0"/>
              <a:t>stepanb</a:t>
            </a:r>
            <a:endParaRPr lang="cs-CZ" dirty="0" smtClean="0"/>
          </a:p>
          <a:p>
            <a:r>
              <a:rPr lang="cs-CZ" dirty="0" smtClean="0"/>
              <a:t>Martin Malý</a:t>
            </a:r>
            <a:r>
              <a:rPr lang="en-US" dirty="0" smtClean="0"/>
              <a:t>, @</a:t>
            </a:r>
            <a:r>
              <a:rPr lang="en-US" dirty="0" err="1" smtClean="0"/>
              <a:t>adent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7611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Bzučák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35" y="1690688"/>
            <a:ext cx="4080930" cy="498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Sériová komunikace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Komunikace dvou zařízené</a:t>
            </a:r>
          </a:p>
          <a:p>
            <a:r>
              <a:rPr lang="cs-CZ" dirty="0" smtClean="0"/>
              <a:t>Různé rychlosti, ale dost pomalé</a:t>
            </a:r>
          </a:p>
          <a:p>
            <a:r>
              <a:rPr lang="cs-CZ" dirty="0" smtClean="0"/>
              <a:t>Standard pro GSM, GPS, </a:t>
            </a:r>
            <a:r>
              <a:rPr lang="cs-CZ" dirty="0" err="1" smtClean="0"/>
              <a:t>Bluetooth</a:t>
            </a:r>
            <a:r>
              <a:rPr lang="cs-CZ" dirty="0" smtClean="0"/>
              <a:t>, … </a:t>
            </a:r>
          </a:p>
          <a:p>
            <a:r>
              <a:rPr lang="cs-CZ" dirty="0" smtClean="0"/>
              <a:t>Arduino má typicky jeden HW sériový port</a:t>
            </a:r>
          </a:p>
          <a:p>
            <a:pPr lvl="1"/>
            <a:r>
              <a:rPr lang="cs-CZ" dirty="0" smtClean="0"/>
              <a:t>Programátor</a:t>
            </a:r>
          </a:p>
          <a:p>
            <a:pPr lvl="1"/>
            <a:r>
              <a:rPr lang="cs-CZ" dirty="0" err="1" smtClean="0"/>
              <a:t>SoftwareSerial</a:t>
            </a:r>
            <a:r>
              <a:rPr lang="cs-CZ" dirty="0" smtClean="0"/>
              <a:t> – emulace HW portu SW knihovnou</a:t>
            </a:r>
          </a:p>
          <a:p>
            <a:r>
              <a:rPr lang="cs-CZ" dirty="0" smtClean="0"/>
              <a:t>Ladění aplikace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09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Průběh sériové komunikace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1690688"/>
            <a:ext cx="6877050" cy="460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88668"/>
            <a:ext cx="7783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Segoe UI" panose="020B0502040204020203" pitchFamily="34" charset="0"/>
              </a:rPr>
              <a:t>https://</a:t>
            </a:r>
            <a:r>
              <a:rPr lang="cs-CZ" dirty="0" smtClean="0">
                <a:solidFill>
                  <a:srgbClr val="000000"/>
                </a:solidFill>
                <a:latin typeface="Segoe UI" panose="020B0502040204020203" pitchFamily="34" charset="0"/>
              </a:rPr>
              <a:t>comm1s.wikimedia.org/wiki/File:Rs232_oscilloscope_trace.svg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47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Stmívač</a:t>
            </a:r>
            <a:endParaRPr lang="cs-C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76" y="1235648"/>
            <a:ext cx="3827647" cy="49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Pull</a:t>
            </a:r>
            <a:r>
              <a:rPr lang="cs-CZ" dirty="0" smtClean="0"/>
              <a:t>-up a </a:t>
            </a:r>
            <a:r>
              <a:rPr lang="cs-CZ" dirty="0" err="1" smtClean="0"/>
              <a:t>pull-down</a:t>
            </a:r>
            <a:r>
              <a:rPr lang="cs-CZ" dirty="0" smtClean="0"/>
              <a:t> rezistor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Zamezuje neurčitým hodnotám na konektorech</a:t>
            </a:r>
          </a:p>
          <a:p>
            <a:pPr lvl="1"/>
            <a:r>
              <a:rPr lang="cs-CZ" dirty="0" err="1" smtClean="0"/>
              <a:t>Pull</a:t>
            </a:r>
            <a:r>
              <a:rPr lang="cs-CZ" dirty="0" smtClean="0"/>
              <a:t>-up udržuje konektor na logické 1</a:t>
            </a:r>
          </a:p>
          <a:p>
            <a:pPr lvl="1"/>
            <a:r>
              <a:rPr lang="cs-CZ" dirty="0" err="1" smtClean="0"/>
              <a:t>Pull-down</a:t>
            </a:r>
            <a:r>
              <a:rPr lang="cs-CZ" dirty="0" smtClean="0"/>
              <a:t> </a:t>
            </a:r>
            <a:r>
              <a:rPr lang="cs-CZ"/>
              <a:t>udržuje </a:t>
            </a:r>
            <a:r>
              <a:rPr lang="cs-CZ" smtClean="0"/>
              <a:t>konektor </a:t>
            </a:r>
            <a:r>
              <a:rPr lang="cs-CZ" dirty="0"/>
              <a:t>na logické </a:t>
            </a:r>
            <a:r>
              <a:rPr lang="cs-CZ" dirty="0" smtClean="0"/>
              <a:t>0</a:t>
            </a:r>
          </a:p>
          <a:p>
            <a:pPr lvl="1"/>
            <a:r>
              <a:rPr lang="cs-CZ" dirty="0" smtClean="0"/>
              <a:t>Typická hodnota 1k8 – 10k</a:t>
            </a:r>
            <a:endParaRPr lang="cs-CZ" dirty="0"/>
          </a:p>
          <a:p>
            <a:r>
              <a:rPr lang="cs-CZ" dirty="0" smtClean="0"/>
              <a:t>Interní </a:t>
            </a:r>
            <a:r>
              <a:rPr lang="cs-CZ" dirty="0" err="1" smtClean="0"/>
              <a:t>pull</a:t>
            </a:r>
            <a:r>
              <a:rPr lang="cs-CZ" dirty="0" smtClean="0"/>
              <a:t>-up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66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604" y="476794"/>
            <a:ext cx="11254792" cy="590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</a:t>
            </a:r>
            <a:endParaRPr lang="cs-CZ" dirty="0"/>
          </a:p>
        </p:txBody>
      </p:sp>
      <p:pic>
        <p:nvPicPr>
          <p:cNvPr id="3" name="Picture 2" descr="https://www.arduino.cc/en/uploads/Tutorial/pwm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759" y="1523262"/>
            <a:ext cx="4476482" cy="4901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39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Světlo</a:t>
            </a:r>
            <a:endParaRPr lang="cs-C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83" y="487425"/>
            <a:ext cx="2692633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Analogově digitální převodník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25" y="1690688"/>
            <a:ext cx="6212950" cy="499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Vzorkovací frekvence</a:t>
            </a:r>
            <a:endParaRPr lang="cs-CZ" dirty="0"/>
          </a:p>
        </p:txBody>
      </p:sp>
      <p:pic>
        <p:nvPicPr>
          <p:cNvPr id="3" name="Picture 2" descr="https://upload.wikimedia.org/wikipedia/commons/a/a0/Vzorkov%C3%A1n%C3%A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746" y="1448872"/>
            <a:ext cx="6396508" cy="5042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3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Trocha historie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Vznik 2005</a:t>
            </a:r>
          </a:p>
          <a:p>
            <a:r>
              <a:rPr lang="cs-CZ" dirty="0" err="1" smtClean="0"/>
              <a:t>Interaction</a:t>
            </a:r>
            <a:r>
              <a:rPr lang="cs-CZ" dirty="0" smtClean="0"/>
              <a:t> </a:t>
            </a:r>
            <a:r>
              <a:rPr lang="cs-CZ" dirty="0"/>
              <a:t>Design Institute </a:t>
            </a:r>
            <a:r>
              <a:rPr lang="cs-CZ" dirty="0" err="1" smtClean="0"/>
              <a:t>Ivrea</a:t>
            </a:r>
            <a:r>
              <a:rPr lang="cs-CZ" dirty="0" smtClean="0"/>
              <a:t> (</a:t>
            </a:r>
            <a:r>
              <a:rPr lang="cs-CZ" dirty="0" err="1" smtClean="0"/>
              <a:t>Ivrea</a:t>
            </a:r>
            <a:r>
              <a:rPr lang="cs-CZ" dirty="0"/>
              <a:t>, </a:t>
            </a:r>
            <a:r>
              <a:rPr lang="cs-CZ" dirty="0" smtClean="0"/>
              <a:t>Itálie)</a:t>
            </a:r>
          </a:p>
          <a:p>
            <a:r>
              <a:rPr lang="cs-CZ" dirty="0" smtClean="0"/>
              <a:t>Arduino </a:t>
            </a:r>
          </a:p>
          <a:p>
            <a:pPr lvl="1"/>
            <a:r>
              <a:rPr lang="cs-CZ" dirty="0"/>
              <a:t>H</a:t>
            </a:r>
            <a:r>
              <a:rPr lang="cs-CZ" dirty="0" smtClean="0"/>
              <a:t>istorická osobnost, král Itálie 1002-1014</a:t>
            </a:r>
          </a:p>
          <a:p>
            <a:pPr lvl="1"/>
            <a:r>
              <a:rPr lang="cs-CZ" dirty="0" smtClean="0"/>
              <a:t>Bar</a:t>
            </a:r>
          </a:p>
          <a:p>
            <a:r>
              <a:rPr lang="cs-CZ" dirty="0" smtClean="0"/>
              <a:t>Náhrada za drahý BASIC </a:t>
            </a:r>
            <a:r>
              <a:rPr lang="cs-CZ" dirty="0" err="1" smtClean="0"/>
              <a:t>Stamp</a:t>
            </a:r>
            <a:endParaRPr lang="cs-CZ" dirty="0" smtClean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70" y="2762523"/>
            <a:ext cx="1552575" cy="2952750"/>
          </a:xfrm>
          <a:prstGeom prst="rect">
            <a:avLst/>
          </a:prstGeom>
        </p:spPr>
      </p:pic>
      <p:cxnSp>
        <p:nvCxnSpPr>
          <p:cNvPr id="6" name="Přímá spojnice se šipkou 5"/>
          <p:cNvCxnSpPr/>
          <p:nvPr/>
        </p:nvCxnSpPr>
        <p:spPr>
          <a:xfrm>
            <a:off x="5643154" y="4402183"/>
            <a:ext cx="303058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2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Teploměr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Zapojen stejně, jako senzor světla</a:t>
            </a:r>
          </a:p>
          <a:p>
            <a:r>
              <a:rPr lang="cs-CZ" dirty="0" smtClean="0"/>
              <a:t>Přepočet odpor → teplota podle katalogového listu</a:t>
            </a:r>
          </a:p>
          <a:p>
            <a:r>
              <a:rPr lang="cs-CZ" dirty="0" smtClean="0"/>
              <a:t>Pozor na hysterezi</a:t>
            </a:r>
          </a:p>
        </p:txBody>
      </p:sp>
    </p:spTree>
    <p:extLst>
      <p:ext uri="{BB962C8B-B14F-4D97-AF65-F5344CB8AC3E}">
        <p14:creationId xmlns:p14="http://schemas.microsoft.com/office/powerpoint/2010/main" val="28240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Sedmisegmentový</a:t>
            </a:r>
            <a:r>
              <a:rPr lang="cs-CZ" dirty="0" smtClean="0"/>
              <a:t> displej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7981"/>
              </p:ext>
            </p:extLst>
          </p:nvPr>
        </p:nvGraphicFramePr>
        <p:xfrm>
          <a:off x="838200" y="1812547"/>
          <a:ext cx="6622992" cy="4714950"/>
        </p:xfrm>
        <a:graphic>
          <a:graphicData uri="http://schemas.openxmlformats.org/drawingml/2006/table">
            <a:tbl>
              <a:tblPr/>
              <a:tblGrid>
                <a:gridCol w="735888">
                  <a:extLst>
                    <a:ext uri="{9D8B030D-6E8A-4147-A177-3AD203B41FA5}">
                      <a16:colId xmlns:a16="http://schemas.microsoft.com/office/drawing/2014/main" val="1106726506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2962061144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787982742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3497573622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1848036006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4277190467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3711402495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3984319553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1505293161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 b="1" dirty="0" smtClean="0">
                          <a:effectLst/>
                        </a:rPr>
                        <a:t>Znak</a:t>
                      </a:r>
                      <a:endParaRPr lang="cs-CZ" sz="1400" b="1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400" b="1" dirty="0" err="1">
                          <a:effectLst/>
                        </a:rPr>
                        <a:t>abcdefg</a:t>
                      </a:r>
                      <a:endParaRPr lang="cs-CZ" sz="1400" b="1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>
                          <a:effectLst/>
                        </a:rPr>
                        <a:t>a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>
                          <a:effectLst/>
                        </a:rPr>
                        <a:t>b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>
                          <a:effectLst/>
                        </a:rPr>
                        <a:t>c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>
                          <a:effectLst/>
                        </a:rPr>
                        <a:t>d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>
                          <a:effectLst/>
                        </a:rPr>
                        <a:t>e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>
                          <a:effectLst/>
                        </a:rPr>
                        <a:t>f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g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32186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0×7E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25118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1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0×30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48817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2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0×6D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09908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3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0×79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2416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4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0×33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97209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5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0×5B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54534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6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0×5F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0667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7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0×70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74180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8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0×7F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35134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9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0×7B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02398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A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0×77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00784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b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0×1F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1779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C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0×4E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9692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d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0×3D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71828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E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0×4F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7273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F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0×47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effectLst/>
                        </a:rPr>
                        <a:t>0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044846"/>
                  </a:ext>
                </a:extLst>
              </a:tr>
            </a:tbl>
          </a:graphicData>
        </a:graphic>
      </p:graphicFrame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719" y="226150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Hodiny </a:t>
            </a:r>
            <a:r>
              <a:rPr lang="cs-CZ" smtClean="0"/>
              <a:t>reálného času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Typ 1307</a:t>
            </a:r>
          </a:p>
          <a:p>
            <a:r>
              <a:rPr lang="cs-CZ" dirty="0" smtClean="0"/>
              <a:t>Připojeny na sběrnici I</a:t>
            </a:r>
            <a:r>
              <a:rPr lang="cs-CZ" baseline="30000" dirty="0" smtClean="0"/>
              <a:t>2</a:t>
            </a:r>
            <a:r>
              <a:rPr lang="cs-CZ" dirty="0" smtClean="0"/>
              <a:t>C</a:t>
            </a:r>
          </a:p>
          <a:p>
            <a:r>
              <a:rPr lang="cs-CZ" dirty="0" smtClean="0"/>
              <a:t>Dostupná knihovna</a:t>
            </a:r>
          </a:p>
          <a:p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614" y="3036596"/>
            <a:ext cx="5736936" cy="202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World</a:t>
            </a:r>
            <a:r>
              <a:rPr lang="cs-CZ" baseline="30000" dirty="0" smtClean="0"/>
              <a:t>2</a:t>
            </a:r>
            <a:r>
              <a:rPr lang="cs-CZ" dirty="0" smtClean="0"/>
              <a:t>!</a:t>
            </a:r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467" y="1145874"/>
            <a:ext cx="3145066" cy="542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ATmega328</a:t>
            </a:r>
            <a:endParaRPr lang="cs-C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724" y="1445989"/>
            <a:ext cx="7192551" cy="48517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06850" y="2240924"/>
            <a:ext cx="450761" cy="1378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Rectangle 4"/>
          <p:cNvSpPr/>
          <p:nvPr/>
        </p:nvSpPr>
        <p:spPr>
          <a:xfrm>
            <a:off x="4913288" y="4699827"/>
            <a:ext cx="450761" cy="8474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Box 5"/>
          <p:cNvSpPr txBox="1"/>
          <p:nvPr/>
        </p:nvSpPr>
        <p:spPr>
          <a:xfrm>
            <a:off x="734096" y="6413679"/>
            <a:ext cx="426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POZOR – </a:t>
            </a:r>
            <a:r>
              <a:rPr lang="cs-CZ" dirty="0" smtClean="0"/>
              <a:t>toto je závislé na </a:t>
            </a:r>
            <a:r>
              <a:rPr lang="cs-CZ" dirty="0" err="1" smtClean="0"/>
              <a:t>mikrokontroléru</a:t>
            </a:r>
            <a:r>
              <a:rPr lang="cs-CZ" dirty="0" smtClean="0"/>
              <a:t>!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27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Zapojení Arduino</a:t>
            </a:r>
            <a:endParaRPr lang="en-US" dirty="0"/>
          </a:p>
        </p:txBody>
      </p:sp>
      <p:pic>
        <p:nvPicPr>
          <p:cNvPr id="1026" name="Picture 2" descr="https://www.arduino.cc/en/uploads/Hacking/Atmega168PinMap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0" b="18880"/>
          <a:stretch/>
        </p:blipFill>
        <p:spPr bwMode="auto">
          <a:xfrm>
            <a:off x="1785719" y="1818291"/>
            <a:ext cx="8620563" cy="434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424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Práce s </a:t>
            </a:r>
            <a:r>
              <a:rPr lang="en-US" dirty="0" smtClean="0"/>
              <a:t>registry</a:t>
            </a:r>
            <a:endParaRPr lang="cs-C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8940" y="2239372"/>
          <a:ext cx="11745532" cy="2433320"/>
        </p:xfrm>
        <a:graphic>
          <a:graphicData uri="http://schemas.openxmlformats.org/drawingml/2006/table">
            <a:tbl>
              <a:tblPr firstRow="1" bandRow="1"/>
              <a:tblGrid>
                <a:gridCol w="1662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7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7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87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8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33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341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 smtClean="0"/>
                        <a:t>PD7</a:t>
                      </a:r>
                      <a:endParaRPr lang="cs-CZ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 smtClean="0"/>
                        <a:t>PD6</a:t>
                      </a:r>
                      <a:endParaRPr lang="cs-CZ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 smtClean="0"/>
                        <a:t>PD5</a:t>
                      </a:r>
                      <a:endParaRPr lang="cs-CZ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 smtClean="0"/>
                        <a:t>PD4</a:t>
                      </a:r>
                      <a:endParaRPr lang="cs-CZ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 smtClean="0"/>
                        <a:t>PD3</a:t>
                      </a:r>
                      <a:endParaRPr lang="cs-CZ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 smtClean="0"/>
                        <a:t>PD2</a:t>
                      </a:r>
                      <a:endParaRPr lang="cs-CZ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 smtClean="0"/>
                        <a:t>PD1</a:t>
                      </a:r>
                      <a:endParaRPr lang="cs-CZ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 smtClean="0"/>
                        <a:t>PD0</a:t>
                      </a:r>
                      <a:endParaRPr lang="cs-CZ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LED4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LED3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LED2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LED1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 smtClean="0"/>
                        <a:t>DDRD</a:t>
                      </a:r>
                      <a:endParaRPr lang="cs-CZ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?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?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1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1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1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1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?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?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|</a:t>
                      </a:r>
                      <a:r>
                        <a:rPr lang="cs-CZ" sz="1600" dirty="0" smtClean="0"/>
                        <a:t> </a:t>
                      </a:r>
                      <a:r>
                        <a:rPr lang="en-US" sz="1600" dirty="0" smtClean="0"/>
                        <a:t>0b</a:t>
                      </a:r>
                      <a:r>
                        <a:rPr lang="cs-CZ" sz="1600" dirty="0" smtClean="0"/>
                        <a:t>00111100</a:t>
                      </a:r>
                      <a:endParaRPr lang="cs-CZ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1" noProof="0" dirty="0" smtClean="0"/>
                        <a:t>PORTD Zhasnout</a:t>
                      </a:r>
                      <a:endParaRPr lang="cs-CZ" sz="16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&amp; (!0b00111100)</a:t>
                      </a:r>
                      <a:endParaRPr lang="cs-CZ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 smtClean="0"/>
                        <a:t>PORTD Rozsvítit</a:t>
                      </a:r>
                      <a:endParaRPr lang="cs-CZ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|</a:t>
                      </a:r>
                      <a:r>
                        <a:rPr lang="en-US" sz="1600" baseline="0" dirty="0" smtClean="0"/>
                        <a:t> 0b00111100</a:t>
                      </a:r>
                      <a:endParaRPr lang="cs-CZ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b="1" smtClean="0"/>
                        <a:t>PORTD Překlopit</a:t>
                      </a:r>
                      <a:endParaRPr lang="cs-CZ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?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?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1 → 0</a:t>
                      </a:r>
                    </a:p>
                    <a:p>
                      <a:pPr algn="ctr"/>
                      <a:r>
                        <a:rPr lang="cs-CZ" sz="1600" dirty="0" smtClean="0"/>
                        <a:t>0 → 1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1 → 0</a:t>
                      </a:r>
                    </a:p>
                    <a:p>
                      <a:pPr algn="ctr"/>
                      <a:r>
                        <a:rPr lang="cs-CZ" sz="1600" dirty="0" smtClean="0"/>
                        <a:t>0 →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1 → 0</a:t>
                      </a:r>
                    </a:p>
                    <a:p>
                      <a:pPr algn="ctr"/>
                      <a:r>
                        <a:rPr lang="cs-CZ" sz="1600" dirty="0" smtClean="0"/>
                        <a:t>0 →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1 → 0</a:t>
                      </a:r>
                    </a:p>
                    <a:p>
                      <a:pPr algn="ctr"/>
                      <a:r>
                        <a:rPr lang="cs-CZ" sz="1600" dirty="0" smtClean="0"/>
                        <a:t>0 →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?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?</a:t>
                      </a:r>
                      <a:endParaRPr lang="cs-CZ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^ 0b00111100</a:t>
                      </a:r>
                      <a:endParaRPr lang="cs-CZ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89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Hodiny reálného času bez knihovny</a:t>
            </a:r>
            <a:endParaRPr lang="cs-CZ" dirty="0"/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794304" y="1919654"/>
            <a:ext cx="10603391" cy="380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Maska a bitový posun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>
          <a:xfrm>
            <a:off x="838200" y="4152719"/>
            <a:ext cx="10515600" cy="175409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Použít masku na bit 6 – 4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Posunout o 4 bit doprava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Vynásobit 10 (načítíme desítky vteřin)</a:t>
            </a:r>
          </a:p>
        </p:txBody>
      </p:sp>
      <p:grpSp>
        <p:nvGrpSpPr>
          <p:cNvPr id="37" name="Skupina 36"/>
          <p:cNvGrpSpPr/>
          <p:nvPr/>
        </p:nvGrpSpPr>
        <p:grpSpPr>
          <a:xfrm>
            <a:off x="1752187" y="1457711"/>
            <a:ext cx="8687626" cy="2152025"/>
            <a:chOff x="1752187" y="1457711"/>
            <a:chExt cx="8687626" cy="2152025"/>
          </a:xfrm>
        </p:grpSpPr>
        <p:pic>
          <p:nvPicPr>
            <p:cNvPr id="3" name="Obrázek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2187" y="1457711"/>
              <a:ext cx="8687626" cy="895758"/>
            </a:xfrm>
            <a:prstGeom prst="rect">
              <a:avLst/>
            </a:prstGeom>
          </p:spPr>
        </p:pic>
        <p:sp>
          <p:nvSpPr>
            <p:cNvPr id="15" name="TextovéPole 14"/>
            <p:cNvSpPr txBox="1"/>
            <p:nvPr/>
          </p:nvSpPr>
          <p:spPr>
            <a:xfrm>
              <a:off x="4068040" y="3148071"/>
              <a:ext cx="5715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cs-CZ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 s </a:t>
              </a:r>
              <a:r>
                <a:rPr lang="cs-CZ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&amp; </a:t>
              </a:r>
              <a:r>
                <a:rPr lang="cs-CZ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0b01110000 ) </a:t>
              </a:r>
              <a:r>
                <a:rPr lang="cs-CZ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&gt;&gt; </a:t>
              </a:r>
              <a:r>
                <a:rPr lang="cs-CZ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* 10</a:t>
              </a:r>
              <a:endParaRPr lang="cs-CZ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Přímá spojnice se šipkou 17"/>
            <p:cNvCxnSpPr/>
            <p:nvPr/>
          </p:nvCxnSpPr>
          <p:spPr>
            <a:xfrm>
              <a:off x="4663440" y="2353469"/>
              <a:ext cx="1306286" cy="794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ravoúhlá spojnice 21"/>
            <p:cNvCxnSpPr/>
            <p:nvPr/>
          </p:nvCxnSpPr>
          <p:spPr>
            <a:xfrm>
              <a:off x="1752187" y="2132473"/>
              <a:ext cx="2741436" cy="1246430"/>
            </a:xfrm>
            <a:prstGeom prst="bentConnector3">
              <a:avLst>
                <a:gd name="adj1" fmla="val -162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evá složená závorka 29"/>
            <p:cNvSpPr/>
            <p:nvPr/>
          </p:nvSpPr>
          <p:spPr>
            <a:xfrm rot="16200000">
              <a:off x="6566697" y="1485166"/>
              <a:ext cx="896118" cy="2429691"/>
            </a:xfrm>
            <a:prstGeom prst="leftBrace">
              <a:avLst>
                <a:gd name="adj1" fmla="val 8333"/>
                <a:gd name="adj2" fmla="val 985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0817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Arduino IDE vychází z nástroje Processing</a:t>
            </a:r>
          </a:p>
          <a:p>
            <a:r>
              <a:rPr lang="cs-CZ" dirty="0" smtClean="0"/>
              <a:t>Vizualizace informací</a:t>
            </a:r>
          </a:p>
          <a:p>
            <a:r>
              <a:rPr lang="cs-CZ" smtClean="0"/>
              <a:t>Propojení s Ardunino přes sériový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1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Platforma Arduino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Open Hardware a Open Software</a:t>
            </a:r>
          </a:p>
          <a:p>
            <a:pPr lvl="1"/>
            <a:r>
              <a:rPr lang="cs-CZ" dirty="0" smtClean="0"/>
              <a:t>Vývojové desky</a:t>
            </a:r>
          </a:p>
          <a:p>
            <a:pPr lvl="1"/>
            <a:r>
              <a:rPr lang="cs-CZ" dirty="0" smtClean="0"/>
              <a:t>Arduino IDE</a:t>
            </a:r>
          </a:p>
          <a:p>
            <a:pPr lvl="1"/>
            <a:r>
              <a:rPr lang="cs-CZ" dirty="0" smtClean="0"/>
              <a:t>Komunitní knihovny</a:t>
            </a:r>
          </a:p>
          <a:p>
            <a:r>
              <a:rPr lang="cs-CZ" dirty="0" smtClean="0"/>
              <a:t>Rozšiřující desky tzv. </a:t>
            </a:r>
            <a:r>
              <a:rPr lang="cs-CZ" dirty="0" err="1" smtClean="0"/>
              <a:t>Shield</a:t>
            </a:r>
            <a:endParaRPr lang="cs-CZ" dirty="0" smtClean="0"/>
          </a:p>
          <a:p>
            <a:r>
              <a:rPr lang="cs-CZ" dirty="0" smtClean="0"/>
              <a:t>Postaveno na </a:t>
            </a:r>
            <a:r>
              <a:rPr lang="cs-CZ" dirty="0" err="1" smtClean="0"/>
              <a:t>mikrokontroléréch</a:t>
            </a:r>
            <a:r>
              <a:rPr lang="cs-CZ" dirty="0" smtClean="0"/>
              <a:t> ATMEL AVR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275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 IDE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Multiplatformní</a:t>
            </a:r>
          </a:p>
          <a:p>
            <a:r>
              <a:rPr lang="cs-CZ" dirty="0" smtClean="0"/>
              <a:t>Editor s programátorem</a:t>
            </a:r>
          </a:p>
          <a:p>
            <a:r>
              <a:rPr lang="cs-CZ" dirty="0" smtClean="0"/>
              <a:t>Musí se správně nastavit typ Arduino a port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091" y="3308907"/>
            <a:ext cx="6380934" cy="33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3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Ovladač pro převodník USB – Sériový port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FTDI vs. CH340</a:t>
            </a:r>
          </a:p>
          <a:p>
            <a:r>
              <a:rPr lang="cs-CZ" dirty="0" smtClean="0"/>
              <a:t>Linux a Windows 10 bez problémů</a:t>
            </a:r>
          </a:p>
          <a:p>
            <a:r>
              <a:rPr lang="cs-CZ" dirty="0" smtClean="0"/>
              <a:t>Windows </a:t>
            </a:r>
            <a:r>
              <a:rPr lang="en-US" dirty="0" smtClean="0"/>
              <a:t>XP, </a:t>
            </a:r>
            <a:r>
              <a:rPr lang="cs-CZ" dirty="0" smtClean="0"/>
              <a:t>7, 8, 8.1 nutná instalace ovladačů</a:t>
            </a:r>
          </a:p>
          <a:p>
            <a:r>
              <a:rPr lang="cs-CZ" dirty="0" smtClean="0"/>
              <a:t>Mac OS úprava nastavení</a:t>
            </a:r>
            <a:endParaRPr lang="cs-CZ" dirty="0"/>
          </a:p>
        </p:txBody>
      </p:sp>
      <p:pic>
        <p:nvPicPr>
          <p:cNvPr id="4" name="Picture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08"/>
          <a:stretch/>
        </p:blipFill>
        <p:spPr>
          <a:xfrm>
            <a:off x="8368937" y="1825625"/>
            <a:ext cx="2355668" cy="41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</a:t>
            </a:r>
            <a:r>
              <a:rPr lang="cs-CZ" dirty="0" err="1" smtClean="0"/>
              <a:t>World</a:t>
            </a:r>
            <a:r>
              <a:rPr lang="cs-CZ" dirty="0" smtClean="0"/>
              <a:t>!</a:t>
            </a:r>
            <a:endParaRPr lang="cs-C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214" y="1785528"/>
            <a:ext cx="3979571" cy="43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2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↔</a:t>
            </a:r>
            <a:r>
              <a:rPr lang="cs-CZ" dirty="0" smtClean="0"/>
              <a:t> </a:t>
            </a:r>
            <a:r>
              <a:rPr lang="en-US" dirty="0" smtClean="0"/>
              <a:t>Hardware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Logick</a:t>
            </a:r>
            <a:r>
              <a:rPr lang="cs-CZ" dirty="0" smtClean="0"/>
              <a:t>é hodnoty se převedou na napětí</a:t>
            </a:r>
          </a:p>
          <a:p>
            <a:r>
              <a:rPr lang="cs-CZ" dirty="0" smtClean="0"/>
              <a:t>Velikost napětí, logická 1, je většinou 5 V nebo 3,3 V</a:t>
            </a:r>
          </a:p>
          <a:p>
            <a:pPr lvl="1"/>
            <a:r>
              <a:rPr lang="cs-CZ" dirty="0" smtClean="0"/>
              <a:t>Různé logické úrovně</a:t>
            </a:r>
          </a:p>
          <a:p>
            <a:r>
              <a:rPr lang="cs-CZ" dirty="0" smtClean="0"/>
              <a:t>Pozor na poškození hardware vysokým napětím</a:t>
            </a:r>
          </a:p>
          <a:p>
            <a:pPr lvl="1"/>
            <a:r>
              <a:rPr lang="cs-CZ" dirty="0" smtClean="0"/>
              <a:t>Většina desek Arduino je 5 V tolerantní</a:t>
            </a:r>
          </a:p>
          <a:p>
            <a:pPr lvl="1"/>
            <a:r>
              <a:rPr lang="cs-CZ" dirty="0" smtClean="0"/>
              <a:t>Nemusí to tak být, čtěte dokumentaci!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10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Zapojení Arduino</a:t>
            </a:r>
            <a:endParaRPr lang="en-US" dirty="0"/>
          </a:p>
        </p:txBody>
      </p:sp>
      <p:pic>
        <p:nvPicPr>
          <p:cNvPr id="1026" name="Picture 2" descr="https://www.arduino.cc/en/uploads/Hacking/Atmega168PinMap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0" b="18880"/>
          <a:stretch/>
        </p:blipFill>
        <p:spPr bwMode="auto">
          <a:xfrm>
            <a:off x="1785719" y="1818291"/>
            <a:ext cx="8620563" cy="434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struktura aplikace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838200" y="2245913"/>
            <a:ext cx="1051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cs-CZ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cs-CZ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vyk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cs-C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á 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 jen jednou při startu</a:t>
            </a:r>
          </a:p>
          <a:p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cs-CZ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cs-CZ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cs-CZ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vyk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cs-CZ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ává</a:t>
            </a:r>
            <a:r>
              <a:rPr lang="cs-C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 v </a:t>
            </a:r>
            <a:r>
              <a:rPr lang="cs-C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nekonečné 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smyčce po </a:t>
            </a:r>
            <a:r>
              <a:rPr lang="cs-C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dok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cs-CZ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čení</a:t>
            </a:r>
            <a:r>
              <a:rPr lang="cs-C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93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>
  <element uid="9920fcc9-9f43-4d43-9e3e-b98a219cfd55" value=""/>
</sisl>
</file>

<file path=customXml/itemProps1.xml><?xml version="1.0" encoding="utf-8"?>
<ds:datastoreItem xmlns:ds="http://schemas.openxmlformats.org/officeDocument/2006/customXml" ds:itemID="{6FB6C4DE-45D6-4DE5-8124-FE5828134993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3695</TotalTime>
  <Words>642</Words>
  <Application>Microsoft Office PowerPoint</Application>
  <PresentationFormat>Widescreen</PresentationFormat>
  <Paragraphs>326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Segoe UI</vt:lpstr>
      <vt:lpstr>Office Theme</vt:lpstr>
      <vt:lpstr>Arduino 101 Workshop</vt:lpstr>
      <vt:lpstr>Trocha historie</vt:lpstr>
      <vt:lpstr>Platforma Arduino</vt:lpstr>
      <vt:lpstr>Arduino IDE</vt:lpstr>
      <vt:lpstr>Ovladač pro převodník USB – Sériový port</vt:lpstr>
      <vt:lpstr>Hello World!</vt:lpstr>
      <vt:lpstr>Software ↔ Hardware</vt:lpstr>
      <vt:lpstr>Zapojení Arduino</vt:lpstr>
      <vt:lpstr>Základní struktura aplikace</vt:lpstr>
      <vt:lpstr>Bzučák</vt:lpstr>
      <vt:lpstr>Sériová komunikace</vt:lpstr>
      <vt:lpstr>Průběh sériové komunikace</vt:lpstr>
      <vt:lpstr>Stmívač</vt:lpstr>
      <vt:lpstr>Pull-up a pull-down rezistor</vt:lpstr>
      <vt:lpstr>PowerPoint Presentation</vt:lpstr>
      <vt:lpstr>PWM</vt:lpstr>
      <vt:lpstr>Světlo</vt:lpstr>
      <vt:lpstr>Analogově digitální převodník </vt:lpstr>
      <vt:lpstr>Vzorkovací frekvence</vt:lpstr>
      <vt:lpstr>Teploměr</vt:lpstr>
      <vt:lpstr>Sedmisegmentový displej</vt:lpstr>
      <vt:lpstr>Hodiny reálného času</vt:lpstr>
      <vt:lpstr>Hello World2!</vt:lpstr>
      <vt:lpstr>ATmega328</vt:lpstr>
      <vt:lpstr>Zapojení Arduino</vt:lpstr>
      <vt:lpstr>Práce s registry</vt:lpstr>
      <vt:lpstr>Hodiny reálného času bez knihovny</vt:lpstr>
      <vt:lpstr>Maska a bitový posun</vt:lpstr>
      <vt:lpstr>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Štěpán Bechynský</dc:creator>
  <cp:lastModifiedBy>Štěpán Bechynský</cp:lastModifiedBy>
  <cp:revision>111</cp:revision>
  <dcterms:created xsi:type="dcterms:W3CDTF">2015-06-22T18:43:06Z</dcterms:created>
  <dcterms:modified xsi:type="dcterms:W3CDTF">2016-04-26T15:07:19Z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cab41f51-42e7-4677-b97a-f2cbbf4f9c06</vt:lpwstr>
  </property>
  <property fmtid="{D5CDD505-2E9C-101B-9397-08002B2CF9AE}" pid="3" name="bjSaver">
    <vt:lpwstr>HAC7BAsdd6lcQHVnfFadInW/siqPPIAv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xmlns="http://www.boldonjames.com/2008/01/sie/i</vt:lpwstr>
  </property>
  <property fmtid="{D5CDD505-2E9C-101B-9397-08002B2CF9AE}" pid="5" name="bjDocumentLabelXML-0">
    <vt:lpwstr>nternal/label"&gt;&lt;element uid="9920fcc9-9f43-4d43-9e3e-b98a219cfd55" value="" /&gt;&lt;/sisl&gt;</vt:lpwstr>
  </property>
  <property fmtid="{D5CDD505-2E9C-101B-9397-08002B2CF9AE}" pid="6" name="bjDocumentSecurityLabel">
    <vt:lpwstr>Not Classified</vt:lpwstr>
  </property>
</Properties>
</file>